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-912" y="-10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6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>
            <a:solidFill>
              <a:srgbClr val="000000"/>
            </a:solidFill>
            <a:miter/>
          </a:ln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>
            <a:solidFill>
              <a:srgbClr val="000000"/>
            </a:solidFill>
            <a:miter/>
          </a:ln>
        </p:spPr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93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11</a:t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14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34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>
            <a:solidFill>
              <a:srgbClr val="000000"/>
            </a:solidFill>
            <a:miter/>
          </a:ln>
        </p:spPr>
      </p:sp>
      <p:sp>
        <p:nvSpPr>
          <p:cNvPr id="655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55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14</a:t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>
            <a:solidFill>
              <a:srgbClr val="000000"/>
            </a:solidFill>
            <a:miter/>
          </a:ln>
        </p:spPr>
      </p:sp>
      <p:sp>
        <p:nvSpPr>
          <p:cNvPr id="686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86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645000"/>
            <a:ext cx="8229600" cy="45690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070000"/>
            <a:ext cx="7349400" cy="8490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967000"/>
            <a:ext cx="7349400" cy="393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50D2E7-FFD4-450F-82BA-0B899B46163F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2023-01-17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A14F2C-D8A3-4CE0-B913-4E3811B34CF6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242000"/>
            <a:ext cx="8226900" cy="3966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207000"/>
            <a:ext cx="5826600" cy="6390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846000"/>
            <a:ext cx="5826600" cy="7230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251000"/>
            <a:ext cx="3882600" cy="3957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251000"/>
            <a:ext cx="3882600" cy="39570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191000"/>
            <a:ext cx="4006800" cy="3180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184774"/>
            <a:ext cx="4006800" cy="318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296000"/>
            <a:ext cx="3924808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296000"/>
            <a:ext cx="3920400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762000"/>
            <a:ext cx="783000" cy="4191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762000"/>
            <a:ext cx="6876900" cy="41910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507000"/>
            <a:ext cx="8226900" cy="5880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242000"/>
            <a:ext cx="8226900" cy="3966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5262000"/>
            <a:ext cx="2970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hyperlink" Target="Lesson9Justtalk&#35838;&#25991;&#21160;&#30011;.SWF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4"/>
          <p:cNvSpPr txBox="1"/>
          <p:nvPr/>
        </p:nvSpPr>
        <p:spPr>
          <a:xfrm>
            <a:off x="220927" y="517239"/>
            <a:ext cx="4200260" cy="547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lnSpc>
                <a:spcPct val="150000"/>
              </a:lnSpc>
              <a:buClrTx/>
              <a:buFontTx/>
            </a:pPr>
            <a:r>
              <a:rPr lang="zh-CN" altLang="en-US" sz="2335" b="1" dirty="0">
                <a:solidFill>
                  <a:srgbClr val="222A3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精通</a:t>
            </a:r>
            <a:r>
              <a:rPr lang="zh-CN" altLang="en-US" sz="2335" b="1" dirty="0" smtClean="0">
                <a:solidFill>
                  <a:srgbClr val="222A3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版五</a:t>
            </a:r>
            <a:r>
              <a:rPr lang="zh-CN" altLang="en-US" sz="2335" b="1" dirty="0">
                <a:solidFill>
                  <a:srgbClr val="222A3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335" b="1" dirty="0" smtClean="0">
                <a:solidFill>
                  <a:srgbClr val="222A3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335" b="1" dirty="0">
              <a:solidFill>
                <a:srgbClr val="222A3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317087"/>
            <a:ext cx="9144000" cy="1434042"/>
          </a:xfrm>
        </p:spPr>
        <p:txBody>
          <a:bodyPr vert="horz" wrap="square" lIns="76199" tIns="38099" rIns="76199" bIns="38099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Unit2 She looks cute.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62203" y="434736"/>
            <a:ext cx="2110129" cy="1625614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sp>
        <p:nvSpPr>
          <p:cNvPr id="6" name="矩形 5"/>
          <p:cNvSpPr/>
          <p:nvPr/>
        </p:nvSpPr>
        <p:spPr>
          <a:xfrm>
            <a:off x="0" y="472707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46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内容占位符 1"/>
          <p:cNvSpPr txBox="1"/>
          <p:nvPr/>
        </p:nvSpPr>
        <p:spPr>
          <a:xfrm>
            <a:off x="1615282" y="723636"/>
            <a:ext cx="4217458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714500" y="1177396"/>
            <a:ext cx="2143125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8"/>
          <p:cNvSpPr/>
          <p:nvPr/>
        </p:nvSpPr>
        <p:spPr>
          <a:xfrm>
            <a:off x="1013354" y="799042"/>
            <a:ext cx="7216775" cy="41998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250000"/>
              </a:lnSpc>
            </a:pP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How old is Dick?</a:t>
            </a:r>
          </a:p>
          <a:p>
            <a:pPr eaLnBrk="0" hangingPunct="0">
              <a:lnSpc>
                <a:spcPct val="250000"/>
              </a:lnSpc>
            </a:pP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Who’s this girl? How old is she?	</a:t>
            </a:r>
          </a:p>
          <a:p>
            <a:pPr eaLnBrk="0" hangingPunct="0">
              <a:lnSpc>
                <a:spcPct val="250000"/>
              </a:lnSpc>
            </a:pP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What does Gao Wei’s mum think of this girl?</a:t>
            </a:r>
          </a:p>
          <a:p>
            <a:pPr eaLnBrk="0" hangingPunct="0">
              <a:lnSpc>
                <a:spcPct val="250000"/>
              </a:lnSpc>
            </a:pP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 What does Gao Wei think of Dick?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91708" y="1713178"/>
            <a:ext cx="161480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is ten.</a:t>
            </a:r>
            <a:endParaRPr lang="zh-CN" altLang="en-US" sz="15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4938" y="2759604"/>
            <a:ext cx="4735830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She is Dick’s sister. She is six. </a:t>
            </a:r>
            <a:endParaRPr lang="zh-CN" altLang="en-US" sz="15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04938" y="3788833"/>
            <a:ext cx="195389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She is cute.</a:t>
            </a:r>
            <a:endParaRPr lang="zh-CN" altLang="en-US" sz="15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87740" y="4799542"/>
            <a:ext cx="1991360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is smart.</a:t>
            </a:r>
            <a:endParaRPr lang="zh-CN" altLang="en-US" sz="15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71323" y="1344083"/>
            <a:ext cx="6901657" cy="4047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3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Gao Wei: 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Mum ,this is Dick, my new friend at the 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            art club.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335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     Mum</a:t>
            </a:r>
            <a:r>
              <a:rPr kumimoji="1" lang="en-US" altLang="zh-CN" sz="23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: 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How old are you, Dick?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3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  Dick: 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I’m ten.</a:t>
            </a:r>
            <a:endParaRPr kumimoji="1" lang="en-US" altLang="zh-CN" sz="233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3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Gao Wei: 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Who’s this little girl?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335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      Dick: 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She’s my sister.</a:t>
            </a:r>
            <a:endParaRPr kumimoji="1" lang="en-US" altLang="zh-CN" sz="233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3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     Mum: 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How old is she?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3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      Dick: 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She’s six.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3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     Mum: 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Oh, she’s 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cute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3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Gao Wei: 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And Dick is 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smart</a:t>
            </a:r>
            <a:r>
              <a:rPr kumimoji="1" lang="en-US" altLang="zh-CN" sz="23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!</a:t>
            </a:r>
            <a:r>
              <a:rPr kumimoji="1" lang="zh-CN" altLang="en-US" sz="23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　</a:t>
            </a:r>
            <a:endParaRPr kumimoji="1" lang="en-US" altLang="zh-CN" sz="233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723761" y="1177396"/>
            <a:ext cx="1354667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5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6" name="内容占位符 1"/>
          <p:cNvSpPr>
            <a:spLocks noGrp="1"/>
          </p:cNvSpPr>
          <p:nvPr>
            <p:ph sz="quarter" idx="4294967295"/>
          </p:nvPr>
        </p:nvSpPr>
        <p:spPr>
          <a:xfrm>
            <a:off x="1586178" y="723636"/>
            <a:ext cx="2985823" cy="317500"/>
          </a:xfrm>
        </p:spPr>
        <p:txBody>
          <a:bodyPr anchor="t">
            <a:noAutofit/>
          </a:bodyPr>
          <a:lstStyle>
            <a:lvl1pPr lvl="0">
              <a:buClrTx/>
              <a:buSzTx/>
              <a:buFont typeface="Arial" panose="020B0604020202020204" pitchFamily="34" charset="0"/>
              <a:defRPr sz="2400"/>
            </a:lvl1pPr>
            <a:lvl2pPr lvl="1">
              <a:buClrTx/>
              <a:buSzTx/>
              <a:buFont typeface="Arial" panose="020B0604020202020204" pitchFamily="34" charset="0"/>
              <a:defRPr sz="2000"/>
            </a:lvl2pPr>
            <a:lvl3pPr lvl="2">
              <a:buClrTx/>
              <a:buSzTx/>
              <a:buFont typeface="Arial" panose="020B0604020202020204" pitchFamily="34" charset="0"/>
              <a:defRPr sz="1800"/>
            </a:lvl3pPr>
            <a:lvl4pPr lvl="3">
              <a:buClrTx/>
              <a:buSzTx/>
              <a:buFont typeface="Arial" panose="020B0604020202020204" pitchFamily="34" charset="0"/>
              <a:defRPr sz="1600"/>
            </a:lvl4pPr>
            <a:lvl5pPr lvl="4">
              <a:buClrTx/>
              <a:buSzTx/>
              <a:buFont typeface="Arial" panose="020B0604020202020204" pitchFamily="34" charset="0"/>
              <a:defRPr sz="1600"/>
            </a:lvl5pPr>
          </a:lstStyle>
          <a:p>
            <a:pPr marL="85725" lvl="0" indent="0">
              <a:buNone/>
            </a:pPr>
            <a:r>
              <a:rPr lang="en-US" altLang="zh-CN" dirty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dirty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0418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内容占位符 1"/>
          <p:cNvSpPr txBox="1"/>
          <p:nvPr/>
        </p:nvSpPr>
        <p:spPr>
          <a:xfrm>
            <a:off x="1608667" y="723636"/>
            <a:ext cx="4217458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Pair work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1707886" y="1177396"/>
            <a:ext cx="1543844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1511" y="3157803"/>
            <a:ext cx="3480593" cy="23666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2" name="矩形 5"/>
          <p:cNvSpPr/>
          <p:nvPr/>
        </p:nvSpPr>
        <p:spPr>
          <a:xfrm>
            <a:off x="1031875" y="1423458"/>
            <a:ext cx="706183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665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Let me introduce my friend. His / her name is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665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____. He / She is ____. He has ____ hair and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665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 eyes. He is ____. </a:t>
            </a:r>
            <a:endParaRPr lang="zh-CN" altLang="en-US" sz="233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678" y="1246188"/>
            <a:ext cx="6139656" cy="41222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6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723761" y="1177396"/>
            <a:ext cx="1828271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8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9" name="内容占位符 1"/>
          <p:cNvSpPr txBox="1"/>
          <p:nvPr/>
        </p:nvSpPr>
        <p:spPr>
          <a:xfrm>
            <a:off x="1586178" y="723636"/>
            <a:ext cx="2985823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algn="just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Group work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45646" y="1399646"/>
            <a:ext cx="1746250" cy="1098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471" name="矩形 6"/>
          <p:cNvSpPr/>
          <p:nvPr/>
        </p:nvSpPr>
        <p:spPr>
          <a:xfrm>
            <a:off x="1213115" y="1381125"/>
            <a:ext cx="1695979" cy="11703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335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Name: Tim</a:t>
            </a:r>
          </a:p>
          <a:p>
            <a:pPr eaLnBrk="0" hangingPunct="0"/>
            <a:r>
              <a:rPr lang="en-US" altLang="zh-CN" sz="2335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Age: Ten</a:t>
            </a:r>
          </a:p>
          <a:p>
            <a:pPr algn="ctr" eaLnBrk="0" hangingPunct="0"/>
            <a:r>
              <a:rPr lang="en-US" altLang="zh-CN" sz="2335" b="1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smart</a:t>
            </a:r>
            <a:r>
              <a:rPr lang="en-US" altLang="zh-CN" sz="2335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</a:t>
            </a:r>
            <a:endParaRPr lang="zh-CN" altLang="en-US" sz="15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42844" y="1408907"/>
            <a:ext cx="1856053" cy="109669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473" name="矩形 10"/>
          <p:cNvSpPr/>
          <p:nvPr/>
        </p:nvSpPr>
        <p:spPr>
          <a:xfrm>
            <a:off x="6252104" y="1389063"/>
            <a:ext cx="1879865" cy="11703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335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Name: Carol</a:t>
            </a:r>
          </a:p>
          <a:p>
            <a:pPr eaLnBrk="0" hangingPunct="0"/>
            <a:r>
              <a:rPr lang="en-US" altLang="zh-CN" sz="2335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Age: Twelve</a:t>
            </a:r>
          </a:p>
          <a:p>
            <a:pPr algn="ctr" eaLnBrk="0" hangingPunct="0"/>
            <a:r>
              <a:rPr lang="en-US" altLang="zh-CN" sz="2335" b="1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cute</a:t>
            </a:r>
            <a:endParaRPr lang="zh-CN" altLang="en-US" sz="15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87438" y="4237303"/>
            <a:ext cx="1738313" cy="1096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475" name="矩形 12"/>
          <p:cNvSpPr/>
          <p:nvPr/>
        </p:nvSpPr>
        <p:spPr>
          <a:xfrm>
            <a:off x="1062303" y="4217458"/>
            <a:ext cx="1882510" cy="11703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335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Name: Anne</a:t>
            </a:r>
          </a:p>
          <a:p>
            <a:pPr eaLnBrk="0" hangingPunct="0"/>
            <a:r>
              <a:rPr lang="en-US" altLang="zh-CN" sz="2335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Age: Eleven</a:t>
            </a:r>
          </a:p>
          <a:p>
            <a:pPr algn="ctr" eaLnBrk="0" hangingPunct="0"/>
            <a:r>
              <a:rPr lang="en-US" altLang="zh-CN" sz="2335" b="1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lovely</a:t>
            </a:r>
            <a:r>
              <a:rPr lang="en-US" altLang="zh-CN" sz="2335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</a:t>
            </a:r>
            <a:endParaRPr lang="zh-CN" altLang="en-US" sz="15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2646" y="4198938"/>
            <a:ext cx="1746250" cy="1098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477" name="矩形 14"/>
          <p:cNvSpPr/>
          <p:nvPr/>
        </p:nvSpPr>
        <p:spPr>
          <a:xfrm>
            <a:off x="6402917" y="4180417"/>
            <a:ext cx="1695979" cy="11703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335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Name: Ken</a:t>
            </a:r>
          </a:p>
          <a:p>
            <a:pPr eaLnBrk="0" hangingPunct="0"/>
            <a:r>
              <a:rPr lang="en-US" altLang="zh-CN" sz="2335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Age: Nine</a:t>
            </a:r>
          </a:p>
          <a:p>
            <a:pPr algn="ctr" eaLnBrk="0" hangingPunct="0"/>
            <a:r>
              <a:rPr lang="en-US" altLang="zh-CN" sz="2335" b="1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active</a:t>
            </a:r>
            <a:r>
              <a:rPr lang="en-US" altLang="zh-CN" sz="2335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</a:t>
            </a:r>
            <a:endParaRPr lang="zh-CN" altLang="en-US" sz="15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333" y="1479021"/>
            <a:ext cx="4021667" cy="41883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4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723761" y="1177396"/>
            <a:ext cx="1354667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6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7" name="内容占位符 1"/>
          <p:cNvSpPr txBox="1"/>
          <p:nvPr/>
        </p:nvSpPr>
        <p:spPr>
          <a:xfrm>
            <a:off x="1586178" y="723636"/>
            <a:ext cx="2985823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algn="just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act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5111750" y="957792"/>
            <a:ext cx="2103438" cy="939271"/>
          </a:xfrm>
          <a:prstGeom prst="wedgeRoundRectCallout">
            <a:avLst>
              <a:gd name="adj1" fmla="val -63789"/>
              <a:gd name="adj2" fmla="val 41502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Hello! My name is Tom. I’m ten. I’m smart.</a:t>
            </a:r>
            <a:endParaRPr kumimoji="1" lang="zh-CN" altLang="en-US" sz="16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960437" y="2127250"/>
            <a:ext cx="2274094" cy="420688"/>
          </a:xfrm>
          <a:prstGeom prst="wedgeRoundRectCallout">
            <a:avLst>
              <a:gd name="adj1" fmla="val 37613"/>
              <a:gd name="adj2" fmla="val 78714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What’s his name?</a:t>
            </a:r>
            <a:endParaRPr kumimoji="1" lang="zh-CN" altLang="en-US" sz="16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845648" y="2775479"/>
            <a:ext cx="1978779" cy="419365"/>
          </a:xfrm>
          <a:prstGeom prst="wedgeRoundRectCallout">
            <a:avLst>
              <a:gd name="adj1" fmla="val 44875"/>
              <a:gd name="adj2" fmla="val 69411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old is he?</a:t>
            </a:r>
            <a:endParaRPr kumimoji="1" lang="zh-CN" altLang="en-US" sz="16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981604" y="3845719"/>
            <a:ext cx="1640417" cy="632354"/>
          </a:xfrm>
          <a:prstGeom prst="wedgeRoundRectCallout">
            <a:avLst>
              <a:gd name="adj1" fmla="val 58568"/>
              <a:gd name="adj2" fmla="val 16885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is active, right?</a:t>
            </a:r>
            <a:endParaRPr kumimoji="1" lang="zh-CN" altLang="en-US" sz="16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992813" y="2406386"/>
            <a:ext cx="2211917" cy="420688"/>
          </a:xfrm>
          <a:prstGeom prst="wedgeRoundRectCallout">
            <a:avLst>
              <a:gd name="adj1" fmla="val -37905"/>
              <a:gd name="adj2" fmla="val 78714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His name is Tom.</a:t>
            </a:r>
            <a:endParaRPr kumimoji="1" lang="zh-CN" altLang="en-US" sz="16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598708" y="3278188"/>
            <a:ext cx="1358636" cy="419365"/>
          </a:xfrm>
          <a:prstGeom prst="wedgeRoundRectCallout">
            <a:avLst>
              <a:gd name="adj1" fmla="val -60042"/>
              <a:gd name="adj2" fmla="val 29873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He’s ten.</a:t>
            </a:r>
            <a:endParaRPr kumimoji="1" lang="zh-CN" altLang="en-US" sz="16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604000" y="3903928"/>
            <a:ext cx="1378479" cy="632354"/>
          </a:xfrm>
          <a:prstGeom prst="wedgeRoundRectCallout">
            <a:avLst>
              <a:gd name="adj1" fmla="val -63282"/>
              <a:gd name="adj2" fmla="val -9378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No. He is smart.</a:t>
            </a:r>
            <a:endParaRPr kumimoji="1" lang="zh-CN" altLang="en-US" sz="16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314979" y="1177396"/>
            <a:ext cx="6555053" cy="3960813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12094" y="1557073"/>
            <a:ext cx="660135" cy="6217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8"/>
          <p:cNvSpPr/>
          <p:nvPr/>
        </p:nvSpPr>
        <p:spPr>
          <a:xfrm>
            <a:off x="2000250" y="1628511"/>
            <a:ext cx="5601229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2665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如何询问和回答他人的年龄并描述他人的性格呢？</a:t>
            </a:r>
            <a:endParaRPr lang="en-US" altLang="zh-CN" sz="2665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52323" y="2731823"/>
            <a:ext cx="3820160" cy="625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rgbClr val="47B6E7"/>
              </a:buClr>
              <a:buSzPct val="90000"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—How old is she/he …?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52323" y="4122208"/>
            <a:ext cx="6174740" cy="625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rgbClr val="47B6E7"/>
              </a:buClr>
              <a:buSzPct val="90000"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She/He</a:t>
            </a: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 is …(cute/smart/lovely/active…)</a:t>
            </a:r>
          </a:p>
        </p:txBody>
      </p:sp>
      <p:sp>
        <p:nvSpPr>
          <p:cNvPr id="67590" name="标题 8"/>
          <p:cNvSpPr txBox="1"/>
          <p:nvPr/>
        </p:nvSpPr>
        <p:spPr>
          <a:xfrm>
            <a:off x="914996" y="208621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631157" y="3472657"/>
            <a:ext cx="5233035" cy="625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rgbClr val="47B6E7"/>
              </a:buClr>
              <a:buSzPct val="90000"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—</a:t>
            </a:r>
            <a:r>
              <a:rPr kumimoji="1" lang="en-US" altLang="zh-CN" sz="266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She/He</a:t>
            </a: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 is …(six/seven/eight…)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81907" y="3206750"/>
            <a:ext cx="5234782" cy="5835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7B6E7"/>
              </a:buClr>
              <a:buSzPct val="90000"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She has big eyes and long hair.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631" y="1597360"/>
            <a:ext cx="2160240" cy="3134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55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6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内容占位符 1"/>
          <p:cNvSpPr txBox="1"/>
          <p:nvPr/>
        </p:nvSpPr>
        <p:spPr>
          <a:xfrm>
            <a:off x="1606021" y="723636"/>
            <a:ext cx="2985823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algn="just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Think and say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723761" y="1177396"/>
            <a:ext cx="2067719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9" name="矩形 8"/>
          <p:cNvSpPr/>
          <p:nvPr/>
        </p:nvSpPr>
        <p:spPr>
          <a:xfrm>
            <a:off x="898261" y="1378479"/>
            <a:ext cx="3304540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What’s her name?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60" name="矩形 10"/>
          <p:cNvSpPr/>
          <p:nvPr/>
        </p:nvSpPr>
        <p:spPr>
          <a:xfrm>
            <a:off x="915458" y="2594240"/>
            <a:ext cx="456755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What’s does she look like?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58094" y="1935428"/>
            <a:ext cx="35560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2665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Her name is Zhou Pei.</a:t>
            </a:r>
          </a:p>
        </p:txBody>
      </p:sp>
      <p:sp>
        <p:nvSpPr>
          <p:cNvPr id="15" name="矩形 14"/>
          <p:cNvSpPr/>
          <p:nvPr/>
        </p:nvSpPr>
        <p:spPr>
          <a:xfrm>
            <a:off x="1270000" y="4423833"/>
            <a:ext cx="38004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2665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She is pretty and clever.</a:t>
            </a:r>
          </a:p>
        </p:txBody>
      </p:sp>
      <p:sp>
        <p:nvSpPr>
          <p:cNvPr id="49163" name="矩形 15"/>
          <p:cNvSpPr/>
          <p:nvPr/>
        </p:nvSpPr>
        <p:spPr>
          <a:xfrm>
            <a:off x="898261" y="3888053"/>
            <a:ext cx="5168403" cy="5024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What </a:t>
            </a:r>
            <a:r>
              <a:rPr lang="en-US" altLang="zh-CN" sz="2665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does </a:t>
            </a: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Kate think of her?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8" name="内容占位符 1"/>
          <p:cNvSpPr txBox="1"/>
          <p:nvPr/>
        </p:nvSpPr>
        <p:spPr>
          <a:xfrm>
            <a:off x="1615282" y="723636"/>
            <a:ext cx="4217458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714500" y="1177396"/>
            <a:ext cx="2143125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22593" y="1479478"/>
            <a:ext cx="2300596" cy="30765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Freeform 3787"/>
          <p:cNvSpPr/>
          <p:nvPr/>
        </p:nvSpPr>
        <p:spPr bwMode="auto">
          <a:xfrm rot="21157296">
            <a:off x="4187032" y="1352021"/>
            <a:ext cx="2924969" cy="726282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</a:t>
            </a:r>
            <a:r>
              <a:rPr kumimoji="1" lang="en-US" altLang="zh-CN" sz="233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What’s her name?</a:t>
            </a:r>
          </a:p>
        </p:txBody>
      </p:sp>
      <p:sp>
        <p:nvSpPr>
          <p:cNvPr id="9" name="矩形 8"/>
          <p:cNvSpPr/>
          <p:nvPr/>
        </p:nvSpPr>
        <p:spPr>
          <a:xfrm>
            <a:off x="4675188" y="2337594"/>
            <a:ext cx="323596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2665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Her name is Angela.</a:t>
            </a:r>
          </a:p>
        </p:txBody>
      </p:sp>
      <p:sp>
        <p:nvSpPr>
          <p:cNvPr id="10" name="矩形 9"/>
          <p:cNvSpPr/>
          <p:nvPr/>
        </p:nvSpPr>
        <p:spPr>
          <a:xfrm>
            <a:off x="2815167" y="4726782"/>
            <a:ext cx="300101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She is very cute.</a:t>
            </a:r>
          </a:p>
        </p:txBody>
      </p:sp>
      <p:sp>
        <p:nvSpPr>
          <p:cNvPr id="13" name="矩形 12"/>
          <p:cNvSpPr/>
          <p:nvPr/>
        </p:nvSpPr>
        <p:spPr>
          <a:xfrm>
            <a:off x="4800865" y="4778375"/>
            <a:ext cx="903605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cute</a:t>
            </a:r>
            <a:endParaRPr lang="zh-CN" altLang="en-US" sz="2335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Freeform 3787"/>
          <p:cNvSpPr/>
          <p:nvPr/>
        </p:nvSpPr>
        <p:spPr bwMode="auto">
          <a:xfrm rot="21157296">
            <a:off x="4191000" y="3050646"/>
            <a:ext cx="2698750" cy="726282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</a:t>
            </a:r>
            <a:r>
              <a:rPr kumimoji="1" lang="en-US" altLang="zh-CN" sz="233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How old is she?</a:t>
            </a:r>
          </a:p>
        </p:txBody>
      </p:sp>
      <p:sp>
        <p:nvSpPr>
          <p:cNvPr id="18" name="矩形 17"/>
          <p:cNvSpPr/>
          <p:nvPr/>
        </p:nvSpPr>
        <p:spPr>
          <a:xfrm>
            <a:off x="4675188" y="4021667"/>
            <a:ext cx="22180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2665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She is seven.</a:t>
            </a:r>
          </a:p>
        </p:txBody>
      </p:sp>
      <p:sp>
        <p:nvSpPr>
          <p:cNvPr id="50188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  <p:bldP spid="13" grpId="0"/>
      <p:bldP spid="17" grpId="0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2" name="内容占位符 1"/>
          <p:cNvSpPr txBox="1"/>
          <p:nvPr/>
        </p:nvSpPr>
        <p:spPr>
          <a:xfrm>
            <a:off x="1615282" y="723636"/>
            <a:ext cx="4217458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714500" y="1177396"/>
            <a:ext cx="2143125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3787"/>
          <p:cNvSpPr/>
          <p:nvPr/>
        </p:nvSpPr>
        <p:spPr bwMode="auto">
          <a:xfrm rot="21157296">
            <a:off x="4249208" y="1451240"/>
            <a:ext cx="2924969" cy="76861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</a:t>
            </a:r>
            <a:r>
              <a:rPr kumimoji="1" lang="en-US" altLang="zh-CN" sz="233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What’s his name?</a:t>
            </a:r>
          </a:p>
        </p:txBody>
      </p:sp>
      <p:sp>
        <p:nvSpPr>
          <p:cNvPr id="9" name="矩形 8"/>
          <p:cNvSpPr/>
          <p:nvPr/>
        </p:nvSpPr>
        <p:spPr>
          <a:xfrm>
            <a:off x="4778375" y="2409032"/>
            <a:ext cx="28022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2665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His name is Kimi.</a:t>
            </a:r>
          </a:p>
        </p:txBody>
      </p:sp>
      <p:sp>
        <p:nvSpPr>
          <p:cNvPr id="10" name="矩形 9"/>
          <p:cNvSpPr/>
          <p:nvPr/>
        </p:nvSpPr>
        <p:spPr>
          <a:xfrm>
            <a:off x="2786063" y="4717521"/>
            <a:ext cx="304228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 is very smart.</a:t>
            </a:r>
          </a:p>
        </p:txBody>
      </p:sp>
      <p:sp>
        <p:nvSpPr>
          <p:cNvPr id="13" name="矩形 12"/>
          <p:cNvSpPr/>
          <p:nvPr/>
        </p:nvSpPr>
        <p:spPr>
          <a:xfrm>
            <a:off x="4581261" y="4762500"/>
            <a:ext cx="1136015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smart</a:t>
            </a:r>
            <a:endParaRPr lang="zh-CN" altLang="en-US" sz="2335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51687" y="1477347"/>
            <a:ext cx="2237652" cy="31203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Freeform 3787"/>
          <p:cNvSpPr/>
          <p:nvPr/>
        </p:nvSpPr>
        <p:spPr bwMode="auto">
          <a:xfrm rot="21157296">
            <a:off x="4278313" y="3096948"/>
            <a:ext cx="2730500" cy="76861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</a:t>
            </a:r>
            <a:r>
              <a:rPr kumimoji="1" lang="en-US" altLang="zh-CN" sz="233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How old is he?</a:t>
            </a:r>
          </a:p>
        </p:txBody>
      </p:sp>
      <p:sp>
        <p:nvSpPr>
          <p:cNvPr id="17" name="矩形 16"/>
          <p:cNvSpPr/>
          <p:nvPr/>
        </p:nvSpPr>
        <p:spPr>
          <a:xfrm>
            <a:off x="4778375" y="4058708"/>
            <a:ext cx="20485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2665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 is seven.</a:t>
            </a:r>
          </a:p>
        </p:txBody>
      </p:sp>
      <p:sp>
        <p:nvSpPr>
          <p:cNvPr id="51212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  <p:bldP spid="13" grpId="0"/>
      <p:bldP spid="16" grpId="0" bldLvl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6" name="内容占位符 1"/>
          <p:cNvSpPr txBox="1"/>
          <p:nvPr/>
        </p:nvSpPr>
        <p:spPr>
          <a:xfrm>
            <a:off x="1615282" y="723636"/>
            <a:ext cx="4217458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714500" y="1177396"/>
            <a:ext cx="2143125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3787"/>
          <p:cNvSpPr/>
          <p:nvPr/>
        </p:nvSpPr>
        <p:spPr bwMode="auto">
          <a:xfrm rot="21157296">
            <a:off x="4249208" y="1451240"/>
            <a:ext cx="2924969" cy="76861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</a:t>
            </a:r>
            <a:r>
              <a:rPr kumimoji="1" lang="en-US" altLang="zh-CN" sz="233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What’s her name?</a:t>
            </a:r>
          </a:p>
        </p:txBody>
      </p:sp>
      <p:sp>
        <p:nvSpPr>
          <p:cNvPr id="9" name="矩形 8"/>
          <p:cNvSpPr/>
          <p:nvPr/>
        </p:nvSpPr>
        <p:spPr>
          <a:xfrm>
            <a:off x="4730750" y="2409032"/>
            <a:ext cx="31222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2665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Her name is Grace.</a:t>
            </a:r>
          </a:p>
        </p:txBody>
      </p:sp>
      <p:sp>
        <p:nvSpPr>
          <p:cNvPr id="10" name="矩形 9"/>
          <p:cNvSpPr/>
          <p:nvPr/>
        </p:nvSpPr>
        <p:spPr>
          <a:xfrm>
            <a:off x="2786063" y="4717521"/>
            <a:ext cx="32258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She is very lovely.</a:t>
            </a:r>
          </a:p>
        </p:txBody>
      </p:sp>
      <p:sp>
        <p:nvSpPr>
          <p:cNvPr id="13" name="矩形 12"/>
          <p:cNvSpPr/>
          <p:nvPr/>
        </p:nvSpPr>
        <p:spPr>
          <a:xfrm>
            <a:off x="4778375" y="4762500"/>
            <a:ext cx="115697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lovely</a:t>
            </a:r>
            <a:endParaRPr lang="zh-CN" altLang="en-US" sz="2335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Freeform 3787"/>
          <p:cNvSpPr/>
          <p:nvPr/>
        </p:nvSpPr>
        <p:spPr bwMode="auto">
          <a:xfrm rot="21157296">
            <a:off x="4278313" y="3096948"/>
            <a:ext cx="2730500" cy="76861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</a:t>
            </a:r>
            <a:r>
              <a:rPr kumimoji="1" lang="en-US" altLang="zh-CN" sz="233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How old is she?</a:t>
            </a:r>
          </a:p>
        </p:txBody>
      </p:sp>
      <p:sp>
        <p:nvSpPr>
          <p:cNvPr id="17" name="矩形 16"/>
          <p:cNvSpPr/>
          <p:nvPr/>
        </p:nvSpPr>
        <p:spPr>
          <a:xfrm>
            <a:off x="4778375" y="4058708"/>
            <a:ext cx="17278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2665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She is six.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39263" y="1465498"/>
            <a:ext cx="2261708" cy="30121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2236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  <p:bldP spid="13" grpId="0"/>
      <p:bldP spid="16" grpId="0" bldLvl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25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内容占位符 1"/>
          <p:cNvSpPr txBox="1"/>
          <p:nvPr/>
        </p:nvSpPr>
        <p:spPr>
          <a:xfrm>
            <a:off x="1615282" y="723636"/>
            <a:ext cx="4217458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714500" y="1177396"/>
            <a:ext cx="2143125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3787"/>
          <p:cNvSpPr/>
          <p:nvPr/>
        </p:nvSpPr>
        <p:spPr bwMode="auto">
          <a:xfrm rot="21157296">
            <a:off x="3970073" y="1451240"/>
            <a:ext cx="2924969" cy="76861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</a:t>
            </a:r>
            <a:r>
              <a:rPr kumimoji="1" lang="en-US" altLang="zh-CN" sz="233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What’s his name?</a:t>
            </a:r>
          </a:p>
        </p:txBody>
      </p:sp>
      <p:sp>
        <p:nvSpPr>
          <p:cNvPr id="9" name="矩形 8"/>
          <p:cNvSpPr/>
          <p:nvPr/>
        </p:nvSpPr>
        <p:spPr>
          <a:xfrm>
            <a:off x="4500563" y="2409032"/>
            <a:ext cx="35566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2665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His name is Liu Nuoyi.</a:t>
            </a:r>
          </a:p>
        </p:txBody>
      </p:sp>
      <p:sp>
        <p:nvSpPr>
          <p:cNvPr id="10" name="矩形 9"/>
          <p:cNvSpPr/>
          <p:nvPr/>
        </p:nvSpPr>
        <p:spPr>
          <a:xfrm>
            <a:off x="2786063" y="4717521"/>
            <a:ext cx="308483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 is very active.</a:t>
            </a:r>
          </a:p>
        </p:txBody>
      </p:sp>
      <p:sp>
        <p:nvSpPr>
          <p:cNvPr id="16" name="Freeform 3787"/>
          <p:cNvSpPr/>
          <p:nvPr/>
        </p:nvSpPr>
        <p:spPr bwMode="auto">
          <a:xfrm rot="21157296">
            <a:off x="4000500" y="3096948"/>
            <a:ext cx="2729178" cy="76861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66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</a:t>
            </a:r>
            <a:r>
              <a:rPr kumimoji="1" lang="en-US" altLang="zh-CN" sz="233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How old is he?</a:t>
            </a:r>
          </a:p>
        </p:txBody>
      </p:sp>
      <p:sp>
        <p:nvSpPr>
          <p:cNvPr id="17" name="矩形 16"/>
          <p:cNvSpPr/>
          <p:nvPr/>
        </p:nvSpPr>
        <p:spPr>
          <a:xfrm>
            <a:off x="4500563" y="4058708"/>
            <a:ext cx="15582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2665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 is six.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6582" y="1449457"/>
            <a:ext cx="2356652" cy="30371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矩形 17"/>
          <p:cNvSpPr/>
          <p:nvPr/>
        </p:nvSpPr>
        <p:spPr>
          <a:xfrm>
            <a:off x="4587875" y="4762500"/>
            <a:ext cx="117856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active</a:t>
            </a:r>
            <a:endParaRPr lang="zh-CN" altLang="en-US" sz="2335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  <p:bldP spid="16" grpId="0" bldLvl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1627" y="1473023"/>
            <a:ext cx="1684778" cy="336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4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75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6" name="内容占位符 1"/>
          <p:cNvSpPr txBox="1"/>
          <p:nvPr/>
        </p:nvSpPr>
        <p:spPr>
          <a:xfrm>
            <a:off x="1615282" y="723636"/>
            <a:ext cx="4217458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714500" y="1177396"/>
            <a:ext cx="2143125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8" name="矩形 8"/>
          <p:cNvSpPr/>
          <p:nvPr/>
        </p:nvSpPr>
        <p:spPr>
          <a:xfrm>
            <a:off x="2951428" y="1590146"/>
            <a:ext cx="324802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What’s his name?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4279" name="矩形 8"/>
          <p:cNvSpPr/>
          <p:nvPr/>
        </p:nvSpPr>
        <p:spPr>
          <a:xfrm>
            <a:off x="2951428" y="3096948"/>
            <a:ext cx="4398010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What’s does he look like?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37719" y="3734594"/>
            <a:ext cx="478155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665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has short ___, big ____, a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665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small ____ and a small mouth.</a:t>
            </a:r>
            <a:endParaRPr lang="zh-CN" altLang="en-US" sz="2335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27136" y="2237053"/>
            <a:ext cx="34550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665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His name is Gao Wei.</a:t>
            </a:r>
            <a:endParaRPr lang="zh-CN" altLang="en-US" sz="2335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52521" y="3778250"/>
            <a:ext cx="74866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hair</a:t>
            </a:r>
            <a:endParaRPr lang="zh-CN" altLang="en-US" sz="15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55594" y="3778250"/>
            <a:ext cx="899160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eyes</a:t>
            </a:r>
            <a:endParaRPr lang="zh-CN" altLang="en-US" sz="15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7303" y="4265083"/>
            <a:ext cx="918210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nose</a:t>
            </a:r>
            <a:endParaRPr lang="zh-CN" altLang="en-US" sz="15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298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内容占位符 1"/>
          <p:cNvSpPr txBox="1"/>
          <p:nvPr/>
        </p:nvSpPr>
        <p:spPr>
          <a:xfrm>
            <a:off x="1615282" y="723636"/>
            <a:ext cx="4217458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714500" y="1177396"/>
            <a:ext cx="2143125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8"/>
          <p:cNvSpPr/>
          <p:nvPr/>
        </p:nvSpPr>
        <p:spPr>
          <a:xfrm>
            <a:off x="1270000" y="1236927"/>
            <a:ext cx="6727190" cy="9118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Dick is Gao Wei’s new friend at the art club. </a:t>
            </a:r>
          </a:p>
          <a:p>
            <a:pPr eaLnBrk="0" hangingPunct="0"/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Can you guess who this little girl is?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530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261" y="2211917"/>
            <a:ext cx="3365500" cy="30651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3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928" y="2211917"/>
            <a:ext cx="3452813" cy="306519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组合 9"/>
          <p:cNvGrpSpPr/>
          <p:nvPr/>
        </p:nvGrpSpPr>
        <p:grpSpPr>
          <a:xfrm>
            <a:off x="1482990" y="3037417"/>
            <a:ext cx="6250781" cy="2540000"/>
            <a:chOff x="888706" y="3467401"/>
            <a:chExt cx="7501081" cy="3048520"/>
          </a:xfrm>
        </p:grpSpPr>
        <p:pic>
          <p:nvPicPr>
            <p:cNvPr id="56322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8706" y="3467402"/>
              <a:ext cx="3346935" cy="30485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323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5721" y="3467401"/>
              <a:ext cx="3434066" cy="30485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8"/>
          <p:cNvSpPr/>
          <p:nvPr/>
        </p:nvSpPr>
        <p:spPr>
          <a:xfrm>
            <a:off x="1432719" y="1154907"/>
            <a:ext cx="6346190" cy="19634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33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How old is Dick?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33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Who’s this girl? How old is she?	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33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What does Gao Wei’s mum think of this girl?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33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 What does Gao Wei think of Dick?</a:t>
            </a:r>
            <a:endParaRPr lang="zh-CN" altLang="en-US" sz="15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25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zh-CN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5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5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326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16303" y="784490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7" name="内容占位符 1"/>
          <p:cNvSpPr txBox="1"/>
          <p:nvPr/>
        </p:nvSpPr>
        <p:spPr>
          <a:xfrm>
            <a:off x="1615282" y="723636"/>
            <a:ext cx="4217458" cy="317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5725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714500" y="1177396"/>
            <a:ext cx="2143125" cy="926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9" name="图片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90219" y="4057386"/>
            <a:ext cx="580760" cy="50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全屏显示(16:10)</PresentationFormat>
  <Paragraphs>123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Unit2 She looks cute.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2023-01-16T20:05:13Z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E52F5ED0A6C149C4B431C6869F6662CB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