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3" r:id="rId2"/>
    <p:sldId id="264" r:id="rId3"/>
    <p:sldId id="263" r:id="rId4"/>
    <p:sldId id="362" r:id="rId5"/>
    <p:sldId id="360" r:id="rId6"/>
    <p:sldId id="372" r:id="rId7"/>
    <p:sldId id="361" r:id="rId8"/>
    <p:sldId id="275" r:id="rId9"/>
    <p:sldId id="356" r:id="rId10"/>
    <p:sldId id="350" r:id="rId11"/>
    <p:sldId id="293" r:id="rId12"/>
    <p:sldId id="288" r:id="rId13"/>
    <p:sldId id="290" r:id="rId14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76C"/>
    <a:srgbClr val="FFB343"/>
    <a:srgbClr val="F8DCA6"/>
    <a:srgbClr val="E30782"/>
    <a:srgbClr val="FF66FF"/>
    <a:srgbClr val="00493A"/>
    <a:srgbClr val="F59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9" y="987574"/>
            <a:ext cx="9144000" cy="196317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体积单位</a:t>
            </a:r>
            <a:endParaRPr lang="en-US" altLang="zh-CN" sz="5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1969" y="3939902"/>
            <a:ext cx="914203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3872" y="1321118"/>
            <a:ext cx="8016256" cy="89916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我们学习了哪些体积单位？举例说一说这些单位的实际大小。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5012" y="2446057"/>
            <a:ext cx="753478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立方厘米，立方分米，立方米。说一说略。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425" y="73307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下面的图形都是用体积为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的正方体搭成的，分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别求出它们的体积。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87889" y="1932447"/>
            <a:ext cx="1581333" cy="1160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3583" y="1663036"/>
            <a:ext cx="1581332" cy="1550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4826" y="2169825"/>
            <a:ext cx="1109704" cy="923567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471773" y="3411312"/>
            <a:ext cx="122172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 cm</a:t>
            </a:r>
            <a:r>
              <a:rPr lang="en-US" altLang="zh-CN" sz="30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30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852305" y="3411312"/>
            <a:ext cx="196708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14 cm</a:t>
            </a:r>
            <a:r>
              <a:rPr lang="en-US" altLang="zh-CN" sz="30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30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746955" y="3411312"/>
            <a:ext cx="122294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3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 cm</a:t>
            </a:r>
            <a:r>
              <a:rPr lang="en-US" altLang="zh-CN" sz="30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30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40866" y="1211007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536" y="1698307"/>
            <a:ext cx="7823417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常用的体积单位有立方厘米、立方分米和立方米，分别记作厘米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、分米和米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，分别用字母表示为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566" y="303499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211122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认识常用的体积、容积单位，能估测身边物体的体积或容积。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AutoNum type="arabicPeriod"/>
            </a:pP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理解体积单位与长度单位、面积单位之间的区别与联系。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2523636" y="1058554"/>
            <a:ext cx="42907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常见的长度单位有哪些？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172242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3635" y="1510412"/>
            <a:ext cx="42907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常见的面积单位有哪些？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03941" y="2674683"/>
          <a:ext cx="5751984" cy="97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长度单位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厘米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分米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面积</a:t>
                      </a:r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单位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平方厘米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平方分米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平方米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523635" y="1938321"/>
            <a:ext cx="582506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常见的体积单位有哪些？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803941" y="3640518"/>
          <a:ext cx="5751984" cy="485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300" b="0" i="0" u="none" kern="1200" baseline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Times New Roman" panose="02020603050405020304"/>
                        </a:rPr>
                        <a:t>体积单位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300" b="0" i="0" u="none" kern="1200" baseline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Times New Roman" panose="02020603050405020304"/>
                        </a:rPr>
                        <a:t>立方厘米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300" b="0" i="0" u="none" kern="1200" baseline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Times New Roman" panose="02020603050405020304"/>
                        </a:rPr>
                        <a:t>立方分米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300" b="0" i="0" u="none" kern="1200" baseline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  <a:sym typeface="Times New Roman" panose="02020603050405020304"/>
                        </a:rPr>
                        <a:t>立方米</a:t>
                      </a:r>
                    </a:p>
                  </a:txBody>
                  <a:tcPr marL="70309" marR="70309" marT="34274" marB="34274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认识常用的体积单位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14944" y="1282763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）说一说，常见的体积单位有哪些？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141901" y="1754505"/>
            <a:ext cx="7015445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厘米的正方体，体积是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，记作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）；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0185" y="2737961"/>
            <a:ext cx="7075493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分米的正方体，体积是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立方分米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，记作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分米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）；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30185" y="3759994"/>
            <a:ext cx="6922687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棱长为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米的正方体，体积是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立方米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，记作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2953" y="662655"/>
            <a:ext cx="431992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）做一做，看一看。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188" y="1386840"/>
            <a:ext cx="8134889" cy="25212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5271" y="407385"/>
            <a:ext cx="431992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）做一做，看一看。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27" y="1328738"/>
            <a:ext cx="8231553" cy="26098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99636" y="388271"/>
            <a:ext cx="8359541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）生活中还有哪些物体的体积大约是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1dm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latinLnBrk="1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1m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64555" y="1458525"/>
            <a:ext cx="7805279" cy="3251926"/>
            <a:chOff x="1195006" y="1831670"/>
            <a:chExt cx="10152283" cy="4335900"/>
          </a:xfrm>
        </p:grpSpPr>
        <p:grpSp>
          <p:nvGrpSpPr>
            <p:cNvPr id="12" name="组合 11"/>
            <p:cNvGrpSpPr/>
            <p:nvPr/>
          </p:nvGrpSpPr>
          <p:grpSpPr>
            <a:xfrm>
              <a:off x="1195006" y="1844824"/>
              <a:ext cx="2745105" cy="3888581"/>
              <a:chOff x="538747" y="2106612"/>
              <a:chExt cx="2745105" cy="3888581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889744" y="2106612"/>
                <a:ext cx="2105025" cy="256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538747" y="4764087"/>
                <a:ext cx="2745105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粒花生米的</a:t>
                </a:r>
                <a:endPara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  <a:p>
                <a:pPr algn="ctr" eaLnBrk="0" hangingPunct="0"/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体积约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1cm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³</a:t>
                </a:r>
                <a:endPara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680909" y="1841007"/>
              <a:ext cx="2858135" cy="3906996"/>
              <a:chOff x="4039185" y="2146299"/>
              <a:chExt cx="2858135" cy="3906996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452094" y="2146299"/>
                <a:ext cx="1981200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9"/>
              <p:cNvSpPr txBox="1">
                <a:spLocks noChangeArrowheads="1"/>
              </p:cNvSpPr>
              <p:nvPr/>
            </p:nvSpPr>
            <p:spPr bwMode="auto">
              <a:xfrm>
                <a:off x="4039185" y="4822189"/>
                <a:ext cx="2858135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个粉笔盒的</a:t>
                </a:r>
                <a:endPara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  <a:p>
                <a:pPr algn="ctr" eaLnBrk="0" hangingPunct="0"/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体积约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1dm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³</a:t>
                </a:r>
                <a:endPara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021159" y="1831670"/>
              <a:ext cx="3326130" cy="4335900"/>
              <a:chOff x="8034129" y="1971181"/>
              <a:chExt cx="3326130" cy="4335900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8395047" y="1971181"/>
                <a:ext cx="2232025" cy="264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10"/>
              <p:cNvSpPr txBox="1">
                <a:spLocks noChangeArrowheads="1"/>
              </p:cNvSpPr>
              <p:nvPr/>
            </p:nvSpPr>
            <p:spPr bwMode="auto">
              <a:xfrm>
                <a:off x="8034129" y="4521977"/>
                <a:ext cx="3326130" cy="178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个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29</a:t>
                </a:r>
                <a:r>
                  <a:rPr lang="zh-CN" altLang="en-US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英寸电视机包装箱的体积约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1m</a:t>
                </a:r>
                <a:r>
                  <a:rPr lang="en-US" altLang="zh-CN" sz="27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³</a:t>
                </a:r>
                <a:endPara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43856" y="848585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03985" y="1635646"/>
            <a:ext cx="7736029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常用的体积单位有立方厘米、立方分米和立方米，分别记作厘米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、分米和米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，分别用字母表示为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0277" y="509826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34498" y="496729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958" y="1197293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填上适当的体积单位</a:t>
            </a:r>
            <a:r>
              <a:rPr lang="zh-CN" altLang="en-US" sz="27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P39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582" y="1778392"/>
            <a:ext cx="7667190" cy="10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840648" y="2866381"/>
            <a:ext cx="7465673" cy="466517"/>
            <a:chOff x="1050881" y="3496086"/>
            <a:chExt cx="9710560" cy="622022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1050881" y="3523074"/>
              <a:ext cx="1439864" cy="59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3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铅笔盒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2841757" y="3522659"/>
              <a:ext cx="1441450" cy="59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3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橡皮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4951892" y="3496086"/>
              <a:ext cx="1439862" cy="59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3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牙膏盒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7061028" y="3511546"/>
              <a:ext cx="1439864" cy="59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3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水果箱</a:t>
              </a: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9321579" y="3496086"/>
              <a:ext cx="1439862" cy="59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3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集装箱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9412" y="3399696"/>
            <a:ext cx="1386996" cy="507831"/>
            <a:chOff x="377276" y="4376520"/>
            <a:chExt cx="1804058" cy="677108"/>
          </a:xfrm>
        </p:grpSpPr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377276" y="4376520"/>
              <a:ext cx="126074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sym typeface="Times New Roman" panose="02020603050405020304" pitchFamily="18" charset="0"/>
                </a:rPr>
                <a:t>75</a:t>
              </a:r>
              <a:endPara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35077" y="4932364"/>
              <a:ext cx="946257" cy="0"/>
            </a:xfrm>
            <a:prstGeom prst="line">
              <a:avLst/>
            </a:prstGeom>
            <a:ln w="28575">
              <a:solidFill>
                <a:srgbClr val="B22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4" name="组合 15363"/>
          <p:cNvGrpSpPr/>
          <p:nvPr/>
        </p:nvGrpSpPr>
        <p:grpSpPr>
          <a:xfrm>
            <a:off x="1961037" y="3399696"/>
            <a:ext cx="1400797" cy="507831"/>
            <a:chOff x="2324566" y="4915247"/>
            <a:chExt cx="1822009" cy="677108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2324566" y="4915247"/>
              <a:ext cx="126353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  <a:endPara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144619" y="5496054"/>
              <a:ext cx="1001956" cy="0"/>
            </a:xfrm>
            <a:prstGeom prst="line">
              <a:avLst/>
            </a:prstGeom>
            <a:ln w="28575">
              <a:solidFill>
                <a:srgbClr val="B22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6" name="组合 15365"/>
          <p:cNvGrpSpPr/>
          <p:nvPr/>
        </p:nvGrpSpPr>
        <p:grpSpPr>
          <a:xfrm>
            <a:off x="3496908" y="3399696"/>
            <a:ext cx="1422944" cy="507831"/>
            <a:chOff x="4383991" y="4808320"/>
            <a:chExt cx="1850816" cy="677108"/>
          </a:xfrm>
        </p:grpSpPr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4383991" y="4808320"/>
              <a:ext cx="126353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sym typeface="Times New Roman" panose="02020603050405020304" pitchFamily="18" charset="0"/>
                </a:rPr>
                <a:t>50</a:t>
              </a:r>
              <a:endPara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304859" y="5387419"/>
              <a:ext cx="929948" cy="0"/>
            </a:xfrm>
            <a:prstGeom prst="line">
              <a:avLst/>
            </a:prstGeom>
            <a:ln w="28575">
              <a:solidFill>
                <a:srgbClr val="B22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8" name="组合 15367"/>
          <p:cNvGrpSpPr/>
          <p:nvPr/>
        </p:nvGrpSpPr>
        <p:grpSpPr>
          <a:xfrm>
            <a:off x="5081018" y="3399697"/>
            <a:ext cx="1461168" cy="507831"/>
            <a:chOff x="5977452" y="4915246"/>
            <a:chExt cx="1900533" cy="677108"/>
          </a:xfrm>
        </p:grpSpPr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5977452" y="4915246"/>
              <a:ext cx="126353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sym typeface="Times New Roman" panose="02020603050405020304" pitchFamily="18" charset="0"/>
                </a:rPr>
                <a:t>48</a:t>
              </a:r>
              <a:endPara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889077" y="5454651"/>
              <a:ext cx="988908" cy="0"/>
            </a:xfrm>
            <a:prstGeom prst="line">
              <a:avLst/>
            </a:prstGeom>
            <a:ln w="28575">
              <a:solidFill>
                <a:srgbClr val="B22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0" name="组合 15369"/>
          <p:cNvGrpSpPr/>
          <p:nvPr/>
        </p:nvGrpSpPr>
        <p:grpSpPr>
          <a:xfrm>
            <a:off x="6812334" y="3399697"/>
            <a:ext cx="1481772" cy="507831"/>
            <a:chOff x="7979882" y="4928589"/>
            <a:chExt cx="1927333" cy="677108"/>
          </a:xfrm>
        </p:grpSpPr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7979882" y="4928589"/>
              <a:ext cx="126074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sym typeface="Times New Roman" panose="02020603050405020304" pitchFamily="18" charset="0"/>
                </a:rPr>
                <a:t>40</a:t>
              </a:r>
              <a:endPara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905257" y="5454651"/>
              <a:ext cx="1001958" cy="0"/>
            </a:xfrm>
            <a:prstGeom prst="line">
              <a:avLst/>
            </a:prstGeom>
            <a:ln w="28575">
              <a:solidFill>
                <a:srgbClr val="B224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023806" y="3374809"/>
            <a:ext cx="9714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522524" y="3399693"/>
            <a:ext cx="96928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4076658" y="3399692"/>
            <a:ext cx="97142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5679741" y="3374809"/>
            <a:ext cx="96928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24299" y="3349270"/>
            <a:ext cx="96928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全屏显示(16:9)</PresentationFormat>
  <Paragraphs>66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DB4AF50B5738467AA66E1E48C534A326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