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33" r:id="rId2"/>
    <p:sldId id="510" r:id="rId3"/>
    <p:sldId id="521" r:id="rId4"/>
    <p:sldId id="472" r:id="rId5"/>
    <p:sldId id="522" r:id="rId6"/>
    <p:sldId id="519" r:id="rId7"/>
    <p:sldId id="520" r:id="rId8"/>
    <p:sldId id="525" r:id="rId9"/>
    <p:sldId id="528" r:id="rId10"/>
    <p:sldId id="529" r:id="rId11"/>
    <p:sldId id="532" r:id="rId12"/>
    <p:sldId id="526" r:id="rId13"/>
    <p:sldId id="527" r:id="rId14"/>
    <p:sldId id="518" r:id="rId15"/>
    <p:sldId id="502" r:id="rId16"/>
    <p:sldId id="507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华文楷体" panose="02010600040101010101" pitchFamily="2" charset="-122"/>
      <p:regular r:id="rId24"/>
    </p:embeddedFont>
    <p:embeddedFont>
      <p:font typeface="黑体" panose="02010609060101010101" pitchFamily="49" charset="-122"/>
      <p:regular r:id="rId25"/>
    </p:embeddedFont>
    <p:embeddedFont>
      <p:font typeface="Arial Unicode MS" panose="02010600030101010101" charset="-122"/>
      <p:regular r:id="rId26"/>
    </p:embeddedFont>
    <p:embeddedFont>
      <p:font typeface="楷体" panose="02010609060101010101" pitchFamily="49" charset="-122"/>
      <p:regular r:id="rId27"/>
    </p:embeddedFont>
    <p:embeddedFont>
      <p:font typeface="楷体_GB2312" panose="02010600030101010101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幼圆" panose="02010509060101010101" pitchFamily="49" charset="-122"/>
      <p:regular r:id="rId31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orient="horz" pos="1619">
          <p15:clr>
            <a:srgbClr val="A4A3A4"/>
          </p15:clr>
        </p15:guide>
        <p15:guide id="3" pos="38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FF00"/>
    <a:srgbClr val="A96A00"/>
    <a:srgbClr val="C59B54"/>
    <a:srgbClr val="FFFFFF"/>
    <a:srgbClr val="CCECFF"/>
    <a:srgbClr val="65BCC2"/>
    <a:srgbClr val="5F5FDC"/>
    <a:srgbClr val="515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2159"/>
        <p:guide orient="horz" pos="1619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9e3df8dcd100baa10ecf73ac4710b912c9fc2ec1.jpg"/>
          <p:cNvPicPr>
            <a:picLocks noChangeAspect="1"/>
          </p:cNvPicPr>
          <p:nvPr userDrawn="1"/>
        </p:nvPicPr>
        <p:blipFill>
          <a:blip r:embed="rId25" cstate="email"/>
          <a:stretch>
            <a:fillRect/>
          </a:stretch>
        </p:blipFill>
        <p:spPr>
          <a:xfrm>
            <a:off x="1270000" y="2540000"/>
            <a:ext cx="635000" cy="7446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6" cstate="email"/>
          <a:stretch>
            <a:fillRect/>
          </a:stretch>
        </p:blipFill>
        <p:spPr>
          <a:xfrm>
            <a:off x="0" y="4514194"/>
            <a:ext cx="9144000" cy="6293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1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教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版  数学  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五年级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" action="ppaction://noaction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80828" y="598680"/>
            <a:ext cx="1779974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分数除法</a:t>
            </a:r>
            <a:endParaRPr lang="zh-CN" altLang="en-US" sz="32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7" y="500650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32280" y="103735"/>
            <a:ext cx="2879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-2" y="1059582"/>
            <a:ext cx="9137895" cy="163891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分数除法</a:t>
            </a:r>
            <a:endParaRPr lang="en-US" altLang="zh-CN" sz="4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74244" y="437195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971600" y="1491630"/>
            <a:ext cx="7704856" cy="2808312"/>
            <a:chOff x="827584" y="1347614"/>
            <a:chExt cx="7704856" cy="280831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547664" y="1347614"/>
              <a:ext cx="6407451" cy="28083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矩形 13"/>
            <p:cNvSpPr/>
            <p:nvPr/>
          </p:nvSpPr>
          <p:spPr>
            <a:xfrm>
              <a:off x="827584" y="3939902"/>
              <a:ext cx="770485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051724" y="158735"/>
            <a:ext cx="4752527" cy="1764945"/>
            <a:chOff x="2627784" y="-17160"/>
            <a:chExt cx="3802021" cy="1764945"/>
          </a:xfrm>
        </p:grpSpPr>
        <p:grpSp>
          <p:nvGrpSpPr>
            <p:cNvPr id="47" name="组合 46"/>
            <p:cNvGrpSpPr/>
            <p:nvPr/>
          </p:nvGrpSpPr>
          <p:grpSpPr>
            <a:xfrm>
              <a:off x="2627784" y="-17160"/>
              <a:ext cx="3629202" cy="1764945"/>
              <a:chOff x="4355976" y="915566"/>
              <a:chExt cx="3629202" cy="1764945"/>
            </a:xfrm>
          </p:grpSpPr>
          <p:sp>
            <p:nvSpPr>
              <p:cNvPr id="49" name="同侧圆角矩形 48"/>
              <p:cNvSpPr/>
              <p:nvPr/>
            </p:nvSpPr>
            <p:spPr>
              <a:xfrm rot="16200000">
                <a:off x="6030313" y="164299"/>
                <a:ext cx="737240" cy="317249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AF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4355976" y="915566"/>
                <a:ext cx="1769517" cy="1764945"/>
                <a:chOff x="4355976" y="915566"/>
                <a:chExt cx="1769517" cy="1764945"/>
              </a:xfrm>
            </p:grpSpPr>
            <p:sp>
              <p:nvSpPr>
                <p:cNvPr id="51" name="椭圆 50"/>
                <p:cNvSpPr/>
                <p:nvPr/>
              </p:nvSpPr>
              <p:spPr>
                <a:xfrm>
                  <a:off x="4744204" y="1273352"/>
                  <a:ext cx="941994" cy="941994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27DCEF"/>
                    </a:gs>
                    <a:gs pos="0">
                      <a:srgbClr val="27DCEF"/>
                    </a:gs>
                    <a:gs pos="11000">
                      <a:srgbClr val="01ACBE"/>
                    </a:gs>
                    <a:gs pos="89000">
                      <a:srgbClr val="01ACBE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152400" dist="25400" dir="8100000" algn="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52" name="文本框 51"/>
                <p:cNvSpPr txBox="1"/>
                <p:nvPr/>
              </p:nvSpPr>
              <p:spPr>
                <a:xfrm>
                  <a:off x="4716016" y="1419622"/>
                  <a:ext cx="974799" cy="561692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zh-CN" altLang="en-US" sz="3200" b="1" dirty="0" smtClean="0">
                      <a:solidFill>
                        <a:srgbClr val="FFFF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方法</a:t>
                  </a:r>
                  <a:endParaRPr lang="zh-CN" altLang="en-US" sz="3200" b="1" dirty="0">
                    <a:solidFill>
                      <a:srgbClr val="FFFF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pic>
              <p:nvPicPr>
                <p:cNvPr id="53" name="图片 52"/>
                <p:cNvPicPr>
                  <a:picLocks noChangeAspect="1"/>
                </p:cNvPicPr>
                <p:nvPr/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4355976" y="915566"/>
                  <a:ext cx="1769517" cy="1764945"/>
                </a:xfrm>
                <a:prstGeom prst="rect">
                  <a:avLst/>
                </a:prstGeom>
              </p:spPr>
            </p:pic>
          </p:grpSp>
        </p:grpSp>
        <p:sp>
          <p:nvSpPr>
            <p:cNvPr id="48" name="圆角矩形 17"/>
            <p:cNvSpPr/>
            <p:nvPr/>
          </p:nvSpPr>
          <p:spPr>
            <a:xfrm>
              <a:off x="3621493" y="610374"/>
              <a:ext cx="2808312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32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方  程  法</a:t>
              </a:r>
              <a:endPara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419872" y="1707656"/>
            <a:ext cx="3888432" cy="5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prstClr val="white"/>
                </a:solidFill>
              </a:rPr>
              <a:t>每瓶容量</a:t>
            </a:r>
            <a:r>
              <a:rPr lang="en-US" altLang="zh-CN" sz="2800" dirty="0">
                <a:solidFill>
                  <a:prstClr val="white"/>
                </a:solidFill>
              </a:rPr>
              <a:t>×</a:t>
            </a:r>
            <a:r>
              <a:rPr lang="zh-CN" altLang="en-US" sz="2800" dirty="0">
                <a:solidFill>
                  <a:prstClr val="white"/>
                </a:solidFill>
              </a:rPr>
              <a:t>瓶数</a:t>
            </a:r>
            <a:r>
              <a:rPr lang="en-US" altLang="zh-CN" sz="2800" dirty="0">
                <a:solidFill>
                  <a:prstClr val="white"/>
                </a:solidFill>
              </a:rPr>
              <a:t>=</a:t>
            </a:r>
            <a:r>
              <a:rPr lang="zh-CN" altLang="en-US" sz="2800" dirty="0" smtClean="0">
                <a:solidFill>
                  <a:prstClr val="white"/>
                </a:solidFill>
              </a:rPr>
              <a:t>总量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995936" y="328312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en-US" altLang="zh-CN" sz="3600" b="1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600" b="1" i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3</a:t>
            </a:r>
            <a:endParaRPr lang="zh-CN" altLang="en-US" sz="2800" b="1" dirty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 rot="3611890">
            <a:off x="7077580" y="2563212"/>
            <a:ext cx="1400647" cy="446076"/>
            <a:chOff x="4876863" y="2098571"/>
            <a:chExt cx="1400647" cy="446076"/>
          </a:xfrm>
        </p:grpSpPr>
        <p:sp>
          <p:nvSpPr>
            <p:cNvPr id="56" name="TextBox 12"/>
            <p:cNvSpPr txBox="1">
              <a:spLocks noChangeArrowheads="1"/>
            </p:cNvSpPr>
            <p:nvPr/>
          </p:nvSpPr>
          <p:spPr bwMode="auto">
            <a:xfrm rot="19399919">
              <a:off x="4876863" y="2098571"/>
              <a:ext cx="1400647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解决问题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rot="19338766">
              <a:off x="4899097" y="2127084"/>
              <a:ext cx="1348601" cy="4175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1203598"/>
            <a:ext cx="1884658" cy="2123222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3995936" y="2067694"/>
            <a:ext cx="1872208" cy="811252"/>
            <a:chOff x="3995936" y="2067694"/>
            <a:chExt cx="1872208" cy="811252"/>
          </a:xfrm>
        </p:grpSpPr>
        <p:grpSp>
          <p:nvGrpSpPr>
            <p:cNvPr id="60" name="组合 59"/>
            <p:cNvGrpSpPr/>
            <p:nvPr/>
          </p:nvGrpSpPr>
          <p:grpSpPr>
            <a:xfrm>
              <a:off x="4067944" y="2067694"/>
              <a:ext cx="365806" cy="811252"/>
              <a:chOff x="1115616" y="957957"/>
              <a:chExt cx="365806" cy="811252"/>
            </a:xfrm>
          </p:grpSpPr>
          <p:sp>
            <p:nvSpPr>
              <p:cNvPr id="91" name="矩形 90"/>
              <p:cNvSpPr/>
              <p:nvPr/>
            </p:nvSpPr>
            <p:spPr>
              <a:xfrm>
                <a:off x="111561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whit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1600" b="1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2" name="直接连接符 91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矩形 92"/>
              <p:cNvSpPr/>
              <p:nvPr/>
            </p:nvSpPr>
            <p:spPr>
              <a:xfrm>
                <a:off x="1115616" y="957957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whit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16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3995936" y="2067694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　</a:t>
              </a:r>
              <a:r>
                <a:rPr lang="en-US" altLang="zh-CN" sz="3600" b="1" i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3600" b="1" i="1" dirty="0" smtClean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800" b="1" dirty="0" smtClean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8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5148064" y="2067694"/>
              <a:ext cx="365806" cy="811252"/>
              <a:chOff x="1115616" y="957957"/>
              <a:chExt cx="365806" cy="811252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111561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whit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1600" b="1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矩形 89"/>
              <p:cNvSpPr/>
              <p:nvPr/>
            </p:nvSpPr>
            <p:spPr>
              <a:xfrm>
                <a:off x="1115616" y="957957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whit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sz="16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3131840" y="2715763"/>
            <a:ext cx="3240360" cy="811252"/>
            <a:chOff x="3131840" y="2715766"/>
            <a:chExt cx="3240360" cy="811252"/>
          </a:xfrm>
        </p:grpSpPr>
        <p:grpSp>
          <p:nvGrpSpPr>
            <p:cNvPr id="95" name="组合 94"/>
            <p:cNvGrpSpPr/>
            <p:nvPr/>
          </p:nvGrpSpPr>
          <p:grpSpPr>
            <a:xfrm>
              <a:off x="3131840" y="2715766"/>
              <a:ext cx="365806" cy="811252"/>
              <a:chOff x="1115616" y="957957"/>
              <a:chExt cx="365806" cy="811252"/>
            </a:xfrm>
          </p:grpSpPr>
          <p:sp>
            <p:nvSpPr>
              <p:cNvPr id="109" name="矩形 108"/>
              <p:cNvSpPr/>
              <p:nvPr/>
            </p:nvSpPr>
            <p:spPr>
              <a:xfrm>
                <a:off x="111561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whit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1600" b="1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" name="直接连接符 109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矩形 110"/>
              <p:cNvSpPr/>
              <p:nvPr/>
            </p:nvSpPr>
            <p:spPr>
              <a:xfrm>
                <a:off x="1115616" y="957957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whit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16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" name="文本框 95"/>
            <p:cNvSpPr txBox="1"/>
            <p:nvPr/>
          </p:nvSpPr>
          <p:spPr>
            <a:xfrm>
              <a:off x="3131840" y="2715766"/>
              <a:ext cx="3240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　</a:t>
              </a:r>
              <a:r>
                <a:rPr lang="en-US" altLang="zh-CN" sz="3600" b="1" i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3600" b="1" i="1" dirty="0" smtClean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800" b="1" dirty="0" smtClean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en-US" altLang="zh-CN" sz="3600" b="1" i="1" dirty="0" smtClean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en-US" altLang="zh-CN" sz="2800" b="1" dirty="0" smtClean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   ×</a:t>
              </a:r>
              <a:endParaRPr lang="zh-CN" altLang="en-US" sz="28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4377462" y="2715766"/>
              <a:ext cx="365806" cy="811252"/>
              <a:chOff x="1115616" y="957957"/>
              <a:chExt cx="365806" cy="811252"/>
            </a:xfrm>
          </p:grpSpPr>
          <p:sp>
            <p:nvSpPr>
              <p:cNvPr id="106" name="矩形 105"/>
              <p:cNvSpPr/>
              <p:nvPr/>
            </p:nvSpPr>
            <p:spPr>
              <a:xfrm>
                <a:off x="111561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whit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1600" b="1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7" name="直接连接符 106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矩形 107"/>
              <p:cNvSpPr/>
              <p:nvPr/>
            </p:nvSpPr>
            <p:spPr>
              <a:xfrm>
                <a:off x="1115616" y="957957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whit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1600" b="1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5940152" y="2715766"/>
              <a:ext cx="365806" cy="811252"/>
              <a:chOff x="1115616" y="957957"/>
              <a:chExt cx="365806" cy="811252"/>
            </a:xfrm>
          </p:grpSpPr>
          <p:sp>
            <p:nvSpPr>
              <p:cNvPr id="103" name="矩形 102"/>
              <p:cNvSpPr/>
              <p:nvPr/>
            </p:nvSpPr>
            <p:spPr>
              <a:xfrm>
                <a:off x="111561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whit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1600" b="1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4" name="直接连接符 103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矩形 104"/>
              <p:cNvSpPr/>
              <p:nvPr/>
            </p:nvSpPr>
            <p:spPr>
              <a:xfrm>
                <a:off x="1115616" y="957957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whit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1600" b="1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5076056" y="2715766"/>
              <a:ext cx="365806" cy="811252"/>
              <a:chOff x="1115616" y="957957"/>
              <a:chExt cx="365806" cy="811252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111561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whit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1600" b="1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1" name="直接连接符 100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矩形 101"/>
              <p:cNvSpPr/>
              <p:nvPr/>
            </p:nvSpPr>
            <p:spPr>
              <a:xfrm>
                <a:off x="1115616" y="957957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whit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sz="16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66" name="图片 65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7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547664" y="1419622"/>
            <a:ext cx="6214732" cy="1963380"/>
            <a:chOff x="2123728" y="1059582"/>
            <a:chExt cx="6214732" cy="1963380"/>
          </a:xfrm>
        </p:grpSpPr>
        <p:sp>
          <p:nvSpPr>
            <p:cNvPr id="54" name="矩形 53"/>
            <p:cNvSpPr/>
            <p:nvPr/>
          </p:nvSpPr>
          <p:spPr>
            <a:xfrm>
              <a:off x="3203848" y="1203598"/>
              <a:ext cx="50626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＝（   ）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__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   ）＝（  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2123728" y="1059582"/>
              <a:ext cx="1440160" cy="811252"/>
              <a:chOff x="4067944" y="2758157"/>
              <a:chExt cx="1440160" cy="811252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4860032" y="2758157"/>
                <a:ext cx="365806" cy="811252"/>
                <a:chOff x="1115616" y="957957"/>
                <a:chExt cx="365806" cy="811252"/>
              </a:xfrm>
            </p:grpSpPr>
            <p:sp>
              <p:nvSpPr>
                <p:cNvPr id="68" name="矩形 67"/>
                <p:cNvSpPr/>
                <p:nvPr/>
              </p:nvSpPr>
              <p:spPr>
                <a:xfrm>
                  <a:off x="1115616" y="1245989"/>
                  <a:ext cx="3658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  <a:endParaRPr lang="zh-CN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9" name="直接连接符 68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矩形 69"/>
                <p:cNvSpPr/>
                <p:nvPr/>
              </p:nvSpPr>
              <p:spPr>
                <a:xfrm>
                  <a:off x="1115616" y="957957"/>
                  <a:ext cx="3658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  <a:endParaRPr lang="zh-CN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7" name="文本框 66"/>
              <p:cNvSpPr txBox="1"/>
              <p:nvPr/>
            </p:nvSpPr>
            <p:spPr>
              <a:xfrm>
                <a:off x="4067944" y="2902173"/>
                <a:ext cx="1440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 ÷</a:t>
                </a:r>
                <a:endPara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3275856" y="2355726"/>
              <a:ext cx="50626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＝（   ）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__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   ）＝（  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2987824" y="2211710"/>
              <a:ext cx="365806" cy="811252"/>
              <a:chOff x="1115616" y="957957"/>
              <a:chExt cx="365806" cy="811252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111561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矩形 64"/>
              <p:cNvSpPr/>
              <p:nvPr/>
            </p:nvSpPr>
            <p:spPr>
              <a:xfrm>
                <a:off x="1115616" y="957957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16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2483768" y="2355726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÷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2195736" y="2211710"/>
              <a:ext cx="365806" cy="811252"/>
              <a:chOff x="1115616" y="957957"/>
              <a:chExt cx="365806" cy="811252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1561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  <a:endParaRPr lang="zh-CN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矩形 61"/>
              <p:cNvSpPr/>
              <p:nvPr/>
            </p:nvSpPr>
            <p:spPr>
              <a:xfrm>
                <a:off x="1115616" y="957957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endParaRPr lang="zh-CN" altLang="en-US" sz="1600" b="1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1" name="矩形 70"/>
          <p:cNvSpPr/>
          <p:nvPr/>
        </p:nvSpPr>
        <p:spPr>
          <a:xfrm>
            <a:off x="3521003" y="1563638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1600" b="1" dirty="0"/>
          </a:p>
        </p:txBody>
      </p:sp>
      <p:sp>
        <p:nvSpPr>
          <p:cNvPr id="72" name="矩形 71"/>
          <p:cNvSpPr/>
          <p:nvPr/>
        </p:nvSpPr>
        <p:spPr>
          <a:xfrm>
            <a:off x="4205563" y="1563638"/>
            <a:ext cx="726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1600" b="1" dirty="0"/>
          </a:p>
        </p:txBody>
      </p:sp>
      <p:grpSp>
        <p:nvGrpSpPr>
          <p:cNvPr id="73" name="组合 72"/>
          <p:cNvGrpSpPr/>
          <p:nvPr/>
        </p:nvGrpSpPr>
        <p:grpSpPr>
          <a:xfrm>
            <a:off x="5142298" y="1419622"/>
            <a:ext cx="365806" cy="811252"/>
            <a:chOff x="1115616" y="957957"/>
            <a:chExt cx="365806" cy="811252"/>
          </a:xfrm>
        </p:grpSpPr>
        <p:sp>
          <p:nvSpPr>
            <p:cNvPr id="74" name="矩形 73"/>
            <p:cNvSpPr/>
            <p:nvPr/>
          </p:nvSpPr>
          <p:spPr>
            <a:xfrm>
              <a:off x="1115616" y="1245989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75"/>
            <p:cNvSpPr/>
            <p:nvPr/>
          </p:nvSpPr>
          <p:spPr>
            <a:xfrm>
              <a:off x="1115616" y="957957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6732244" y="1563638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1600" b="1" dirty="0"/>
          </a:p>
        </p:txBody>
      </p:sp>
      <p:grpSp>
        <p:nvGrpSpPr>
          <p:cNvPr id="78" name="组合 77"/>
          <p:cNvGrpSpPr/>
          <p:nvPr/>
        </p:nvGrpSpPr>
        <p:grpSpPr>
          <a:xfrm>
            <a:off x="3558122" y="2571748"/>
            <a:ext cx="365806" cy="811252"/>
            <a:chOff x="1115616" y="957957"/>
            <a:chExt cx="365806" cy="811252"/>
          </a:xfrm>
        </p:grpSpPr>
        <p:sp>
          <p:nvSpPr>
            <p:cNvPr id="79" name="矩形 78"/>
            <p:cNvSpPr/>
            <p:nvPr/>
          </p:nvSpPr>
          <p:spPr>
            <a:xfrm>
              <a:off x="1115616" y="1245989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矩形 80"/>
            <p:cNvSpPr/>
            <p:nvPr/>
          </p:nvSpPr>
          <p:spPr>
            <a:xfrm>
              <a:off x="1115616" y="957957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2" name="矩形 81"/>
          <p:cNvSpPr/>
          <p:nvPr/>
        </p:nvSpPr>
        <p:spPr>
          <a:xfrm>
            <a:off x="4277571" y="2715766"/>
            <a:ext cx="726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1600" b="1" dirty="0"/>
          </a:p>
        </p:txBody>
      </p:sp>
      <p:grpSp>
        <p:nvGrpSpPr>
          <p:cNvPr id="83" name="组合 82"/>
          <p:cNvGrpSpPr/>
          <p:nvPr/>
        </p:nvGrpSpPr>
        <p:grpSpPr>
          <a:xfrm>
            <a:off x="5214306" y="2571748"/>
            <a:ext cx="365806" cy="811252"/>
            <a:chOff x="1115616" y="957957"/>
            <a:chExt cx="365806" cy="811252"/>
          </a:xfrm>
        </p:grpSpPr>
        <p:sp>
          <p:nvSpPr>
            <p:cNvPr id="84" name="矩形 83"/>
            <p:cNvSpPr/>
            <p:nvPr/>
          </p:nvSpPr>
          <p:spPr>
            <a:xfrm>
              <a:off x="1115616" y="1245989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5" name="直接连接符 84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矩形 85"/>
            <p:cNvSpPr/>
            <p:nvPr/>
          </p:nvSpPr>
          <p:spPr>
            <a:xfrm>
              <a:off x="1115616" y="957957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798482" y="2571748"/>
            <a:ext cx="365806" cy="811252"/>
            <a:chOff x="1115616" y="957957"/>
            <a:chExt cx="365806" cy="811252"/>
          </a:xfrm>
        </p:grpSpPr>
        <p:sp>
          <p:nvSpPr>
            <p:cNvPr id="88" name="矩形 87"/>
            <p:cNvSpPr/>
            <p:nvPr/>
          </p:nvSpPr>
          <p:spPr>
            <a:xfrm>
              <a:off x="1115616" y="1245989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直接连接符 88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矩形 89"/>
            <p:cNvSpPr/>
            <p:nvPr/>
          </p:nvSpPr>
          <p:spPr>
            <a:xfrm>
              <a:off x="1115616" y="957957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5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52" name="图片 5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91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414719" y="424246"/>
            <a:ext cx="3749573" cy="5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小小裁判员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331489" y="1779664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51720" y="1635645"/>
            <a:ext cx="5215734" cy="883260"/>
            <a:chOff x="3569767" y="1995686"/>
            <a:chExt cx="4229083" cy="883260"/>
          </a:xfrm>
        </p:grpSpPr>
        <p:sp>
          <p:nvSpPr>
            <p:cNvPr id="30" name="文本框 29"/>
            <p:cNvSpPr txBox="1"/>
            <p:nvPr/>
          </p:nvSpPr>
          <p:spPr>
            <a:xfrm>
              <a:off x="3569767" y="2139702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6÷  =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718730" y="2067694"/>
              <a:ext cx="10801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   ）</a:t>
              </a:r>
              <a:endPara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067944" y="1995686"/>
              <a:ext cx="296607" cy="883260"/>
              <a:chOff x="1115616" y="885949"/>
              <a:chExt cx="296607" cy="88326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115616" y="1245989"/>
                <a:ext cx="2966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8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矩形 32"/>
              <p:cNvSpPr/>
              <p:nvPr/>
            </p:nvSpPr>
            <p:spPr>
              <a:xfrm>
                <a:off x="1115616" y="885949"/>
                <a:ext cx="2966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8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012160" y="1995686"/>
              <a:ext cx="443480" cy="883260"/>
              <a:chOff x="1022122" y="885949"/>
              <a:chExt cx="443480" cy="88326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022122" y="1245989"/>
                <a:ext cx="4434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15</a:t>
                </a:r>
                <a:endParaRPr lang="zh-CN" altLang="en-US" sz="2800" b="1" dirty="0"/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矩形 27"/>
              <p:cNvSpPr/>
              <p:nvPr/>
            </p:nvSpPr>
            <p:spPr>
              <a:xfrm>
                <a:off x="1115616" y="885949"/>
                <a:ext cx="2966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800" b="1" dirty="0"/>
              </a:p>
            </p:txBody>
          </p:sp>
        </p:grpSp>
        <p:sp>
          <p:nvSpPr>
            <p:cNvPr id="19" name="圆角矩形 17"/>
            <p:cNvSpPr/>
            <p:nvPr/>
          </p:nvSpPr>
          <p:spPr>
            <a:xfrm>
              <a:off x="5004048" y="2211710"/>
              <a:ext cx="1224136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altLang="zh-CN" sz="28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   =</a:t>
              </a:r>
              <a:endPara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716016" y="1995686"/>
              <a:ext cx="296607" cy="883260"/>
              <a:chOff x="1115616" y="885949"/>
              <a:chExt cx="296607" cy="88326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115616" y="1245989"/>
                <a:ext cx="2966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sz="28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矩形 23"/>
              <p:cNvSpPr/>
              <p:nvPr/>
            </p:nvSpPr>
            <p:spPr>
              <a:xfrm>
                <a:off x="1115616" y="885949"/>
                <a:ext cx="2966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8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5508104" y="1995686"/>
              <a:ext cx="296607" cy="883260"/>
              <a:chOff x="1115616" y="885949"/>
              <a:chExt cx="296607" cy="883260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1115616" y="1245989"/>
                <a:ext cx="2966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8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矩形 50"/>
              <p:cNvSpPr/>
              <p:nvPr/>
            </p:nvSpPr>
            <p:spPr>
              <a:xfrm>
                <a:off x="1115616" y="885949"/>
                <a:ext cx="2966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800" b="1" dirty="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10" name="直接箭头连接符 9"/>
          <p:cNvCxnSpPr/>
          <p:nvPr/>
        </p:nvCxnSpPr>
        <p:spPr>
          <a:xfrm>
            <a:off x="2987828" y="2211710"/>
            <a:ext cx="751239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6" name="图片 4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95396" y="2859783"/>
            <a:ext cx="4300055" cy="595228"/>
            <a:chOff x="2895392" y="2859782"/>
            <a:chExt cx="4300055" cy="595228"/>
          </a:xfrm>
        </p:grpSpPr>
        <p:sp>
          <p:nvSpPr>
            <p:cNvPr id="34" name="文本框 33"/>
            <p:cNvSpPr txBox="1"/>
            <p:nvPr/>
          </p:nvSpPr>
          <p:spPr>
            <a:xfrm>
              <a:off x="3018983" y="2878946"/>
              <a:ext cx="4176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</a:t>
              </a:r>
              <a:r>
                <a:rPr lang="zh-CN" altLang="en-US" sz="28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个数要乘分数的倒数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2895392" y="2859782"/>
              <a:ext cx="4156039" cy="595228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627784" y="1131590"/>
            <a:ext cx="3744416" cy="2808312"/>
            <a:chOff x="2627784" y="1635646"/>
            <a:chExt cx="3744416" cy="2808312"/>
          </a:xfrm>
        </p:grpSpPr>
        <p:sp>
          <p:nvSpPr>
            <p:cNvPr id="15" name="圆角矩形 14"/>
            <p:cNvSpPr/>
            <p:nvPr/>
          </p:nvSpPr>
          <p:spPr>
            <a:xfrm>
              <a:off x="2627784" y="1635646"/>
              <a:ext cx="1080120" cy="280831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627784" y="2571750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2627784" y="3507854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圆角矩形 17"/>
            <p:cNvSpPr/>
            <p:nvPr/>
          </p:nvSpPr>
          <p:spPr>
            <a:xfrm>
              <a:off x="5292080" y="1635646"/>
              <a:ext cx="1080120" cy="280831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292080" y="2571750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5292080" y="3507854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3851920" y="2859782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÷   =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915816" y="2643758"/>
              <a:ext cx="495649" cy="821705"/>
              <a:chOff x="1022122" y="928340"/>
              <a:chExt cx="495649" cy="82170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022122" y="128838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12</a:t>
                </a:r>
                <a:endParaRPr lang="zh-CN" altLang="en-US" b="1" dirty="0"/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1094130" y="928340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  <a:endParaRPr lang="zh-CN" altLang="en-US" b="1" dirty="0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987824" y="1707654"/>
              <a:ext cx="340158" cy="821705"/>
              <a:chOff x="1115616" y="928340"/>
              <a:chExt cx="340158" cy="821705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115616" y="1288380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  <a:endParaRPr lang="zh-CN" altLang="en-US" b="1" dirty="0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矩形 36"/>
              <p:cNvSpPr/>
              <p:nvPr/>
            </p:nvSpPr>
            <p:spPr>
              <a:xfrm>
                <a:off x="1115616" y="928340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b="1" dirty="0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915816" y="3579862"/>
              <a:ext cx="495649" cy="821705"/>
              <a:chOff x="1022122" y="928340"/>
              <a:chExt cx="495649" cy="82170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022122" y="128838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15</a:t>
                </a:r>
                <a:endParaRPr lang="zh-CN" altLang="en-US" b="1" dirty="0"/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矩形 27"/>
              <p:cNvSpPr/>
              <p:nvPr/>
            </p:nvSpPr>
            <p:spPr>
              <a:xfrm>
                <a:off x="1115616" y="928340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b="1" dirty="0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4355976" y="2715766"/>
              <a:ext cx="340158" cy="821705"/>
              <a:chOff x="1115616" y="928340"/>
              <a:chExt cx="340158" cy="821705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1115616" y="1288380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b="1" dirty="0"/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矩形 55"/>
              <p:cNvSpPr/>
              <p:nvPr/>
            </p:nvSpPr>
            <p:spPr>
              <a:xfrm>
                <a:off x="1115616" y="928340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b="1" dirty="0"/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5673606" y="1131592"/>
            <a:ext cx="340158" cy="821705"/>
            <a:chOff x="1115616" y="928340"/>
            <a:chExt cx="340158" cy="821705"/>
          </a:xfrm>
        </p:grpSpPr>
        <p:sp>
          <p:nvSpPr>
            <p:cNvPr id="42" name="矩形 41"/>
            <p:cNvSpPr/>
            <p:nvPr/>
          </p:nvSpPr>
          <p:spPr>
            <a:xfrm>
              <a:off x="1115616" y="1288380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1115616" y="928340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673606" y="1995688"/>
            <a:ext cx="340158" cy="821705"/>
            <a:chOff x="1115616" y="928340"/>
            <a:chExt cx="340158" cy="821705"/>
          </a:xfrm>
        </p:grpSpPr>
        <p:sp>
          <p:nvSpPr>
            <p:cNvPr id="46" name="矩形 45"/>
            <p:cNvSpPr/>
            <p:nvPr/>
          </p:nvSpPr>
          <p:spPr>
            <a:xfrm>
              <a:off x="1115616" y="1288380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/>
          </p:nvSpPr>
          <p:spPr>
            <a:xfrm>
              <a:off x="1115616" y="928340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673606" y="2931792"/>
            <a:ext cx="340158" cy="821705"/>
            <a:chOff x="1115616" y="928340"/>
            <a:chExt cx="340158" cy="821705"/>
          </a:xfrm>
        </p:grpSpPr>
        <p:sp>
          <p:nvSpPr>
            <p:cNvPr id="50" name="矩形 49"/>
            <p:cNvSpPr/>
            <p:nvPr/>
          </p:nvSpPr>
          <p:spPr>
            <a:xfrm>
              <a:off x="1115616" y="1288380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1115616" y="928340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58" name="图片 57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9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339752" y="1441108"/>
            <a:ext cx="2088232" cy="1819364"/>
            <a:chOff x="3635896" y="1275606"/>
            <a:chExt cx="1584176" cy="1819364"/>
          </a:xfrm>
        </p:grpSpPr>
        <p:grpSp>
          <p:nvGrpSpPr>
            <p:cNvPr id="35" name="组合 34"/>
            <p:cNvGrpSpPr/>
            <p:nvPr/>
          </p:nvGrpSpPr>
          <p:grpSpPr>
            <a:xfrm>
              <a:off x="3635896" y="1275606"/>
              <a:ext cx="1584176" cy="811252"/>
              <a:chOff x="4139952" y="2758157"/>
              <a:chExt cx="1584176" cy="811252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4860032" y="2758157"/>
                <a:ext cx="288032" cy="811252"/>
                <a:chOff x="1115616" y="957957"/>
                <a:chExt cx="288032" cy="811252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1115616" y="1245989"/>
                  <a:ext cx="27750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  <a:endParaRPr lang="zh-CN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矩形 39"/>
                <p:cNvSpPr/>
                <p:nvPr/>
              </p:nvSpPr>
              <p:spPr>
                <a:xfrm>
                  <a:off x="1115616" y="957957"/>
                  <a:ext cx="27750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  <a:endParaRPr lang="zh-CN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7" name="文本框 36"/>
              <p:cNvSpPr txBox="1"/>
              <p:nvPr/>
            </p:nvSpPr>
            <p:spPr>
              <a:xfrm>
                <a:off x="4139952" y="2830165"/>
                <a:ext cx="15841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27</a:t>
                </a:r>
                <a:r>
                  <a:rPr lang="en-US" altLang="zh-CN" sz="32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÷  =</a:t>
                </a:r>
                <a:endPara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07904" y="2283718"/>
              <a:ext cx="1512168" cy="811252"/>
              <a:chOff x="3707904" y="2283718"/>
              <a:chExt cx="1512168" cy="811252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3707904" y="2283718"/>
                <a:ext cx="288032" cy="811252"/>
                <a:chOff x="1115616" y="957957"/>
                <a:chExt cx="288032" cy="811252"/>
              </a:xfrm>
            </p:grpSpPr>
            <p:sp>
              <p:nvSpPr>
                <p:cNvPr id="72" name="矩形 71"/>
                <p:cNvSpPr/>
                <p:nvPr/>
              </p:nvSpPr>
              <p:spPr>
                <a:xfrm>
                  <a:off x="1115616" y="1245989"/>
                  <a:ext cx="27750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9</a:t>
                  </a:r>
                  <a:endParaRPr lang="zh-CN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73" name="直接连接符 72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矩形 73"/>
                <p:cNvSpPr/>
                <p:nvPr/>
              </p:nvSpPr>
              <p:spPr>
                <a:xfrm>
                  <a:off x="1115616" y="957957"/>
                  <a:ext cx="27750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  <a:endParaRPr lang="zh-CN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1" name="文本框 70"/>
              <p:cNvSpPr txBox="1"/>
              <p:nvPr/>
            </p:nvSpPr>
            <p:spPr>
              <a:xfrm>
                <a:off x="3923928" y="2385343"/>
                <a:ext cx="12961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÷  =</a:t>
                </a:r>
                <a:endPara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92" name="组合 91"/>
              <p:cNvGrpSpPr/>
              <p:nvPr/>
            </p:nvGrpSpPr>
            <p:grpSpPr>
              <a:xfrm>
                <a:off x="4355976" y="2283718"/>
                <a:ext cx="288032" cy="811252"/>
                <a:chOff x="1115616" y="957957"/>
                <a:chExt cx="288032" cy="811252"/>
              </a:xfrm>
            </p:grpSpPr>
            <p:sp>
              <p:nvSpPr>
                <p:cNvPr id="93" name="矩形 92"/>
                <p:cNvSpPr/>
                <p:nvPr/>
              </p:nvSpPr>
              <p:spPr>
                <a:xfrm>
                  <a:off x="1115616" y="1245989"/>
                  <a:ext cx="27750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9</a:t>
                  </a:r>
                  <a:endParaRPr lang="zh-CN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94" name="直接连接符 93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矩形 94"/>
                <p:cNvSpPr/>
                <p:nvPr/>
              </p:nvSpPr>
              <p:spPr>
                <a:xfrm>
                  <a:off x="1115616" y="957957"/>
                  <a:ext cx="27750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  <a:endParaRPr lang="zh-CN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5" name="圆角矩形 17"/>
          <p:cNvSpPr/>
          <p:nvPr/>
        </p:nvSpPr>
        <p:spPr>
          <a:xfrm>
            <a:off x="3101598" y="483518"/>
            <a:ext cx="2160240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计算。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5681243" y="1585124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3851920" y="1441108"/>
            <a:ext cx="2160240" cy="811252"/>
            <a:chOff x="4211960" y="2427734"/>
            <a:chExt cx="1584176" cy="811252"/>
          </a:xfrm>
        </p:grpSpPr>
        <p:sp>
          <p:nvSpPr>
            <p:cNvPr id="105" name="圆角矩形 17"/>
            <p:cNvSpPr/>
            <p:nvPr/>
          </p:nvSpPr>
          <p:spPr>
            <a:xfrm>
              <a:off x="4644008" y="2571750"/>
              <a:ext cx="1152128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altLang="zh-CN" sz="28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   =</a:t>
              </a:r>
              <a:endPara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4211960" y="2571750"/>
              <a:ext cx="4010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27</a:t>
              </a:r>
              <a:endParaRPr lang="zh-CN" altLang="en-US" sz="16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07" name="组合 106"/>
            <p:cNvGrpSpPr/>
            <p:nvPr/>
          </p:nvGrpSpPr>
          <p:grpSpPr>
            <a:xfrm>
              <a:off x="5076056" y="2427734"/>
              <a:ext cx="288032" cy="811252"/>
              <a:chOff x="1115616" y="957957"/>
              <a:chExt cx="288032" cy="811252"/>
            </a:xfrm>
          </p:grpSpPr>
          <p:sp>
            <p:nvSpPr>
              <p:cNvPr id="108" name="矩形 107"/>
              <p:cNvSpPr/>
              <p:nvPr/>
            </p:nvSpPr>
            <p:spPr>
              <a:xfrm>
                <a:off x="1115616" y="1245989"/>
                <a:ext cx="2682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16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09" name="直接连接符 108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矩形 109"/>
              <p:cNvSpPr/>
              <p:nvPr/>
            </p:nvSpPr>
            <p:spPr>
              <a:xfrm>
                <a:off x="1115616" y="957957"/>
                <a:ext cx="2682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1600" b="1" dirty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65" name="直接连接符 64"/>
          <p:cNvCxnSpPr/>
          <p:nvPr/>
        </p:nvCxnSpPr>
        <p:spPr>
          <a:xfrm>
            <a:off x="4067944" y="1729140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4074747" y="1369100"/>
            <a:ext cx="281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5148064" y="1873156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5226875" y="2017172"/>
            <a:ext cx="281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753248" y="2593236"/>
            <a:ext cx="618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851920" y="2449219"/>
            <a:ext cx="2520280" cy="811252"/>
            <a:chOff x="827584" y="2211710"/>
            <a:chExt cx="1489505" cy="811252"/>
          </a:xfrm>
        </p:grpSpPr>
        <p:sp>
          <p:nvSpPr>
            <p:cNvPr id="79" name="圆角矩形 17"/>
            <p:cNvSpPr/>
            <p:nvPr/>
          </p:nvSpPr>
          <p:spPr>
            <a:xfrm>
              <a:off x="1164961" y="2355726"/>
              <a:ext cx="1152128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altLang="zh-CN" sz="28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    =</a:t>
              </a:r>
              <a:endPara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827584" y="2211710"/>
              <a:ext cx="288032" cy="811252"/>
              <a:chOff x="1115616" y="957957"/>
              <a:chExt cx="288032" cy="811252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1115616" y="1245989"/>
                <a:ext cx="2161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  <a:endParaRPr lang="zh-CN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矩形 86"/>
              <p:cNvSpPr/>
              <p:nvPr/>
            </p:nvSpPr>
            <p:spPr>
              <a:xfrm>
                <a:off x="1115616" y="957957"/>
                <a:ext cx="2161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sz="16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1547664" y="2211710"/>
              <a:ext cx="288032" cy="811252"/>
              <a:chOff x="1115616" y="957957"/>
              <a:chExt cx="288032" cy="811252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1115616" y="1245989"/>
                <a:ext cx="2161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16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83" name="直接连接符 82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矩形 83"/>
              <p:cNvSpPr/>
              <p:nvPr/>
            </p:nvSpPr>
            <p:spPr>
              <a:xfrm>
                <a:off x="1119010" y="957957"/>
                <a:ext cx="2161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  <a:endParaRPr lang="zh-CN" altLang="en-US" sz="1600" b="1" dirty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88" name="直接连接符 87"/>
          <p:cNvCxnSpPr/>
          <p:nvPr/>
        </p:nvCxnSpPr>
        <p:spPr>
          <a:xfrm>
            <a:off x="5220072" y="2931790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5320287" y="3025284"/>
            <a:ext cx="475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90" name="直接连接符 89"/>
          <p:cNvCxnSpPr/>
          <p:nvPr/>
        </p:nvCxnSpPr>
        <p:spPr>
          <a:xfrm>
            <a:off x="3995936" y="2593236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/>
          <p:cNvSpPr/>
          <p:nvPr/>
        </p:nvSpPr>
        <p:spPr>
          <a:xfrm>
            <a:off x="4096151" y="2305204"/>
            <a:ext cx="475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3995936" y="2881268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96"/>
          <p:cNvSpPr/>
          <p:nvPr/>
        </p:nvSpPr>
        <p:spPr>
          <a:xfrm>
            <a:off x="4067948" y="3025284"/>
            <a:ext cx="475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98" name="直接连接符 97"/>
          <p:cNvCxnSpPr/>
          <p:nvPr/>
        </p:nvCxnSpPr>
        <p:spPr>
          <a:xfrm>
            <a:off x="5220072" y="2571750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矩形 98"/>
          <p:cNvSpPr/>
          <p:nvPr/>
        </p:nvSpPr>
        <p:spPr>
          <a:xfrm>
            <a:off x="5248279" y="2357467"/>
            <a:ext cx="475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59" name="图片 5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0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66" grpId="0"/>
      <p:bldP spid="68" grpId="0"/>
      <p:bldP spid="70" grpId="0"/>
      <p:bldP spid="89" grpId="0"/>
      <p:bldP spid="91" grpId="0"/>
      <p:bldP spid="97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79712" y="1534020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cxnSp>
        <p:nvCxnSpPr>
          <p:cNvPr id="5" name="直接连接符 4"/>
          <p:cNvCxnSpPr/>
          <p:nvPr/>
        </p:nvCxnSpPr>
        <p:spPr>
          <a:xfrm>
            <a:off x="1979712" y="1750044"/>
            <a:ext cx="453650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979712" y="1534020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627784" y="1534020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275856" y="1534020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3923928" y="1534020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572000" y="1534020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220072" y="1534020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868144" y="1534020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左大括号 7"/>
          <p:cNvSpPr/>
          <p:nvPr/>
        </p:nvSpPr>
        <p:spPr>
          <a:xfrm rot="16200000">
            <a:off x="4067946" y="-266179"/>
            <a:ext cx="360040" cy="4536504"/>
          </a:xfrm>
          <a:prstGeom prst="leftBrace">
            <a:avLst>
              <a:gd name="adj1" fmla="val 10583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9" name="矩形 58"/>
          <p:cNvSpPr/>
          <p:nvPr/>
        </p:nvSpPr>
        <p:spPr>
          <a:xfrm>
            <a:off x="3851924" y="2182095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42</a:t>
            </a:r>
            <a:endParaRPr lang="zh-CN" altLang="en-US" b="1" dirty="0"/>
          </a:p>
        </p:txBody>
      </p:sp>
      <p:grpSp>
        <p:nvGrpSpPr>
          <p:cNvPr id="65" name="组合 64"/>
          <p:cNvGrpSpPr/>
          <p:nvPr/>
        </p:nvGrpSpPr>
        <p:grpSpPr>
          <a:xfrm>
            <a:off x="2965015" y="2715765"/>
            <a:ext cx="3066893" cy="883260"/>
            <a:chOff x="1763688" y="2830165"/>
            <a:chExt cx="3066893" cy="883260"/>
          </a:xfrm>
        </p:grpSpPr>
        <p:grpSp>
          <p:nvGrpSpPr>
            <p:cNvPr id="66" name="组合 65"/>
            <p:cNvGrpSpPr/>
            <p:nvPr/>
          </p:nvGrpSpPr>
          <p:grpSpPr>
            <a:xfrm>
              <a:off x="1763688" y="2830165"/>
              <a:ext cx="1656184" cy="883260"/>
              <a:chOff x="3995936" y="2728540"/>
              <a:chExt cx="1656184" cy="883260"/>
            </a:xfrm>
          </p:grpSpPr>
          <p:grpSp>
            <p:nvGrpSpPr>
              <p:cNvPr id="72" name="组合 71"/>
              <p:cNvGrpSpPr/>
              <p:nvPr/>
            </p:nvGrpSpPr>
            <p:grpSpPr>
              <a:xfrm>
                <a:off x="4860032" y="2728540"/>
                <a:ext cx="365806" cy="883260"/>
                <a:chOff x="1115616" y="928340"/>
                <a:chExt cx="365806" cy="883260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1115616" y="1288380"/>
                  <a:ext cx="3658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7</a:t>
                  </a:r>
                  <a:endParaRPr lang="zh-CN" altLang="en-US" sz="28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5" name="直接连接符 74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矩形 75"/>
                <p:cNvSpPr/>
                <p:nvPr/>
              </p:nvSpPr>
              <p:spPr>
                <a:xfrm>
                  <a:off x="1115616" y="928340"/>
                  <a:ext cx="3658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  <a:endParaRPr lang="zh-CN" altLang="en-US" sz="28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73" name="文本框 72"/>
              <p:cNvSpPr txBox="1"/>
              <p:nvPr/>
            </p:nvSpPr>
            <p:spPr>
              <a:xfrm>
                <a:off x="3995936" y="2872556"/>
                <a:ext cx="165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42÷   =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69" name="矩形 68"/>
            <p:cNvSpPr/>
            <p:nvPr/>
          </p:nvSpPr>
          <p:spPr>
            <a:xfrm>
              <a:off x="3347864" y="3046189"/>
              <a:ext cx="546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49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563888" y="3046189"/>
              <a:ext cx="12666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米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1" name="矩形 80"/>
          <p:cNvSpPr/>
          <p:nvPr/>
        </p:nvSpPr>
        <p:spPr>
          <a:xfrm>
            <a:off x="4067948" y="2182095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 b="1" dirty="0"/>
          </a:p>
        </p:txBody>
      </p:sp>
      <p:sp>
        <p:nvSpPr>
          <p:cNvPr id="42" name="文本框 41"/>
          <p:cNvSpPr txBox="1"/>
          <p:nvPr/>
        </p:nvSpPr>
        <p:spPr>
          <a:xfrm>
            <a:off x="239933" y="339502"/>
            <a:ext cx="8125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42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米长的铁丝截成相等的小段，每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段长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，可以截成几段？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96336" y="163668"/>
            <a:ext cx="576064" cy="1111938"/>
          </a:xfrm>
          <a:prstGeom prst="rect">
            <a:avLst/>
          </a:prstGeom>
        </p:spPr>
      </p:pic>
      <p:cxnSp>
        <p:nvCxnSpPr>
          <p:cNvPr id="83" name="直接连接符 82"/>
          <p:cNvCxnSpPr/>
          <p:nvPr/>
        </p:nvCxnSpPr>
        <p:spPr>
          <a:xfrm>
            <a:off x="6516216" y="1534021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843808" y="3723878"/>
            <a:ext cx="3432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答：可以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截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49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段。</a:t>
            </a:r>
            <a:endParaRPr lang="zh-CN" altLang="en-US" sz="1600" dirty="0"/>
          </a:p>
        </p:txBody>
      </p:sp>
      <p:grpSp>
        <p:nvGrpSpPr>
          <p:cNvPr id="34" name="组合 33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59" grpId="0"/>
      <p:bldP spid="8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14116"/>
            <a:ext cx="7500895" cy="2620176"/>
          </a:xfrm>
          <a:prstGeom prst="rect">
            <a:avLst/>
          </a:prstGeom>
        </p:spPr>
      </p:pic>
      <p:sp>
        <p:nvSpPr>
          <p:cNvPr id="65" name="文本框 64"/>
          <p:cNvSpPr txBox="1"/>
          <p:nvPr/>
        </p:nvSpPr>
        <p:spPr>
          <a:xfrm>
            <a:off x="2977127" y="1923678"/>
            <a:ext cx="332306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E729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分数除以整数</a:t>
            </a:r>
            <a:endParaRPr lang="zh-CN" altLang="en-US" sz="3200" b="1" dirty="0">
              <a:solidFill>
                <a:srgbClr val="E72918"/>
              </a:solidFill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79712" y="2643758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一个数除以分数等于这个数乘这个分数的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倒数。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圆角矩形 17"/>
          <p:cNvSpPr/>
          <p:nvPr/>
        </p:nvSpPr>
        <p:spPr>
          <a:xfrm>
            <a:off x="3059832" y="627534"/>
            <a:ext cx="2880320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sz="32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算一算。</a:t>
            </a:r>
            <a:endParaRPr lang="zh-CN" altLang="en-US" sz="32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123728" y="1707654"/>
            <a:ext cx="2193444" cy="851202"/>
            <a:chOff x="4860032" y="2718207"/>
            <a:chExt cx="1728192" cy="851201"/>
          </a:xfrm>
        </p:grpSpPr>
        <p:grpSp>
          <p:nvGrpSpPr>
            <p:cNvPr id="45" name="组合 44"/>
            <p:cNvGrpSpPr/>
            <p:nvPr/>
          </p:nvGrpSpPr>
          <p:grpSpPr>
            <a:xfrm>
              <a:off x="4860032" y="2718207"/>
              <a:ext cx="288215" cy="851201"/>
              <a:chOff x="1115616" y="918007"/>
              <a:chExt cx="288215" cy="851201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1115616" y="1245989"/>
                <a:ext cx="288215" cy="523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endParaRPr lang="zh-CN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矩形 48"/>
              <p:cNvSpPr/>
              <p:nvPr/>
            </p:nvSpPr>
            <p:spPr>
              <a:xfrm>
                <a:off x="1115616" y="918007"/>
                <a:ext cx="288215" cy="523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sz="16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5292080" y="2859782"/>
              <a:ext cx="1296144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÷ 3 =</a:t>
              </a:r>
              <a:endPara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012160" y="1635646"/>
            <a:ext cx="365806" cy="864096"/>
            <a:chOff x="1115616" y="905113"/>
            <a:chExt cx="365806" cy="864096"/>
          </a:xfrm>
        </p:grpSpPr>
        <p:sp>
          <p:nvSpPr>
            <p:cNvPr id="51" name="矩形 50"/>
            <p:cNvSpPr/>
            <p:nvPr/>
          </p:nvSpPr>
          <p:spPr>
            <a:xfrm>
              <a:off x="1115616" y="1245989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16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115616" y="905113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1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139952" y="1635645"/>
            <a:ext cx="1983020" cy="883260"/>
            <a:chOff x="4355976" y="2355726"/>
            <a:chExt cx="1440160" cy="883260"/>
          </a:xfrm>
        </p:grpSpPr>
        <p:sp>
          <p:nvSpPr>
            <p:cNvPr id="55" name="圆角矩形 17"/>
            <p:cNvSpPr/>
            <p:nvPr/>
          </p:nvSpPr>
          <p:spPr>
            <a:xfrm>
              <a:off x="4644008" y="2571750"/>
              <a:ext cx="1152128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altLang="zh-CN" sz="28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   =</a:t>
              </a:r>
              <a:endPara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355976" y="2355726"/>
              <a:ext cx="288032" cy="883260"/>
              <a:chOff x="1115616" y="885949"/>
              <a:chExt cx="288032" cy="883260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1115616" y="1245989"/>
                <a:ext cx="2656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endParaRPr lang="zh-CN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矩形 62"/>
              <p:cNvSpPr/>
              <p:nvPr/>
            </p:nvSpPr>
            <p:spPr>
              <a:xfrm>
                <a:off x="1115616" y="885949"/>
                <a:ext cx="2656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sz="16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5076056" y="2427734"/>
              <a:ext cx="288032" cy="811252"/>
              <a:chOff x="1115616" y="957957"/>
              <a:chExt cx="288032" cy="811252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1115616" y="1245989"/>
                <a:ext cx="2656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16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矩形 59"/>
              <p:cNvSpPr/>
              <p:nvPr/>
            </p:nvSpPr>
            <p:spPr>
              <a:xfrm>
                <a:off x="1115616" y="957957"/>
                <a:ext cx="2656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1600" b="1" dirty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71" name="直接连接符 70"/>
          <p:cNvCxnSpPr/>
          <p:nvPr/>
        </p:nvCxnSpPr>
        <p:spPr>
          <a:xfrm>
            <a:off x="5292080" y="2211710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5370891" y="2283718"/>
            <a:ext cx="281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4283968" y="1779662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4355980" y="1563638"/>
            <a:ext cx="281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2483768" y="2920501"/>
            <a:ext cx="3561596" cy="875385"/>
            <a:chOff x="2882612" y="668083"/>
            <a:chExt cx="5125656" cy="1540898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882612" y="668083"/>
              <a:ext cx="5125656" cy="1540898"/>
            </a:xfrm>
            <a:prstGeom prst="rect">
              <a:avLst/>
            </a:prstGeom>
          </p:spPr>
        </p:pic>
        <p:sp>
          <p:nvSpPr>
            <p:cNvPr id="77" name="文本框 76"/>
            <p:cNvSpPr txBox="1"/>
            <p:nvPr/>
          </p:nvSpPr>
          <p:spPr>
            <a:xfrm>
              <a:off x="3536750" y="794835"/>
              <a:ext cx="4112843" cy="98871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E72918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 Unicode MS" panose="020B0604020202020204" pitchFamily="34" charset="-122"/>
                </a:rPr>
                <a:t>分数除以整数</a:t>
              </a:r>
              <a:endParaRPr lang="zh-CN" altLang="en-US" sz="3200" b="1" dirty="0">
                <a:solidFill>
                  <a:srgbClr val="E729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64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67" name="图片 6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7"/>
          <p:cNvSpPr/>
          <p:nvPr/>
        </p:nvSpPr>
        <p:spPr>
          <a:xfrm>
            <a:off x="3059832" y="411510"/>
            <a:ext cx="2376264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sz="32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算一算。</a:t>
            </a:r>
            <a:endParaRPr lang="zh-CN" altLang="en-US" sz="32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483768" y="1563641"/>
            <a:ext cx="3240360" cy="1021765"/>
            <a:chOff x="4283968" y="2792129"/>
            <a:chExt cx="1944216" cy="1021765"/>
          </a:xfrm>
        </p:grpSpPr>
        <p:grpSp>
          <p:nvGrpSpPr>
            <p:cNvPr id="39" name="组合 38"/>
            <p:cNvGrpSpPr/>
            <p:nvPr/>
          </p:nvGrpSpPr>
          <p:grpSpPr>
            <a:xfrm>
              <a:off x="4845630" y="2792129"/>
              <a:ext cx="288032" cy="1021765"/>
              <a:chOff x="719688" y="1538376"/>
              <a:chExt cx="288032" cy="1021765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760282" y="1975366"/>
                <a:ext cx="2348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32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719688" y="2056085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矩形 43"/>
              <p:cNvSpPr/>
              <p:nvPr/>
            </p:nvSpPr>
            <p:spPr>
              <a:xfrm>
                <a:off x="738680" y="1538376"/>
                <a:ext cx="2348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32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4283968" y="3013095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 ÷ </a:t>
              </a:r>
              <a:r>
                <a:rPr lang="en-US" altLang="zh-CN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32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=</a:t>
              </a:r>
              <a:endPara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411760" y="2992511"/>
            <a:ext cx="3561596" cy="875385"/>
            <a:chOff x="2882612" y="668083"/>
            <a:chExt cx="5125656" cy="1540898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882612" y="668083"/>
              <a:ext cx="5125656" cy="1540898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3400762" y="921587"/>
              <a:ext cx="4097415" cy="88036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E72918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 Unicode MS" panose="020B0604020202020204" pitchFamily="34" charset="-122"/>
                </a:rPr>
                <a:t>一个数除</a:t>
              </a:r>
              <a:r>
                <a:rPr lang="zh-CN" altLang="en-US" sz="2800" b="1" dirty="0">
                  <a:solidFill>
                    <a:srgbClr val="E72918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 Unicode MS" panose="020B0604020202020204" pitchFamily="34" charset="-122"/>
                </a:rPr>
                <a:t>以</a:t>
              </a:r>
              <a:r>
                <a:rPr lang="zh-CN" altLang="en-US" sz="2800" b="1" dirty="0" smtClean="0">
                  <a:solidFill>
                    <a:srgbClr val="E72918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 Unicode MS" panose="020B0604020202020204" pitchFamily="34" charset="-122"/>
                </a:rPr>
                <a:t>分数</a:t>
              </a:r>
              <a:endParaRPr lang="zh-CN" altLang="en-US" sz="2800" b="1" dirty="0">
                <a:solidFill>
                  <a:srgbClr val="E729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1491630"/>
            <a:ext cx="980982" cy="1307976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755580" y="915566"/>
            <a:ext cx="7609915" cy="56255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17"/>
          <p:cNvSpPr/>
          <p:nvPr/>
        </p:nvSpPr>
        <p:spPr>
          <a:xfrm>
            <a:off x="755576" y="1059582"/>
            <a:ext cx="7776864" cy="79208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zh-CN" altLang="en-US" sz="32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32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升消毒液倒入可装   升消毒液的瓶子中，至少需要几个瓶子</a:t>
            </a:r>
            <a:r>
              <a:rPr lang="en-US" altLang="zh-CN" sz="32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860032" y="771550"/>
            <a:ext cx="365806" cy="864096"/>
            <a:chOff x="1115616" y="905113"/>
            <a:chExt cx="365806" cy="864096"/>
          </a:xfrm>
        </p:grpSpPr>
        <p:sp>
          <p:nvSpPr>
            <p:cNvPr id="32" name="矩形 31"/>
            <p:cNvSpPr/>
            <p:nvPr/>
          </p:nvSpPr>
          <p:spPr>
            <a:xfrm>
              <a:off x="1115616" y="1245989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1600" b="1" dirty="0">
                <a:solidFill>
                  <a:prstClr val="black"/>
                </a:solidFill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1115616" y="905113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1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691680" y="2931790"/>
            <a:ext cx="5040560" cy="1285643"/>
            <a:chOff x="1691680" y="2931790"/>
            <a:chExt cx="5040560" cy="1285643"/>
          </a:xfrm>
        </p:grpSpPr>
        <p:grpSp>
          <p:nvGrpSpPr>
            <p:cNvPr id="39" name="组合 38"/>
            <p:cNvGrpSpPr/>
            <p:nvPr/>
          </p:nvGrpSpPr>
          <p:grpSpPr>
            <a:xfrm>
              <a:off x="4788024" y="3406181"/>
              <a:ext cx="365806" cy="811252"/>
              <a:chOff x="1115616" y="957957"/>
              <a:chExt cx="365806" cy="81125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111561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8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矩形 44"/>
              <p:cNvSpPr/>
              <p:nvPr/>
            </p:nvSpPr>
            <p:spPr>
              <a:xfrm>
                <a:off x="1115616" y="957957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8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91680" y="2931790"/>
              <a:ext cx="5040560" cy="1152080"/>
              <a:chOff x="1691680" y="2931790"/>
              <a:chExt cx="5040560" cy="1152080"/>
            </a:xfrm>
          </p:grpSpPr>
          <p:sp>
            <p:nvSpPr>
              <p:cNvPr id="38" name="圆角矩形 17"/>
              <p:cNvSpPr/>
              <p:nvPr/>
            </p:nvSpPr>
            <p:spPr>
              <a:xfrm>
                <a:off x="1691680" y="2931790"/>
                <a:ext cx="3510390" cy="432000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 b="1" kern="0" noProof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结合题意列式为：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851920" y="3560650"/>
                <a:ext cx="2880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 </a:t>
                </a:r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÷    </a:t>
                </a:r>
                <a:r>
                  <a:rPr lang="en-US" altLang="zh-CN" sz="28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520216" y="1923678"/>
            <a:ext cx="3996000" cy="780951"/>
            <a:chOff x="2520216" y="1923678"/>
            <a:chExt cx="3996000" cy="780951"/>
          </a:xfrm>
        </p:grpSpPr>
        <p:sp>
          <p:nvSpPr>
            <p:cNvPr id="35" name="圆角矩形 17"/>
            <p:cNvSpPr/>
            <p:nvPr/>
          </p:nvSpPr>
          <p:spPr>
            <a:xfrm>
              <a:off x="2520216" y="2025367"/>
              <a:ext cx="3996000" cy="576000"/>
            </a:xfrm>
            <a:prstGeom prst="wedgeRoundRectCallout">
              <a:avLst>
                <a:gd name="adj1" fmla="val 37736"/>
                <a:gd name="adj2" fmla="val -143497"/>
                <a:gd name="adj3" fmla="val 16667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zh-CN" altLang="en-US" sz="2800" b="1" kern="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就是求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800" b="1" kern="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升中有几</a:t>
              </a:r>
              <a:r>
                <a:rPr lang="zh-CN" altLang="en-US" sz="2800" b="1" kern="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  升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5688568" y="1923678"/>
              <a:ext cx="376345" cy="780951"/>
              <a:chOff x="1115616" y="957957"/>
              <a:chExt cx="376345" cy="780951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1115616" y="1245989"/>
                <a:ext cx="376345" cy="492919"/>
              </a:xfrm>
              <a:prstGeom prst="wedgeRoundRectCallou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矩形 42"/>
              <p:cNvSpPr/>
              <p:nvPr/>
            </p:nvSpPr>
            <p:spPr>
              <a:xfrm>
                <a:off x="1115616" y="957957"/>
                <a:ext cx="376345" cy="492919"/>
              </a:xfrm>
              <a:prstGeom prst="wedgeRoundRectCallou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p:grp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47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9" name="图片 4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/>
          <p:cNvGrpSpPr/>
          <p:nvPr/>
        </p:nvGrpSpPr>
        <p:grpSpPr>
          <a:xfrm>
            <a:off x="3131840" y="627531"/>
            <a:ext cx="2880320" cy="811252"/>
            <a:chOff x="3923928" y="2758157"/>
            <a:chExt cx="2880320" cy="811252"/>
          </a:xfrm>
        </p:grpSpPr>
        <p:grpSp>
          <p:nvGrpSpPr>
            <p:cNvPr id="89" name="组合 88"/>
            <p:cNvGrpSpPr/>
            <p:nvPr/>
          </p:nvGrpSpPr>
          <p:grpSpPr>
            <a:xfrm>
              <a:off x="4860032" y="2758157"/>
              <a:ext cx="365806" cy="811252"/>
              <a:chOff x="1115616" y="957957"/>
              <a:chExt cx="365806" cy="811252"/>
            </a:xfrm>
          </p:grpSpPr>
          <p:sp>
            <p:nvSpPr>
              <p:cNvPr id="91" name="矩形 90"/>
              <p:cNvSpPr/>
              <p:nvPr/>
            </p:nvSpPr>
            <p:spPr>
              <a:xfrm>
                <a:off x="111561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2" name="直接连接符 91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矩形 92"/>
              <p:cNvSpPr/>
              <p:nvPr/>
            </p:nvSpPr>
            <p:spPr>
              <a:xfrm>
                <a:off x="1115616" y="957957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16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>
              <a:off x="3923928" y="2830165"/>
              <a:ext cx="2880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÷    </a:t>
              </a:r>
              <a:r>
                <a:rPr lang="en-US" altLang="zh-CN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53992" y="1467316"/>
            <a:ext cx="5166280" cy="3205704"/>
            <a:chOff x="1691680" y="1454278"/>
            <a:chExt cx="5166280" cy="3205704"/>
          </a:xfrm>
        </p:grpSpPr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691680" y="2067694"/>
              <a:ext cx="1944216" cy="2592288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4031399" y="1454278"/>
              <a:ext cx="2826561" cy="1512168"/>
              <a:chOff x="4031399" y="1454278"/>
              <a:chExt cx="2826561" cy="1512168"/>
            </a:xfrm>
          </p:grpSpPr>
          <p:sp>
            <p:nvSpPr>
              <p:cNvPr id="2" name="云形标注 1"/>
              <p:cNvSpPr/>
              <p:nvPr/>
            </p:nvSpPr>
            <p:spPr>
              <a:xfrm rot="1303416">
                <a:off x="4031399" y="1454278"/>
                <a:ext cx="2826561" cy="1512168"/>
              </a:xfrm>
              <a:prstGeom prst="cloudCallout">
                <a:avLst>
                  <a:gd name="adj1" fmla="val -67513"/>
                  <a:gd name="adj2" fmla="val 108689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文本框 94"/>
              <p:cNvSpPr txBox="1"/>
              <p:nvPr/>
            </p:nvSpPr>
            <p:spPr>
              <a:xfrm>
                <a:off x="4211960" y="1779662"/>
                <a:ext cx="252028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怎样计算呢？</a:t>
                </a:r>
                <a:endPara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979712" y="123479"/>
            <a:ext cx="4824536" cy="1764945"/>
            <a:chOff x="2627784" y="-17160"/>
            <a:chExt cx="3859628" cy="1764945"/>
          </a:xfrm>
        </p:grpSpPr>
        <p:grpSp>
          <p:nvGrpSpPr>
            <p:cNvPr id="73" name="组合 72"/>
            <p:cNvGrpSpPr/>
            <p:nvPr/>
          </p:nvGrpSpPr>
          <p:grpSpPr>
            <a:xfrm>
              <a:off x="2627784" y="-17160"/>
              <a:ext cx="3629202" cy="1764945"/>
              <a:chOff x="4355976" y="915566"/>
              <a:chExt cx="3629202" cy="1764945"/>
            </a:xfrm>
          </p:grpSpPr>
          <p:sp>
            <p:nvSpPr>
              <p:cNvPr id="74" name="同侧圆角矩形 73"/>
              <p:cNvSpPr/>
              <p:nvPr/>
            </p:nvSpPr>
            <p:spPr>
              <a:xfrm rot="16200000">
                <a:off x="6030313" y="164299"/>
                <a:ext cx="737240" cy="317249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AF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4355976" y="915566"/>
                <a:ext cx="1769517" cy="1764945"/>
                <a:chOff x="4355976" y="915566"/>
                <a:chExt cx="1769517" cy="1764945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4744204" y="1273352"/>
                  <a:ext cx="941994" cy="941994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27DCEF"/>
                    </a:gs>
                    <a:gs pos="0">
                      <a:srgbClr val="27DCEF"/>
                    </a:gs>
                    <a:gs pos="11000">
                      <a:srgbClr val="01ACBE"/>
                    </a:gs>
                    <a:gs pos="89000">
                      <a:srgbClr val="01ACBE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152400" dist="25400" dir="8100000" algn="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文本框 76"/>
                <p:cNvSpPr txBox="1"/>
                <p:nvPr/>
              </p:nvSpPr>
              <p:spPr>
                <a:xfrm>
                  <a:off x="4716016" y="1419622"/>
                  <a:ext cx="974799" cy="561692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zh-CN" altLang="en-US" sz="3200" b="1" dirty="0" smtClean="0">
                      <a:solidFill>
                        <a:srgbClr val="FFFF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方法</a:t>
                  </a:r>
                  <a:endParaRPr lang="zh-CN" altLang="en-US" sz="3200" b="1" dirty="0">
                    <a:solidFill>
                      <a:srgbClr val="FFFF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pic>
              <p:nvPicPr>
                <p:cNvPr id="78" name="图片 77"/>
                <p:cNvPicPr>
                  <a:picLocks noChangeAspect="1"/>
                </p:cNvPicPr>
                <p:nvPr/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4355976" y="915566"/>
                  <a:ext cx="1769517" cy="1764945"/>
                </a:xfrm>
                <a:prstGeom prst="rect">
                  <a:avLst/>
                </a:prstGeom>
              </p:spPr>
            </p:pic>
          </p:grpSp>
        </p:grpSp>
        <p:sp>
          <p:nvSpPr>
            <p:cNvPr id="79" name="圆角矩形 17"/>
            <p:cNvSpPr/>
            <p:nvPr/>
          </p:nvSpPr>
          <p:spPr>
            <a:xfrm>
              <a:off x="3679100" y="630960"/>
              <a:ext cx="2808312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3200" b="1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把升化成毫升</a:t>
              </a:r>
              <a:endParaRPr lang="zh-CN" altLang="en-US" sz="3200" b="1" kern="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71600" y="2427734"/>
            <a:ext cx="1872208" cy="749697"/>
            <a:chOff x="3923928" y="2758157"/>
            <a:chExt cx="1872208" cy="749697"/>
          </a:xfrm>
        </p:grpSpPr>
        <p:grpSp>
          <p:nvGrpSpPr>
            <p:cNvPr id="54" name="组合 53"/>
            <p:cNvGrpSpPr/>
            <p:nvPr/>
          </p:nvGrpSpPr>
          <p:grpSpPr>
            <a:xfrm>
              <a:off x="4860032" y="2758157"/>
              <a:ext cx="340158" cy="749697"/>
              <a:chOff x="1115616" y="957957"/>
              <a:chExt cx="340158" cy="749697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1115616" y="1245989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矩形 57"/>
              <p:cNvSpPr/>
              <p:nvPr/>
            </p:nvSpPr>
            <p:spPr>
              <a:xfrm>
                <a:off x="1115616" y="957957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3923928" y="2830165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÷    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771804" y="1604224"/>
            <a:ext cx="4880975" cy="2400206"/>
            <a:chOff x="4583063" y="3989140"/>
            <a:chExt cx="4542040" cy="2319580"/>
          </a:xfrm>
        </p:grpSpPr>
        <p:sp>
          <p:nvSpPr>
            <p:cNvPr id="60" name="矩形 59"/>
            <p:cNvSpPr/>
            <p:nvPr/>
          </p:nvSpPr>
          <p:spPr>
            <a:xfrm>
              <a:off x="4771182" y="3989140"/>
              <a:ext cx="245369" cy="879420"/>
            </a:xfrm>
            <a:prstGeom prst="rect">
              <a:avLst/>
            </a:prstGeom>
            <a:solidFill>
              <a:srgbClr val="117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n>
                  <a:solidFill>
                    <a:srgbClr val="127210"/>
                  </a:solidFill>
                </a:ln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4752133" y="3989140"/>
              <a:ext cx="0" cy="2254108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4771184" y="3989740"/>
              <a:ext cx="4353919" cy="0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65"/>
            <p:cNvSpPr>
              <a:spLocks noChangeArrowheads="1"/>
            </p:cNvSpPr>
            <p:nvPr/>
          </p:nvSpPr>
          <p:spPr bwMode="auto">
            <a:xfrm>
              <a:off x="4583063" y="5969286"/>
              <a:ext cx="338139" cy="339434"/>
            </a:xfrm>
            <a:prstGeom prst="ellipse">
              <a:avLst/>
            </a:prstGeom>
            <a:solidFill>
              <a:srgbClr val="11780D"/>
            </a:solidFill>
            <a:ln>
              <a:noFill/>
            </a:ln>
            <a:effectLst>
              <a:outerShdw blurRad="330200" dist="342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n>
                  <a:solidFill>
                    <a:srgbClr val="127210"/>
                  </a:solidFill>
                </a:ln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3491881" y="161158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28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升 </a:t>
            </a:r>
            <a:r>
              <a:rPr lang="en-US" altLang="zh-CN" sz="28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2000</a:t>
            </a:r>
            <a:r>
              <a:rPr lang="en-US" altLang="zh-CN" sz="28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毫升</a:t>
            </a:r>
            <a:endParaRPr lang="zh-CN" altLang="en-US" sz="2800" b="1" dirty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91881" y="2013276"/>
            <a:ext cx="3168352" cy="812731"/>
            <a:chOff x="3779912" y="1851670"/>
            <a:chExt cx="2664296" cy="808579"/>
          </a:xfrm>
        </p:grpSpPr>
        <p:sp>
          <p:nvSpPr>
            <p:cNvPr id="66" name="文本框 65"/>
            <p:cNvSpPr txBox="1"/>
            <p:nvPr/>
          </p:nvSpPr>
          <p:spPr>
            <a:xfrm>
              <a:off x="3779912" y="1995686"/>
              <a:ext cx="2664296" cy="520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800" b="1" dirty="0" smtClean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800" b="1" dirty="0" smtClean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升 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 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400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800" b="1" dirty="0" smtClean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毫升</a:t>
              </a:r>
              <a:endPara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3851920" y="1851670"/>
              <a:ext cx="307610" cy="808579"/>
              <a:chOff x="1115616" y="957957"/>
              <a:chExt cx="307610" cy="808579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1115616" y="1245989"/>
                <a:ext cx="307610" cy="520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7030A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800" b="1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矩形 69"/>
              <p:cNvSpPr/>
              <p:nvPr/>
            </p:nvSpPr>
            <p:spPr>
              <a:xfrm>
                <a:off x="1115616" y="957957"/>
                <a:ext cx="307610" cy="520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7030A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800" b="1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71" name="文本框 70"/>
          <p:cNvSpPr txBox="1"/>
          <p:nvPr/>
        </p:nvSpPr>
        <p:spPr>
          <a:xfrm>
            <a:off x="3419873" y="2979736"/>
            <a:ext cx="411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2000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÷ 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400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35897" y="3630020"/>
            <a:ext cx="4295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答：至少需要</a:t>
            </a:r>
            <a:r>
              <a:rPr lang="en-US" altLang="zh-CN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瓶子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/>
          </a:p>
        </p:txBody>
      </p:sp>
      <p:grpSp>
        <p:nvGrpSpPr>
          <p:cNvPr id="72" name="组合 71"/>
          <p:cNvGrpSpPr/>
          <p:nvPr/>
        </p:nvGrpSpPr>
        <p:grpSpPr>
          <a:xfrm rot="3611890">
            <a:off x="1236679" y="2560218"/>
            <a:ext cx="1400647" cy="457982"/>
            <a:chOff x="4837630" y="2076098"/>
            <a:chExt cx="1400647" cy="457982"/>
          </a:xfrm>
        </p:grpSpPr>
        <p:sp>
          <p:nvSpPr>
            <p:cNvPr id="80" name="TextBox 12"/>
            <p:cNvSpPr txBox="1">
              <a:spLocks noChangeArrowheads="1"/>
            </p:cNvSpPr>
            <p:nvPr/>
          </p:nvSpPr>
          <p:spPr bwMode="auto">
            <a:xfrm rot="19399919">
              <a:off x="4837630" y="2076098"/>
              <a:ext cx="1400647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解决问题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 rot="19338766">
              <a:off x="4880648" y="2116517"/>
              <a:ext cx="1348601" cy="4175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312624"/>
            <a:ext cx="1884658" cy="2123222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1" name="图片 4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2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63688" y="3003799"/>
            <a:ext cx="5760640" cy="504056"/>
            <a:chOff x="1979712" y="3219822"/>
            <a:chExt cx="5904656" cy="504056"/>
          </a:xfrm>
        </p:grpSpPr>
        <p:sp>
          <p:nvSpPr>
            <p:cNvPr id="2" name="矩形 1"/>
            <p:cNvSpPr/>
            <p:nvPr/>
          </p:nvSpPr>
          <p:spPr>
            <a:xfrm>
              <a:off x="1979712" y="3219822"/>
              <a:ext cx="5904656" cy="5040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cxnSp>
          <p:nvCxnSpPr>
            <p:cNvPr id="4" name="直接连接符 3"/>
            <p:cNvCxnSpPr>
              <a:stCxn id="2" idx="0"/>
              <a:endCxn id="2" idx="2"/>
            </p:cNvCxnSpPr>
            <p:nvPr/>
          </p:nvCxnSpPr>
          <p:spPr>
            <a:xfrm>
              <a:off x="4932040" y="3219822"/>
              <a:ext cx="0" cy="504056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1763688" y="3003799"/>
            <a:ext cx="5760640" cy="504056"/>
            <a:chOff x="1979712" y="3219822"/>
            <a:chExt cx="5760640" cy="504056"/>
          </a:xfrm>
        </p:grpSpPr>
        <p:sp>
          <p:nvSpPr>
            <p:cNvPr id="66" name="矩形 65"/>
            <p:cNvSpPr/>
            <p:nvPr/>
          </p:nvSpPr>
          <p:spPr>
            <a:xfrm>
              <a:off x="1979712" y="3219822"/>
              <a:ext cx="5760640" cy="504056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4860032" y="3219822"/>
              <a:ext cx="0" cy="504056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1979712" y="123479"/>
            <a:ext cx="4824536" cy="1764945"/>
            <a:chOff x="2627784" y="-17160"/>
            <a:chExt cx="3859628" cy="1764945"/>
          </a:xfrm>
        </p:grpSpPr>
        <p:grpSp>
          <p:nvGrpSpPr>
            <p:cNvPr id="24" name="组合 23"/>
            <p:cNvGrpSpPr/>
            <p:nvPr/>
          </p:nvGrpSpPr>
          <p:grpSpPr>
            <a:xfrm>
              <a:off x="2627784" y="-17160"/>
              <a:ext cx="3629202" cy="1764945"/>
              <a:chOff x="4355976" y="915566"/>
              <a:chExt cx="3629202" cy="1764945"/>
            </a:xfrm>
          </p:grpSpPr>
          <p:sp>
            <p:nvSpPr>
              <p:cNvPr id="26" name="同侧圆角矩形 25"/>
              <p:cNvSpPr/>
              <p:nvPr/>
            </p:nvSpPr>
            <p:spPr>
              <a:xfrm rot="16200000">
                <a:off x="6030313" y="164299"/>
                <a:ext cx="737240" cy="317249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AF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4355976" y="915566"/>
                <a:ext cx="1769517" cy="1764945"/>
                <a:chOff x="4355976" y="915566"/>
                <a:chExt cx="1769517" cy="1764945"/>
              </a:xfrm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4744204" y="1273352"/>
                  <a:ext cx="941994" cy="941994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27DCEF"/>
                    </a:gs>
                    <a:gs pos="0">
                      <a:srgbClr val="27DCEF"/>
                    </a:gs>
                    <a:gs pos="11000">
                      <a:srgbClr val="01ACBE"/>
                    </a:gs>
                    <a:gs pos="89000">
                      <a:srgbClr val="01ACBE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152400" dist="25400" dir="8100000" algn="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4716016" y="1419622"/>
                  <a:ext cx="974799" cy="561692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zh-CN" altLang="en-US" sz="3200" b="1" dirty="0" smtClean="0">
                      <a:solidFill>
                        <a:srgbClr val="FFFF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方法</a:t>
                  </a:r>
                  <a:endParaRPr lang="zh-CN" altLang="en-US" sz="3200" b="1" dirty="0">
                    <a:solidFill>
                      <a:srgbClr val="FFFF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pic>
              <p:nvPicPr>
                <p:cNvPr id="30" name="图片 29"/>
                <p:cNvPicPr>
                  <a:picLocks noChangeAspect="1"/>
                </p:cNvPicPr>
                <p:nvPr/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4355976" y="915566"/>
                  <a:ext cx="1769517" cy="1764945"/>
                </a:xfrm>
                <a:prstGeom prst="rect">
                  <a:avLst/>
                </a:prstGeom>
              </p:spPr>
            </p:pic>
          </p:grpSp>
        </p:grpSp>
        <p:sp>
          <p:nvSpPr>
            <p:cNvPr id="25" name="圆角矩形 17"/>
            <p:cNvSpPr/>
            <p:nvPr/>
          </p:nvSpPr>
          <p:spPr>
            <a:xfrm>
              <a:off x="3679100" y="610374"/>
              <a:ext cx="2808312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3200" b="1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画  图  法</a:t>
              </a:r>
              <a:endParaRPr lang="zh-CN" altLang="en-US" sz="3200" b="1" kern="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87624" y="1491632"/>
            <a:ext cx="1872208" cy="749697"/>
            <a:chOff x="3923928" y="2758157"/>
            <a:chExt cx="1872208" cy="749697"/>
          </a:xfrm>
        </p:grpSpPr>
        <p:grpSp>
          <p:nvGrpSpPr>
            <p:cNvPr id="32" name="组合 31"/>
            <p:cNvGrpSpPr/>
            <p:nvPr/>
          </p:nvGrpSpPr>
          <p:grpSpPr>
            <a:xfrm>
              <a:off x="4860032" y="2758157"/>
              <a:ext cx="340158" cy="749697"/>
              <a:chOff x="1115616" y="957957"/>
              <a:chExt cx="340158" cy="749697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115616" y="1245989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矩形 35"/>
              <p:cNvSpPr/>
              <p:nvPr/>
            </p:nvSpPr>
            <p:spPr>
              <a:xfrm>
                <a:off x="1115616" y="957957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3923928" y="2830165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÷    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>
            <a:off x="2339752" y="3003799"/>
            <a:ext cx="0" cy="504056"/>
          </a:xfrm>
          <a:prstGeom prst="line">
            <a:avLst/>
          </a:prstGeom>
          <a:ln w="190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2915816" y="3003799"/>
            <a:ext cx="0" cy="504056"/>
          </a:xfrm>
          <a:prstGeom prst="line">
            <a:avLst/>
          </a:prstGeom>
          <a:ln w="190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491880" y="3003799"/>
            <a:ext cx="0" cy="504056"/>
          </a:xfrm>
          <a:prstGeom prst="line">
            <a:avLst/>
          </a:prstGeom>
          <a:ln w="190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4067944" y="3003799"/>
            <a:ext cx="0" cy="504056"/>
          </a:xfrm>
          <a:prstGeom prst="line">
            <a:avLst/>
          </a:prstGeom>
          <a:ln w="190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220072" y="3003799"/>
            <a:ext cx="0" cy="504056"/>
          </a:xfrm>
          <a:prstGeom prst="line">
            <a:avLst/>
          </a:prstGeom>
          <a:ln w="190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796136" y="3003799"/>
            <a:ext cx="0" cy="504056"/>
          </a:xfrm>
          <a:prstGeom prst="line">
            <a:avLst/>
          </a:prstGeom>
          <a:ln w="190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372200" y="3003799"/>
            <a:ext cx="0" cy="504056"/>
          </a:xfrm>
          <a:prstGeom prst="line">
            <a:avLst/>
          </a:prstGeom>
          <a:ln w="190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948264" y="3003799"/>
            <a:ext cx="0" cy="504056"/>
          </a:xfrm>
          <a:prstGeom prst="line">
            <a:avLst/>
          </a:prstGeom>
          <a:ln w="190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左大括号 11"/>
          <p:cNvSpPr/>
          <p:nvPr/>
        </p:nvSpPr>
        <p:spPr>
          <a:xfrm rot="5400000">
            <a:off x="4427984" y="-92546"/>
            <a:ext cx="432048" cy="5760640"/>
          </a:xfrm>
          <a:prstGeom prst="leftBrace">
            <a:avLst>
              <a:gd name="adj1" fmla="val 10028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3" name="矩形 12"/>
          <p:cNvSpPr/>
          <p:nvPr/>
        </p:nvSpPr>
        <p:spPr>
          <a:xfrm>
            <a:off x="4355980" y="2211710"/>
            <a:ext cx="726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升</a:t>
            </a:r>
            <a:endParaRPr lang="zh-CN" altLang="en-US" sz="2800" b="1" dirty="0"/>
          </a:p>
        </p:txBody>
      </p:sp>
      <p:sp>
        <p:nvSpPr>
          <p:cNvPr id="59" name="左大括号 58"/>
          <p:cNvSpPr/>
          <p:nvPr/>
        </p:nvSpPr>
        <p:spPr>
          <a:xfrm rot="16200000">
            <a:off x="2231740" y="3039802"/>
            <a:ext cx="216024" cy="1152128"/>
          </a:xfrm>
          <a:prstGeom prst="leftBrace">
            <a:avLst>
              <a:gd name="adj1" fmla="val 10028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15" name="组合 14"/>
          <p:cNvGrpSpPr/>
          <p:nvPr/>
        </p:nvGrpSpPr>
        <p:grpSpPr>
          <a:xfrm>
            <a:off x="2010434" y="3579859"/>
            <a:ext cx="761366" cy="811252"/>
            <a:chOff x="2411760" y="3939902"/>
            <a:chExt cx="761366" cy="811252"/>
          </a:xfrm>
        </p:grpSpPr>
        <p:grpSp>
          <p:nvGrpSpPr>
            <p:cNvPr id="60" name="组合 59"/>
            <p:cNvGrpSpPr/>
            <p:nvPr/>
          </p:nvGrpSpPr>
          <p:grpSpPr>
            <a:xfrm>
              <a:off x="2411760" y="3939902"/>
              <a:ext cx="365806" cy="811252"/>
              <a:chOff x="1115616" y="957957"/>
              <a:chExt cx="365806" cy="811252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111561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矩形 62"/>
              <p:cNvSpPr/>
              <p:nvPr/>
            </p:nvSpPr>
            <p:spPr>
              <a:xfrm>
                <a:off x="1115616" y="957957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16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2627784" y="4083918"/>
              <a:ext cx="5453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升</a:t>
              </a:r>
              <a:endParaRPr lang="zh-CN" altLang="en-US" sz="1600" b="1" dirty="0"/>
            </a:p>
          </p:txBody>
        </p:sp>
      </p:grpSp>
      <p:sp>
        <p:nvSpPr>
          <p:cNvPr id="17" name="矩形 16"/>
          <p:cNvSpPr/>
          <p:nvPr/>
        </p:nvSpPr>
        <p:spPr>
          <a:xfrm>
            <a:off x="2987828" y="1563638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× 5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211960" y="1491632"/>
            <a:ext cx="844214" cy="749697"/>
            <a:chOff x="6516216" y="1635646"/>
            <a:chExt cx="844214" cy="749697"/>
          </a:xfrm>
        </p:grpSpPr>
        <p:sp>
          <p:nvSpPr>
            <p:cNvPr id="70" name="矩形 69"/>
            <p:cNvSpPr/>
            <p:nvPr/>
          </p:nvSpPr>
          <p:spPr>
            <a:xfrm>
              <a:off x="6516216" y="1707654"/>
              <a:ext cx="726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 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7020272" y="1635646"/>
              <a:ext cx="340158" cy="749697"/>
              <a:chOff x="1115616" y="957957"/>
              <a:chExt cx="340158" cy="749697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1115616" y="1245989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矩形 86"/>
              <p:cNvSpPr/>
              <p:nvPr/>
            </p:nvSpPr>
            <p:spPr>
              <a:xfrm>
                <a:off x="1115616" y="957957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076056" y="1491632"/>
            <a:ext cx="2160240" cy="749697"/>
            <a:chOff x="5364088" y="1491630"/>
            <a:chExt cx="2160240" cy="749697"/>
          </a:xfrm>
        </p:grpSpPr>
        <p:sp>
          <p:nvSpPr>
            <p:cNvPr id="90" name="文本框 89"/>
            <p:cNvSpPr txBox="1"/>
            <p:nvPr/>
          </p:nvSpPr>
          <p:spPr>
            <a:xfrm>
              <a:off x="5652120" y="1563638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 ×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6588224" y="1491630"/>
              <a:ext cx="340158" cy="749697"/>
              <a:chOff x="1115616" y="957957"/>
              <a:chExt cx="340158" cy="749697"/>
            </a:xfrm>
          </p:grpSpPr>
          <p:sp>
            <p:nvSpPr>
              <p:cNvPr id="91" name="矩形 90"/>
              <p:cNvSpPr/>
              <p:nvPr/>
            </p:nvSpPr>
            <p:spPr>
              <a:xfrm>
                <a:off x="1115616" y="1245989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2" name="直接连接符 91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矩形 92"/>
              <p:cNvSpPr/>
              <p:nvPr/>
            </p:nvSpPr>
            <p:spPr>
              <a:xfrm>
                <a:off x="1115616" y="957957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5364088" y="1616482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b="1" dirty="0"/>
            </a:p>
          </p:txBody>
        </p:sp>
      </p:grpSp>
      <p:cxnSp>
        <p:nvCxnSpPr>
          <p:cNvPr id="94" name="直接连接符 93"/>
          <p:cNvCxnSpPr/>
          <p:nvPr/>
        </p:nvCxnSpPr>
        <p:spPr>
          <a:xfrm>
            <a:off x="6451007" y="1923678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94"/>
          <p:cNvSpPr/>
          <p:nvPr/>
        </p:nvSpPr>
        <p:spPr>
          <a:xfrm>
            <a:off x="6523015" y="2067696"/>
            <a:ext cx="2812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5508104" y="1779662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96"/>
          <p:cNvSpPr/>
          <p:nvPr/>
        </p:nvSpPr>
        <p:spPr>
          <a:xfrm>
            <a:off x="5292084" y="1491632"/>
            <a:ext cx="2812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6588224" y="1563637"/>
            <a:ext cx="1656184" cy="576064"/>
            <a:chOff x="5364088" y="1563638"/>
            <a:chExt cx="1656184" cy="576064"/>
          </a:xfrm>
        </p:grpSpPr>
        <p:sp>
          <p:nvSpPr>
            <p:cNvPr id="99" name="文本框 98"/>
            <p:cNvSpPr txBox="1"/>
            <p:nvPr/>
          </p:nvSpPr>
          <p:spPr>
            <a:xfrm>
              <a:off x="5652120" y="1563638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（个）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5364088" y="1616482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b="1" dirty="0"/>
            </a:p>
          </p:txBody>
        </p:sp>
      </p:grpSp>
      <p:grpSp>
        <p:nvGrpSpPr>
          <p:cNvPr id="105" name="组合 104"/>
          <p:cNvGrpSpPr/>
          <p:nvPr/>
        </p:nvGrpSpPr>
        <p:grpSpPr>
          <a:xfrm rot="3611890">
            <a:off x="5349388" y="3859356"/>
            <a:ext cx="1400647" cy="446076"/>
            <a:chOff x="4876863" y="2098571"/>
            <a:chExt cx="1400647" cy="446076"/>
          </a:xfrm>
        </p:grpSpPr>
        <p:sp>
          <p:nvSpPr>
            <p:cNvPr id="106" name="TextBox 12"/>
            <p:cNvSpPr txBox="1">
              <a:spLocks noChangeArrowheads="1"/>
            </p:cNvSpPr>
            <p:nvPr/>
          </p:nvSpPr>
          <p:spPr bwMode="auto">
            <a:xfrm rot="19399919">
              <a:off x="4876863" y="2098571"/>
              <a:ext cx="1400647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解决问题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 rot="19338766">
              <a:off x="4899097" y="2127084"/>
              <a:ext cx="1348601" cy="4175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pic>
        <p:nvPicPr>
          <p:cNvPr id="108" name="图片 10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2499742"/>
            <a:ext cx="1884658" cy="2123222"/>
          </a:xfrm>
          <a:prstGeom prst="rect">
            <a:avLst/>
          </a:prstGeom>
        </p:spPr>
      </p:pic>
      <p:grpSp>
        <p:nvGrpSpPr>
          <p:cNvPr id="69" name="组合 68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73" name="图片 7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4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9" grpId="0" animBg="1"/>
      <p:bldP spid="17" grpId="0"/>
      <p:bldP spid="95" grpId="0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971600" y="1491630"/>
            <a:ext cx="7704856" cy="2808312"/>
            <a:chOff x="827584" y="1347614"/>
            <a:chExt cx="7704856" cy="280831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547664" y="1347614"/>
              <a:ext cx="6407451" cy="28083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矩形 13"/>
            <p:cNvSpPr/>
            <p:nvPr/>
          </p:nvSpPr>
          <p:spPr>
            <a:xfrm>
              <a:off x="827584" y="3939902"/>
              <a:ext cx="7704856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979712" y="158735"/>
            <a:ext cx="4824536" cy="1764945"/>
            <a:chOff x="2627784" y="-17160"/>
            <a:chExt cx="3859628" cy="1764945"/>
          </a:xfrm>
        </p:grpSpPr>
        <p:grpSp>
          <p:nvGrpSpPr>
            <p:cNvPr id="47" name="组合 46"/>
            <p:cNvGrpSpPr/>
            <p:nvPr/>
          </p:nvGrpSpPr>
          <p:grpSpPr>
            <a:xfrm>
              <a:off x="2627784" y="-17160"/>
              <a:ext cx="3629202" cy="1764945"/>
              <a:chOff x="4355976" y="915566"/>
              <a:chExt cx="3629202" cy="1764945"/>
            </a:xfrm>
          </p:grpSpPr>
          <p:sp>
            <p:nvSpPr>
              <p:cNvPr id="49" name="同侧圆角矩形 48"/>
              <p:cNvSpPr/>
              <p:nvPr/>
            </p:nvSpPr>
            <p:spPr>
              <a:xfrm rot="16200000">
                <a:off x="6030313" y="164299"/>
                <a:ext cx="737240" cy="317249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AF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4355976" y="915566"/>
                <a:ext cx="1769517" cy="1764945"/>
                <a:chOff x="4355976" y="915566"/>
                <a:chExt cx="1769517" cy="1764945"/>
              </a:xfrm>
            </p:grpSpPr>
            <p:sp>
              <p:nvSpPr>
                <p:cNvPr id="51" name="椭圆 50"/>
                <p:cNvSpPr/>
                <p:nvPr/>
              </p:nvSpPr>
              <p:spPr>
                <a:xfrm>
                  <a:off x="4744204" y="1273352"/>
                  <a:ext cx="941994" cy="941994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27DCEF"/>
                    </a:gs>
                    <a:gs pos="0">
                      <a:srgbClr val="27DCEF"/>
                    </a:gs>
                    <a:gs pos="11000">
                      <a:srgbClr val="01ACBE"/>
                    </a:gs>
                    <a:gs pos="89000">
                      <a:srgbClr val="01ACBE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152400" dist="25400" dir="8100000" algn="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文本框 51"/>
                <p:cNvSpPr txBox="1"/>
                <p:nvPr/>
              </p:nvSpPr>
              <p:spPr>
                <a:xfrm>
                  <a:off x="4716016" y="1419622"/>
                  <a:ext cx="974799" cy="561692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zh-CN" altLang="en-US" sz="3200" b="1" dirty="0" smtClean="0">
                      <a:solidFill>
                        <a:srgbClr val="FFFF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方法</a:t>
                  </a:r>
                  <a:endParaRPr lang="zh-CN" altLang="en-US" sz="3200" b="1" dirty="0">
                    <a:solidFill>
                      <a:srgbClr val="FFFF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pic>
              <p:nvPicPr>
                <p:cNvPr id="53" name="图片 52"/>
                <p:cNvPicPr>
                  <a:picLocks noChangeAspect="1"/>
                </p:cNvPicPr>
                <p:nvPr/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4355976" y="915566"/>
                  <a:ext cx="1769517" cy="1764945"/>
                </a:xfrm>
                <a:prstGeom prst="rect">
                  <a:avLst/>
                </a:prstGeom>
              </p:spPr>
            </p:pic>
          </p:grpSp>
        </p:grpSp>
        <p:sp>
          <p:nvSpPr>
            <p:cNvPr id="48" name="圆角矩形 17"/>
            <p:cNvSpPr/>
            <p:nvPr/>
          </p:nvSpPr>
          <p:spPr>
            <a:xfrm>
              <a:off x="3679100" y="610374"/>
              <a:ext cx="2808312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3200" b="1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方  程  法</a:t>
              </a:r>
              <a:endParaRPr lang="zh-CN" altLang="en-US" sz="3200" b="1" kern="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203848" y="1707656"/>
            <a:ext cx="3888432" cy="5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每瓶容量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瓶数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总量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779912" y="2067694"/>
            <a:ext cx="1872208" cy="811252"/>
            <a:chOff x="3923928" y="2067694"/>
            <a:chExt cx="1872208" cy="811252"/>
          </a:xfrm>
        </p:grpSpPr>
        <p:grpSp>
          <p:nvGrpSpPr>
            <p:cNvPr id="66" name="组合 65"/>
            <p:cNvGrpSpPr/>
            <p:nvPr/>
          </p:nvGrpSpPr>
          <p:grpSpPr>
            <a:xfrm>
              <a:off x="3995936" y="2067694"/>
              <a:ext cx="365806" cy="811252"/>
              <a:chOff x="1115616" y="957957"/>
              <a:chExt cx="365806" cy="811252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111561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1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矩形 68"/>
              <p:cNvSpPr/>
              <p:nvPr/>
            </p:nvSpPr>
            <p:spPr>
              <a:xfrm>
                <a:off x="1115616" y="957957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1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70" name="文本框 69"/>
            <p:cNvSpPr txBox="1"/>
            <p:nvPr/>
          </p:nvSpPr>
          <p:spPr>
            <a:xfrm>
              <a:off x="3923928" y="2067694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　</a:t>
              </a:r>
              <a:r>
                <a:rPr lang="en-US" altLang="zh-CN" sz="3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3600" b="1" i="1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 2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843808" y="2643758"/>
            <a:ext cx="3384376" cy="883260"/>
            <a:chOff x="3203848" y="2499742"/>
            <a:chExt cx="3384376" cy="883260"/>
          </a:xfrm>
        </p:grpSpPr>
        <p:grpSp>
          <p:nvGrpSpPr>
            <p:cNvPr id="71" name="组合 70"/>
            <p:cNvGrpSpPr/>
            <p:nvPr/>
          </p:nvGrpSpPr>
          <p:grpSpPr>
            <a:xfrm>
              <a:off x="3203848" y="2571750"/>
              <a:ext cx="3240360" cy="811252"/>
              <a:chOff x="3923928" y="2067694"/>
              <a:chExt cx="3240360" cy="811252"/>
            </a:xfrm>
          </p:grpSpPr>
          <p:grpSp>
            <p:nvGrpSpPr>
              <p:cNvPr id="72" name="组合 71"/>
              <p:cNvGrpSpPr/>
              <p:nvPr/>
            </p:nvGrpSpPr>
            <p:grpSpPr>
              <a:xfrm>
                <a:off x="3995936" y="2067694"/>
                <a:ext cx="365806" cy="811252"/>
                <a:chOff x="1115616" y="957957"/>
                <a:chExt cx="365806" cy="811252"/>
              </a:xfrm>
            </p:grpSpPr>
            <p:sp>
              <p:nvSpPr>
                <p:cNvPr id="74" name="矩形 73"/>
                <p:cNvSpPr/>
                <p:nvPr/>
              </p:nvSpPr>
              <p:spPr>
                <a:xfrm>
                  <a:off x="1115616" y="1245989"/>
                  <a:ext cx="3658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schemeClr val="bg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zh-CN" altLang="en-US" sz="1600" b="1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cxnSp>
              <p:nvCxnSpPr>
                <p:cNvPr id="75" name="直接连接符 74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矩形 75"/>
                <p:cNvSpPr/>
                <p:nvPr/>
              </p:nvSpPr>
              <p:spPr>
                <a:xfrm>
                  <a:off x="1115616" y="957957"/>
                  <a:ext cx="3658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schemeClr val="bg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  <a:endParaRPr lang="zh-CN" altLang="en-US" sz="1600" b="1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73" name="文本框 72"/>
              <p:cNvSpPr txBox="1"/>
              <p:nvPr/>
            </p:nvSpPr>
            <p:spPr>
              <a:xfrm>
                <a:off x="3923928" y="2067694"/>
                <a:ext cx="3240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　</a:t>
                </a:r>
                <a:r>
                  <a:rPr lang="en-US" altLang="zh-CN" sz="3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600" b="1" i="1" dirty="0" smtClean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en-US" altLang="zh-CN" sz="2800" b="1" dirty="0" smtClean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3600" b="1" i="1" dirty="0" smtClean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</a:t>
                </a:r>
                <a:r>
                  <a:rPr lang="en-US" altLang="zh-CN" sz="2800" b="1" dirty="0" smtClean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 2×</a:t>
                </a:r>
                <a:endPara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4521478" y="2499742"/>
              <a:ext cx="365806" cy="883260"/>
              <a:chOff x="1115616" y="885949"/>
              <a:chExt cx="365806" cy="883260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111561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1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79" name="直接连接符 78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矩形 79"/>
              <p:cNvSpPr/>
              <p:nvPr/>
            </p:nvSpPr>
            <p:spPr>
              <a:xfrm>
                <a:off x="1115616" y="88594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1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6222418" y="2499742"/>
              <a:ext cx="365806" cy="883260"/>
              <a:chOff x="1253866" y="885949"/>
              <a:chExt cx="365806" cy="883260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125386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1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83" name="直接连接符 82"/>
              <p:cNvCxnSpPr/>
              <p:nvPr/>
            </p:nvCxnSpPr>
            <p:spPr>
              <a:xfrm>
                <a:off x="1259632" y="1347614"/>
                <a:ext cx="28803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矩形 83"/>
              <p:cNvSpPr/>
              <p:nvPr/>
            </p:nvSpPr>
            <p:spPr>
              <a:xfrm>
                <a:off x="1253866" y="88594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1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3779912" y="328312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en-US" altLang="zh-CN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600" b="1" i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5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 rot="3611890">
            <a:off x="7077580" y="2563212"/>
            <a:ext cx="1400647" cy="446076"/>
            <a:chOff x="4876863" y="2098571"/>
            <a:chExt cx="1400647" cy="446076"/>
          </a:xfrm>
        </p:grpSpPr>
        <p:sp>
          <p:nvSpPr>
            <p:cNvPr id="87" name="TextBox 12"/>
            <p:cNvSpPr txBox="1">
              <a:spLocks noChangeArrowheads="1"/>
            </p:cNvSpPr>
            <p:nvPr/>
          </p:nvSpPr>
          <p:spPr bwMode="auto">
            <a:xfrm rot="19399919">
              <a:off x="4876863" y="2098571"/>
              <a:ext cx="1400647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解决问题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 rot="19338766">
              <a:off x="4899097" y="2127084"/>
              <a:ext cx="1348601" cy="4175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1203598"/>
            <a:ext cx="1884658" cy="2123222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54" name="图片 5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5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3528" y="411511"/>
            <a:ext cx="5904656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圆角矩形 17"/>
          <p:cNvSpPr/>
          <p:nvPr/>
        </p:nvSpPr>
        <p:spPr>
          <a:xfrm>
            <a:off x="251523" y="483519"/>
            <a:ext cx="8327641" cy="79208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zh-CN" altLang="en-US" sz="32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   升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消毒液倒入同样的瓶子中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求需要几个</a:t>
            </a:r>
            <a:r>
              <a:rPr lang="zh-CN" altLang="en-US" sz="32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瓶子？</a:t>
            </a:r>
            <a:endParaRPr lang="zh-CN" altLang="en-US" sz="32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99592" y="267494"/>
            <a:ext cx="340158" cy="749697"/>
            <a:chOff x="1115616" y="957957"/>
            <a:chExt cx="340158" cy="749697"/>
          </a:xfrm>
        </p:grpSpPr>
        <p:sp>
          <p:nvSpPr>
            <p:cNvPr id="32" name="矩形 31"/>
            <p:cNvSpPr/>
            <p:nvPr/>
          </p:nvSpPr>
          <p:spPr>
            <a:xfrm>
              <a:off x="1115616" y="1245989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1115616" y="957957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8" name="圆角矩形 17"/>
          <p:cNvSpPr/>
          <p:nvPr/>
        </p:nvSpPr>
        <p:spPr>
          <a:xfrm>
            <a:off x="1619672" y="2571750"/>
            <a:ext cx="3510390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结合题意列式为：</a:t>
            </a:r>
            <a:endParaRPr lang="zh-CN" altLang="en-US" sz="2800" b="1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07904" y="3046189"/>
            <a:ext cx="1872208" cy="749697"/>
            <a:chOff x="5364088" y="3363838"/>
            <a:chExt cx="1872208" cy="749697"/>
          </a:xfrm>
        </p:grpSpPr>
        <p:grpSp>
          <p:nvGrpSpPr>
            <p:cNvPr id="8" name="组合 7"/>
            <p:cNvGrpSpPr/>
            <p:nvPr/>
          </p:nvGrpSpPr>
          <p:grpSpPr>
            <a:xfrm>
              <a:off x="5364088" y="3363838"/>
              <a:ext cx="1872208" cy="749697"/>
              <a:chOff x="3923928" y="2758157"/>
              <a:chExt cx="1872208" cy="749697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4860032" y="2758157"/>
                <a:ext cx="340158" cy="749697"/>
                <a:chOff x="1115616" y="957957"/>
                <a:chExt cx="340158" cy="749697"/>
              </a:xfrm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1115616" y="1245989"/>
                  <a:ext cx="3401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zh-CN" altLang="en-US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4" name="直接连接符 43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矩形 44"/>
                <p:cNvSpPr/>
                <p:nvPr/>
              </p:nvSpPr>
              <p:spPr>
                <a:xfrm>
                  <a:off x="1115616" y="957957"/>
                  <a:ext cx="3401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  <a:endParaRPr lang="zh-CN" altLang="en-US" b="1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3923928" y="2830165"/>
                <a:ext cx="1872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÷    =</a:t>
                </a:r>
                <a:endPara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5364088" y="3363838"/>
              <a:ext cx="340158" cy="749697"/>
              <a:chOff x="1115616" y="957957"/>
              <a:chExt cx="340158" cy="749697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1115616" y="1245989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矩形 56"/>
              <p:cNvSpPr/>
              <p:nvPr/>
            </p:nvSpPr>
            <p:spPr>
              <a:xfrm>
                <a:off x="1115616" y="957957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7" name="图片 4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267744" y="1131591"/>
            <a:ext cx="4896544" cy="883260"/>
            <a:chOff x="2267744" y="1131590"/>
            <a:chExt cx="4896544" cy="883260"/>
          </a:xfrm>
        </p:grpSpPr>
        <p:grpSp>
          <p:nvGrpSpPr>
            <p:cNvPr id="4" name="组合 3"/>
            <p:cNvGrpSpPr/>
            <p:nvPr/>
          </p:nvGrpSpPr>
          <p:grpSpPr>
            <a:xfrm>
              <a:off x="2267744" y="1131590"/>
              <a:ext cx="4896544" cy="883260"/>
              <a:chOff x="3563888" y="1923678"/>
              <a:chExt cx="4320480" cy="883260"/>
            </a:xfrm>
          </p:grpSpPr>
          <p:sp>
            <p:nvSpPr>
              <p:cNvPr id="35" name="圆角矩形 17"/>
              <p:cNvSpPr/>
              <p:nvPr/>
            </p:nvSpPr>
            <p:spPr>
              <a:xfrm>
                <a:off x="3563888" y="2139702"/>
                <a:ext cx="4320480" cy="432000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defRPr/>
                </a:pPr>
                <a:r>
                  <a:rPr lang="zh-CN" altLang="en-US" sz="2800" b="1" kern="0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就是</a:t>
                </a:r>
                <a:r>
                  <a:rPr lang="zh-CN" altLang="en-US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求</a:t>
                </a:r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</a:t>
                </a:r>
                <a:r>
                  <a:rPr lang="zh-CN" altLang="en-US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升</a:t>
                </a:r>
                <a:r>
                  <a:rPr lang="zh-CN" altLang="en-US" sz="2800" b="1" kern="0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中有几</a:t>
                </a:r>
                <a:r>
                  <a:rPr lang="zh-CN" altLang="en-US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个  升</a:t>
                </a:r>
                <a:endParaRPr lang="zh-CN" altLang="en-US" sz="28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6588224" y="1923678"/>
                <a:ext cx="322770" cy="883260"/>
                <a:chOff x="1115616" y="885949"/>
                <a:chExt cx="322770" cy="883260"/>
              </a:xfrm>
            </p:grpSpPr>
            <p:sp>
              <p:nvSpPr>
                <p:cNvPr id="40" name="矩形 39"/>
                <p:cNvSpPr/>
                <p:nvPr/>
              </p:nvSpPr>
              <p:spPr>
                <a:xfrm>
                  <a:off x="1115616" y="1245989"/>
                  <a:ext cx="3227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zh-CN" altLang="en-US" sz="1600" b="1" dirty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41" name="直接连接符 40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矩形 42"/>
                <p:cNvSpPr/>
                <p:nvPr/>
              </p:nvSpPr>
              <p:spPr>
                <a:xfrm>
                  <a:off x="1115616" y="885949"/>
                  <a:ext cx="3227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srgbClr val="0000FF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  <a:endParaRPr lang="zh-CN" altLang="en-US" sz="1600" b="1" dirty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4644008" y="1995686"/>
                <a:ext cx="322770" cy="811252"/>
                <a:chOff x="1115616" y="957957"/>
                <a:chExt cx="322770" cy="811252"/>
              </a:xfrm>
            </p:grpSpPr>
            <p:sp>
              <p:nvSpPr>
                <p:cNvPr id="49" name="矩形 48"/>
                <p:cNvSpPr/>
                <p:nvPr/>
              </p:nvSpPr>
              <p:spPr>
                <a:xfrm>
                  <a:off x="1115616" y="1245989"/>
                  <a:ext cx="3227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  <a:endParaRPr lang="zh-CN" altLang="en-US" sz="16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矩形 50"/>
                <p:cNvSpPr/>
                <p:nvPr/>
              </p:nvSpPr>
              <p:spPr>
                <a:xfrm>
                  <a:off x="1115616" y="957957"/>
                  <a:ext cx="3227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prstClr val="black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zh-CN" altLang="en-US" sz="160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" name="圆角矩形标注 1"/>
            <p:cNvSpPr/>
            <p:nvPr/>
          </p:nvSpPr>
          <p:spPr>
            <a:xfrm>
              <a:off x="2267744" y="1203598"/>
              <a:ext cx="4298994" cy="720080"/>
            </a:xfrm>
            <a:prstGeom prst="wedgeRoundRectCallout">
              <a:avLst>
                <a:gd name="adj1" fmla="val -1589"/>
                <a:gd name="adj2" fmla="val -99256"/>
                <a:gd name="adj3" fmla="val 1666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全屏显示(16:9)</PresentationFormat>
  <Paragraphs>239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Calibri</vt:lpstr>
      <vt:lpstr>华文楷体</vt:lpstr>
      <vt:lpstr>黑体</vt:lpstr>
      <vt:lpstr>Arial Unicode MS</vt:lpstr>
      <vt:lpstr>楷体</vt:lpstr>
      <vt:lpstr>宋体</vt:lpstr>
      <vt:lpstr>楷体_GB2312</vt:lpstr>
      <vt:lpstr>Arial</vt:lpstr>
      <vt:lpstr>微软雅黑</vt:lpstr>
      <vt:lpstr>幼圆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4</cp:revision>
  <dcterms:created xsi:type="dcterms:W3CDTF">2017-03-17T02:28:00Z</dcterms:created>
  <dcterms:modified xsi:type="dcterms:W3CDTF">2023-01-16T20:05:57Z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E72749CE84394522B25BCB18700EBA3F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