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54" r:id="rId2"/>
    <p:sldId id="368" r:id="rId3"/>
    <p:sldId id="369" r:id="rId4"/>
    <p:sldId id="333" r:id="rId5"/>
    <p:sldId id="370" r:id="rId6"/>
    <p:sldId id="334" r:id="rId7"/>
    <p:sldId id="335" r:id="rId8"/>
    <p:sldId id="365" r:id="rId9"/>
    <p:sldId id="371" r:id="rId10"/>
    <p:sldId id="377" r:id="rId11"/>
    <p:sldId id="378" r:id="rId12"/>
    <p:sldId id="372" r:id="rId13"/>
    <p:sldId id="373" r:id="rId14"/>
    <p:sldId id="374" r:id="rId15"/>
    <p:sldId id="375" r:id="rId16"/>
    <p:sldId id="376" r:id="rId17"/>
    <p:sldId id="379" r:id="rId18"/>
    <p:sldId id="380" r:id="rId19"/>
    <p:sldId id="381" r:id="rId20"/>
    <p:sldId id="323" r:id="rId21"/>
    <p:sldId id="310" r:id="rId22"/>
    <p:sldId id="355" r:id="rId23"/>
    <p:sldId id="383" r:id="rId24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4C070-2FAF-454A-B76A-6732441D058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83741-DB20-420B-8031-E8B78BECD09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3741-DB20-420B-8031-E8B78BECD09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51B83C-D813-4BCE-BD2D-243958F04A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9E71E-86ED-469D-AF37-B32825801A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51B83C-D813-4BCE-BD2D-243958F04A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9E71E-86ED-469D-AF37-B32825801A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标题，文本与剪贴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剪贴画占位符 3"/>
          <p:cNvSpPr>
            <a:spLocks noGrp="1"/>
          </p:cNvSpPr>
          <p:nvPr>
            <p:ph type="clipArt"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zh-CN" altLang="en-US" noProof="0"/>
              <a:t>单击图标添加联机映像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51B83C-D813-4BCE-BD2D-243958F04A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9E71E-86ED-469D-AF37-B32825801A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457200" y="942977"/>
            <a:ext cx="8229600" cy="3394472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51B83C-D813-4BCE-BD2D-243958F04A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9E71E-86ED-469D-AF37-B32825801A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51B83C-D813-4BCE-BD2D-243958F04A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9E71E-86ED-469D-AF37-B32825801A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51B83C-D813-4BCE-BD2D-243958F04A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9E71E-86ED-469D-AF37-B32825801A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51B83C-D813-4BCE-BD2D-243958F04A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9E71E-86ED-469D-AF37-B32825801A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51B83C-D813-4BCE-BD2D-243958F04A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9E71E-86ED-469D-AF37-B32825801A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51B83C-D813-4BCE-BD2D-243958F04A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9E71E-86ED-469D-AF37-B32825801A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51B83C-D813-4BCE-BD2D-243958F04A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9E71E-86ED-469D-AF37-B32825801A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51B83C-D813-4BCE-BD2D-243958F04A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9E71E-86ED-469D-AF37-B32825801A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t" anchorCtr="0" compatLnSpc="1"/>
          <a:lstStyle>
            <a:lvl1pPr>
              <a:defRPr sz="11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F951B83C-D813-4BCE-BD2D-243958F04A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t" anchorCtr="0" compatLnSpc="1"/>
          <a:lstStyle>
            <a:lvl1pPr algn="ctr">
              <a:defRPr sz="11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t" anchorCtr="0" compatLnSpc="1"/>
          <a:lstStyle>
            <a:lvl1pPr algn="r">
              <a:defRPr sz="1100"/>
            </a:lvl1pPr>
          </a:lstStyle>
          <a:p>
            <a:fld id="{F2F9E71E-86ED-469D-AF37-B32825801A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tiff"/><Relationship Id="rId7" Type="http://schemas.openxmlformats.org/officeDocument/2006/relationships/image" Target="../media/image36.tiff"/><Relationship Id="rId2" Type="http://schemas.openxmlformats.org/officeDocument/2006/relationships/image" Target="../media/image31.tif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tiff"/><Relationship Id="rId5" Type="http://schemas.openxmlformats.org/officeDocument/2006/relationships/image" Target="../media/image34.tiff"/><Relationship Id="rId4" Type="http://schemas.openxmlformats.org/officeDocument/2006/relationships/image" Target="../media/image33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NULL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../dell/AppData/Local/Temp/Rar$DI89.808/1.4.1&#20174;&#19981;&#21516;&#26041;&#21521;&#30475;2.exe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1301571"/>
            <a:ext cx="9144000" cy="147732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4.1.1 </a:t>
            </a:r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立体图形与平面图形</a:t>
            </a:r>
            <a:r>
              <a:rPr lang="zh-CN" altLang="en-US" sz="2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/>
            </a:r>
            <a:br>
              <a:rPr lang="zh-CN" altLang="en-US" sz="2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</a:br>
            <a:r>
              <a:rPr lang="zh-CN" altLang="en-US" sz="2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第</a:t>
            </a:r>
            <a:r>
              <a:rPr lang="en-US" altLang="zh-CN" sz="2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2</a:t>
            </a:r>
            <a:r>
              <a:rPr lang="zh-CN" altLang="en-US" sz="2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课时 从不同方向看立体图形和立体图形的展开图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421924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/>
          <p:nvPr/>
        </p:nvGrpSpPr>
        <p:grpSpPr bwMode="auto">
          <a:xfrm>
            <a:off x="5328047" y="1329929"/>
            <a:ext cx="2286000" cy="1600200"/>
            <a:chOff x="1248" y="720"/>
            <a:chExt cx="1920" cy="1344"/>
          </a:xfrm>
        </p:grpSpPr>
        <p:sp>
          <p:nvSpPr>
            <p:cNvPr id="14358" name="AutoShape 3"/>
            <p:cNvSpPr>
              <a:spLocks noChangeArrowheads="1"/>
            </p:cNvSpPr>
            <p:nvPr/>
          </p:nvSpPr>
          <p:spPr bwMode="auto">
            <a:xfrm>
              <a:off x="1248" y="1296"/>
              <a:ext cx="768" cy="768"/>
            </a:xfrm>
            <a:prstGeom prst="cube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59" name="AutoShape 4"/>
            <p:cNvSpPr>
              <a:spLocks noChangeArrowheads="1"/>
            </p:cNvSpPr>
            <p:nvPr/>
          </p:nvSpPr>
          <p:spPr bwMode="auto">
            <a:xfrm>
              <a:off x="1824" y="1296"/>
              <a:ext cx="768" cy="768"/>
            </a:xfrm>
            <a:prstGeom prst="cube">
              <a:avLst>
                <a:gd name="adj" fmla="val 25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60" name="AutoShape 5"/>
            <p:cNvSpPr>
              <a:spLocks noChangeArrowheads="1"/>
            </p:cNvSpPr>
            <p:nvPr/>
          </p:nvSpPr>
          <p:spPr bwMode="auto">
            <a:xfrm>
              <a:off x="2400" y="1296"/>
              <a:ext cx="768" cy="768"/>
            </a:xfrm>
            <a:prstGeom prst="cube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61" name="AutoShape 6"/>
            <p:cNvSpPr>
              <a:spLocks noChangeArrowheads="1"/>
            </p:cNvSpPr>
            <p:nvPr/>
          </p:nvSpPr>
          <p:spPr bwMode="auto">
            <a:xfrm>
              <a:off x="1824" y="720"/>
              <a:ext cx="768" cy="768"/>
            </a:xfrm>
            <a:prstGeom prst="cube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4463655" y="3975498"/>
            <a:ext cx="1607344" cy="43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从正面看</a:t>
            </a:r>
          </a:p>
        </p:txBody>
      </p:sp>
      <p:sp>
        <p:nvSpPr>
          <p:cNvPr id="14340" name="Line 8"/>
          <p:cNvSpPr>
            <a:spLocks noChangeShapeType="1"/>
          </p:cNvSpPr>
          <p:nvPr/>
        </p:nvSpPr>
        <p:spPr bwMode="auto">
          <a:xfrm flipV="1">
            <a:off x="5651897" y="3057525"/>
            <a:ext cx="6858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1599011" y="2780110"/>
            <a:ext cx="1178719" cy="38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CN" altLang="en-US" sz="2100" b="1">
                <a:solidFill>
                  <a:schemeClr val="accent2"/>
                </a:solidFill>
                <a:latin typeface="Times New Roman" panose="02020603050405020304" pitchFamily="18" charset="0"/>
              </a:rPr>
              <a:t>主视图</a:t>
            </a:r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3259932" y="2833689"/>
            <a:ext cx="1084660" cy="38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CN" altLang="en-US" sz="2100" b="1">
                <a:solidFill>
                  <a:schemeClr val="accent2"/>
                </a:solidFill>
                <a:latin typeface="Times New Roman" panose="02020603050405020304" pitchFamily="18" charset="0"/>
              </a:rPr>
              <a:t>左视图</a:t>
            </a:r>
          </a:p>
        </p:txBody>
      </p:sp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1599011" y="4401741"/>
            <a:ext cx="1348978" cy="38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CN" altLang="en-US" sz="2100" b="1">
                <a:solidFill>
                  <a:schemeClr val="accent2"/>
                </a:solidFill>
                <a:latin typeface="Times New Roman" panose="02020603050405020304" pitchFamily="18" charset="0"/>
              </a:rPr>
              <a:t>俯视图</a:t>
            </a:r>
          </a:p>
        </p:txBody>
      </p:sp>
      <p:grpSp>
        <p:nvGrpSpPr>
          <p:cNvPr id="3" name="Group 12"/>
          <p:cNvGrpSpPr/>
          <p:nvPr/>
        </p:nvGrpSpPr>
        <p:grpSpPr bwMode="auto">
          <a:xfrm>
            <a:off x="1331119" y="1762125"/>
            <a:ext cx="1371600" cy="914400"/>
            <a:chOff x="816" y="2688"/>
            <a:chExt cx="1152" cy="768"/>
          </a:xfrm>
        </p:grpSpPr>
        <p:sp>
          <p:nvSpPr>
            <p:cNvPr id="14354" name="Rectangle 13"/>
            <p:cNvSpPr>
              <a:spLocks noChangeArrowheads="1"/>
            </p:cNvSpPr>
            <p:nvPr/>
          </p:nvSpPr>
          <p:spPr bwMode="auto">
            <a:xfrm>
              <a:off x="1200" y="3072"/>
              <a:ext cx="384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55" name="Rectangle 14"/>
            <p:cNvSpPr>
              <a:spLocks noChangeArrowheads="1"/>
            </p:cNvSpPr>
            <p:nvPr/>
          </p:nvSpPr>
          <p:spPr bwMode="auto">
            <a:xfrm>
              <a:off x="816" y="3072"/>
              <a:ext cx="384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56" name="Rectangle 15"/>
            <p:cNvSpPr>
              <a:spLocks noChangeArrowheads="1"/>
            </p:cNvSpPr>
            <p:nvPr/>
          </p:nvSpPr>
          <p:spPr bwMode="auto">
            <a:xfrm>
              <a:off x="1584" y="3072"/>
              <a:ext cx="384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57" name="Rectangle 16"/>
            <p:cNvSpPr>
              <a:spLocks noChangeArrowheads="1"/>
            </p:cNvSpPr>
            <p:nvPr/>
          </p:nvSpPr>
          <p:spPr bwMode="auto">
            <a:xfrm>
              <a:off x="1200" y="2688"/>
              <a:ext cx="384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4" name="Group 17"/>
          <p:cNvGrpSpPr/>
          <p:nvPr/>
        </p:nvGrpSpPr>
        <p:grpSpPr bwMode="auto">
          <a:xfrm>
            <a:off x="3420666" y="1815704"/>
            <a:ext cx="457200" cy="914400"/>
            <a:chOff x="2592" y="2784"/>
            <a:chExt cx="384" cy="768"/>
          </a:xfrm>
        </p:grpSpPr>
        <p:sp>
          <p:nvSpPr>
            <p:cNvPr id="14352" name="Rectangle 18"/>
            <p:cNvSpPr>
              <a:spLocks noChangeArrowheads="1"/>
            </p:cNvSpPr>
            <p:nvPr/>
          </p:nvSpPr>
          <p:spPr bwMode="auto">
            <a:xfrm>
              <a:off x="2592" y="3168"/>
              <a:ext cx="384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53" name="Rectangle 19"/>
            <p:cNvSpPr>
              <a:spLocks noChangeArrowheads="1"/>
            </p:cNvSpPr>
            <p:nvPr/>
          </p:nvSpPr>
          <p:spPr bwMode="auto">
            <a:xfrm>
              <a:off x="2592" y="2784"/>
              <a:ext cx="384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5" name="Group 20"/>
          <p:cNvGrpSpPr/>
          <p:nvPr/>
        </p:nvGrpSpPr>
        <p:grpSpPr bwMode="auto">
          <a:xfrm>
            <a:off x="1331119" y="3651647"/>
            <a:ext cx="1371600" cy="457200"/>
            <a:chOff x="3648" y="3168"/>
            <a:chExt cx="1152" cy="384"/>
          </a:xfrm>
        </p:grpSpPr>
        <p:sp>
          <p:nvSpPr>
            <p:cNvPr id="14349" name="Rectangle 21"/>
            <p:cNvSpPr>
              <a:spLocks noChangeArrowheads="1"/>
            </p:cNvSpPr>
            <p:nvPr/>
          </p:nvSpPr>
          <p:spPr bwMode="auto">
            <a:xfrm>
              <a:off x="3648" y="3168"/>
              <a:ext cx="384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50" name="Rectangle 22"/>
            <p:cNvSpPr>
              <a:spLocks noChangeArrowheads="1"/>
            </p:cNvSpPr>
            <p:nvPr/>
          </p:nvSpPr>
          <p:spPr bwMode="auto">
            <a:xfrm>
              <a:off x="4032" y="3168"/>
              <a:ext cx="384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51" name="Rectangle 23"/>
            <p:cNvSpPr>
              <a:spLocks noChangeArrowheads="1"/>
            </p:cNvSpPr>
            <p:nvPr/>
          </p:nvSpPr>
          <p:spPr bwMode="auto">
            <a:xfrm>
              <a:off x="4416" y="3168"/>
              <a:ext cx="384" cy="38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4347" name="Text Box 25"/>
          <p:cNvSpPr txBox="1">
            <a:spLocks noChangeArrowheads="1"/>
          </p:cNvSpPr>
          <p:nvPr/>
        </p:nvSpPr>
        <p:spPr bwMode="auto">
          <a:xfrm>
            <a:off x="1410891" y="696517"/>
            <a:ext cx="6318647" cy="892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700" b="1" dirty="0">
                <a:latin typeface="Times New Roman" panose="02020603050405020304" pitchFamily="18" charset="0"/>
              </a:rPr>
              <a:t>1</a:t>
            </a:r>
            <a:r>
              <a:rPr kumimoji="1" lang="zh-CN" altLang="en-US" sz="2700" b="1" dirty="0">
                <a:latin typeface="Times New Roman" panose="02020603050405020304" pitchFamily="18" charset="0"/>
              </a:rPr>
              <a:t>、画出下面几何体的主视图、左视图与俯视图</a:t>
            </a:r>
          </a:p>
        </p:txBody>
      </p:sp>
      <p:sp>
        <p:nvSpPr>
          <p:cNvPr id="25" name="矩形 24"/>
          <p:cNvSpPr/>
          <p:nvPr/>
        </p:nvSpPr>
        <p:spPr>
          <a:xfrm>
            <a:off x="1131651" y="-3572"/>
            <a:ext cx="2267544" cy="70019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zh-CN" altLang="en-US" sz="4100" b="1" spc="38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</a:rPr>
              <a:t>实战训练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7" grpId="0" autoUpdateAnimBg="0"/>
      <p:bldP spid="109578" grpId="0" autoUpdateAnimBg="0"/>
      <p:bldP spid="10957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/>
          <p:nvPr/>
        </p:nvGrpSpPr>
        <p:grpSpPr bwMode="auto">
          <a:xfrm>
            <a:off x="1518047" y="1285875"/>
            <a:ext cx="2152650" cy="1996679"/>
            <a:chOff x="1032" y="960"/>
            <a:chExt cx="1620" cy="1608"/>
          </a:xfrm>
        </p:grpSpPr>
        <p:sp>
          <p:nvSpPr>
            <p:cNvPr id="15386" name="AutoShape 3" descr="斜纹布"/>
            <p:cNvSpPr>
              <a:spLocks noChangeArrowheads="1"/>
            </p:cNvSpPr>
            <p:nvPr/>
          </p:nvSpPr>
          <p:spPr bwMode="auto">
            <a:xfrm>
              <a:off x="1392" y="1488"/>
              <a:ext cx="720" cy="720"/>
            </a:xfrm>
            <a:prstGeom prst="cube">
              <a:avLst>
                <a:gd name="adj" fmla="val 2500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387" name="AutoShape 4" descr="斜纹布"/>
            <p:cNvSpPr>
              <a:spLocks noChangeArrowheads="1"/>
            </p:cNvSpPr>
            <p:nvPr/>
          </p:nvSpPr>
          <p:spPr bwMode="auto">
            <a:xfrm>
              <a:off x="1932" y="1488"/>
              <a:ext cx="720" cy="720"/>
            </a:xfrm>
            <a:prstGeom prst="cube">
              <a:avLst>
                <a:gd name="adj" fmla="val 25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388" name="AutoShape 5" descr="斜纹布"/>
            <p:cNvSpPr>
              <a:spLocks noChangeArrowheads="1"/>
            </p:cNvSpPr>
            <p:nvPr/>
          </p:nvSpPr>
          <p:spPr bwMode="auto">
            <a:xfrm>
              <a:off x="1212" y="1668"/>
              <a:ext cx="720" cy="720"/>
            </a:xfrm>
            <a:prstGeom prst="cube">
              <a:avLst>
                <a:gd name="adj" fmla="val 25000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389" name="AutoShape 6" descr="斜纹布"/>
            <p:cNvSpPr>
              <a:spLocks noChangeArrowheads="1"/>
            </p:cNvSpPr>
            <p:nvPr/>
          </p:nvSpPr>
          <p:spPr bwMode="auto">
            <a:xfrm>
              <a:off x="1032" y="1848"/>
              <a:ext cx="720" cy="720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390" name="AutoShape 7" descr="斜纹布"/>
            <p:cNvSpPr>
              <a:spLocks noChangeArrowheads="1"/>
            </p:cNvSpPr>
            <p:nvPr/>
          </p:nvSpPr>
          <p:spPr bwMode="auto">
            <a:xfrm>
              <a:off x="1392" y="960"/>
              <a:ext cx="720" cy="72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5363" name="Text Box 8"/>
          <p:cNvSpPr txBox="1">
            <a:spLocks noChangeArrowheads="1"/>
          </p:cNvSpPr>
          <p:nvPr/>
        </p:nvSpPr>
        <p:spPr bwMode="auto">
          <a:xfrm>
            <a:off x="1494236" y="195263"/>
            <a:ext cx="5941219" cy="892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ct val="20000"/>
              </a:spcAft>
            </a:pPr>
            <a:r>
              <a:rPr kumimoji="1" lang="en-US" altLang="zh-CN" sz="2700" dirty="0">
                <a:solidFill>
                  <a:srgbClr val="2E14E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kumimoji="1" lang="zh-CN" altLang="en-US" sz="2700" dirty="0">
                <a:solidFill>
                  <a:srgbClr val="2E14E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、画出下面几何体的左视图、主视图、俯视图。</a:t>
            </a:r>
          </a:p>
        </p:txBody>
      </p:sp>
      <p:sp>
        <p:nvSpPr>
          <p:cNvPr id="15364" name="Line 37"/>
          <p:cNvSpPr>
            <a:spLocks noChangeShapeType="1"/>
          </p:cNvSpPr>
          <p:nvPr/>
        </p:nvSpPr>
        <p:spPr bwMode="auto">
          <a:xfrm flipV="1">
            <a:off x="1143000" y="3321845"/>
            <a:ext cx="696516" cy="1089422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 rot="1164507">
            <a:off x="1184674" y="3586162"/>
            <a:ext cx="1353740" cy="48220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7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正面</a:t>
            </a:r>
          </a:p>
        </p:txBody>
      </p:sp>
      <p:grpSp>
        <p:nvGrpSpPr>
          <p:cNvPr id="3" name="Group 33"/>
          <p:cNvGrpSpPr/>
          <p:nvPr/>
        </p:nvGrpSpPr>
        <p:grpSpPr bwMode="auto">
          <a:xfrm>
            <a:off x="4787503" y="1275161"/>
            <a:ext cx="1041797" cy="1326356"/>
            <a:chOff x="3048" y="1162"/>
            <a:chExt cx="875" cy="1114"/>
          </a:xfrm>
        </p:grpSpPr>
        <p:sp>
          <p:nvSpPr>
            <p:cNvPr id="15381" name="Text Box 24"/>
            <p:cNvSpPr txBox="1">
              <a:spLocks noChangeArrowheads="1"/>
            </p:cNvSpPr>
            <p:nvPr/>
          </p:nvSpPr>
          <p:spPr bwMode="auto">
            <a:xfrm>
              <a:off x="3048" y="1927"/>
              <a:ext cx="87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kumimoji="1" lang="zh-CN" altLang="en-US" sz="1500" b="1">
                  <a:latin typeface="黑体" panose="02010609060101010101" pitchFamily="2" charset="-122"/>
                  <a:ea typeface="黑体" panose="02010609060101010101" pitchFamily="2" charset="-122"/>
                </a:rPr>
                <a:t>主视图</a:t>
              </a:r>
            </a:p>
          </p:txBody>
        </p:sp>
        <p:grpSp>
          <p:nvGrpSpPr>
            <p:cNvPr id="15382" name="Group 31"/>
            <p:cNvGrpSpPr/>
            <p:nvPr/>
          </p:nvGrpSpPr>
          <p:grpSpPr bwMode="auto">
            <a:xfrm>
              <a:off x="3152" y="1162"/>
              <a:ext cx="566" cy="594"/>
              <a:chOff x="4447" y="1207"/>
              <a:chExt cx="566" cy="594"/>
            </a:xfrm>
          </p:grpSpPr>
          <p:sp>
            <p:nvSpPr>
              <p:cNvPr id="15383" name="Rectangle 26"/>
              <p:cNvSpPr>
                <a:spLocks noChangeArrowheads="1"/>
              </p:cNvSpPr>
              <p:nvPr/>
            </p:nvSpPr>
            <p:spPr bwMode="auto">
              <a:xfrm>
                <a:off x="4447" y="1503"/>
                <a:ext cx="282" cy="298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384" name="Rectangle 27"/>
              <p:cNvSpPr>
                <a:spLocks noChangeArrowheads="1"/>
              </p:cNvSpPr>
              <p:nvPr/>
            </p:nvSpPr>
            <p:spPr bwMode="auto">
              <a:xfrm>
                <a:off x="4731" y="1503"/>
                <a:ext cx="282" cy="298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385" name="Rectangle 28"/>
              <p:cNvSpPr>
                <a:spLocks noChangeArrowheads="1"/>
              </p:cNvSpPr>
              <p:nvPr/>
            </p:nvSpPr>
            <p:spPr bwMode="auto">
              <a:xfrm>
                <a:off x="4447" y="1207"/>
                <a:ext cx="282" cy="298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  <p:grpSp>
        <p:nvGrpSpPr>
          <p:cNvPr id="5" name="Group 34"/>
          <p:cNvGrpSpPr/>
          <p:nvPr/>
        </p:nvGrpSpPr>
        <p:grpSpPr bwMode="auto">
          <a:xfrm>
            <a:off x="6192441" y="1275160"/>
            <a:ext cx="1170384" cy="1427559"/>
            <a:chOff x="4241" y="1052"/>
            <a:chExt cx="983" cy="1199"/>
          </a:xfrm>
        </p:grpSpPr>
        <p:grpSp>
          <p:nvGrpSpPr>
            <p:cNvPr id="15375" name="Group 30"/>
            <p:cNvGrpSpPr/>
            <p:nvPr/>
          </p:nvGrpSpPr>
          <p:grpSpPr bwMode="auto">
            <a:xfrm>
              <a:off x="4241" y="1052"/>
              <a:ext cx="873" cy="608"/>
              <a:chOff x="3016" y="1207"/>
              <a:chExt cx="873" cy="608"/>
            </a:xfrm>
          </p:grpSpPr>
          <p:sp>
            <p:nvSpPr>
              <p:cNvPr id="15377" name="Rectangle 20"/>
              <p:cNvSpPr>
                <a:spLocks noChangeArrowheads="1"/>
              </p:cNvSpPr>
              <p:nvPr/>
            </p:nvSpPr>
            <p:spPr bwMode="auto">
              <a:xfrm>
                <a:off x="3016" y="1207"/>
                <a:ext cx="292" cy="302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378" name="Rectangle 21"/>
              <p:cNvSpPr>
                <a:spLocks noChangeArrowheads="1"/>
              </p:cNvSpPr>
              <p:nvPr/>
            </p:nvSpPr>
            <p:spPr bwMode="auto">
              <a:xfrm>
                <a:off x="3016" y="1512"/>
                <a:ext cx="292" cy="303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379" name="Rectangle 22"/>
              <p:cNvSpPr>
                <a:spLocks noChangeArrowheads="1"/>
              </p:cNvSpPr>
              <p:nvPr/>
            </p:nvSpPr>
            <p:spPr bwMode="auto">
              <a:xfrm>
                <a:off x="3308" y="1512"/>
                <a:ext cx="291" cy="303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380" name="Rectangle 23"/>
              <p:cNvSpPr>
                <a:spLocks noChangeArrowheads="1"/>
              </p:cNvSpPr>
              <p:nvPr/>
            </p:nvSpPr>
            <p:spPr bwMode="auto">
              <a:xfrm>
                <a:off x="3597" y="1512"/>
                <a:ext cx="292" cy="303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15376" name="Text Box 29"/>
            <p:cNvSpPr txBox="1">
              <a:spLocks noChangeArrowheads="1"/>
            </p:cNvSpPr>
            <p:nvPr/>
          </p:nvSpPr>
          <p:spPr bwMode="auto">
            <a:xfrm>
              <a:off x="4377" y="1907"/>
              <a:ext cx="847" cy="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kumimoji="1" lang="zh-CN" altLang="en-US" sz="1500" b="1">
                  <a:latin typeface="黑体" panose="02010609060101010101" pitchFamily="2" charset="-122"/>
                  <a:ea typeface="黑体" panose="02010609060101010101" pitchFamily="2" charset="-122"/>
                </a:rPr>
                <a:t>左视图</a:t>
              </a:r>
            </a:p>
          </p:txBody>
        </p:sp>
      </p:grpSp>
      <p:grpSp>
        <p:nvGrpSpPr>
          <p:cNvPr id="7" name="Group 35"/>
          <p:cNvGrpSpPr/>
          <p:nvPr/>
        </p:nvGrpSpPr>
        <p:grpSpPr bwMode="auto">
          <a:xfrm>
            <a:off x="4895850" y="2733675"/>
            <a:ext cx="1144191" cy="1549004"/>
            <a:chOff x="3152" y="2296"/>
            <a:chExt cx="961" cy="1301"/>
          </a:xfrm>
        </p:grpSpPr>
        <p:grpSp>
          <p:nvGrpSpPr>
            <p:cNvPr id="15369" name="Group 32"/>
            <p:cNvGrpSpPr/>
            <p:nvPr/>
          </p:nvGrpSpPr>
          <p:grpSpPr bwMode="auto">
            <a:xfrm rot="16200000" flipH="1">
              <a:off x="3027" y="2421"/>
              <a:ext cx="869" cy="620"/>
              <a:chOff x="2971" y="2432"/>
              <a:chExt cx="869" cy="605"/>
            </a:xfrm>
          </p:grpSpPr>
          <p:sp>
            <p:nvSpPr>
              <p:cNvPr id="15371" name="Rectangle 31"/>
              <p:cNvSpPr>
                <a:spLocks noChangeArrowheads="1"/>
              </p:cNvSpPr>
              <p:nvPr/>
            </p:nvSpPr>
            <p:spPr bwMode="auto">
              <a:xfrm>
                <a:off x="2971" y="2736"/>
                <a:ext cx="290" cy="301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372" name="Rectangle 32"/>
              <p:cNvSpPr>
                <a:spLocks noChangeArrowheads="1"/>
              </p:cNvSpPr>
              <p:nvPr/>
            </p:nvSpPr>
            <p:spPr bwMode="auto">
              <a:xfrm>
                <a:off x="2971" y="2432"/>
                <a:ext cx="290" cy="301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373" name="Rectangle 33"/>
              <p:cNvSpPr>
                <a:spLocks noChangeArrowheads="1"/>
              </p:cNvSpPr>
              <p:nvPr/>
            </p:nvSpPr>
            <p:spPr bwMode="auto">
              <a:xfrm>
                <a:off x="3261" y="2432"/>
                <a:ext cx="290" cy="301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374" name="Rectangle 34"/>
              <p:cNvSpPr>
                <a:spLocks noChangeArrowheads="1"/>
              </p:cNvSpPr>
              <p:nvPr/>
            </p:nvSpPr>
            <p:spPr bwMode="auto">
              <a:xfrm>
                <a:off x="3550" y="2432"/>
                <a:ext cx="290" cy="301"/>
              </a:xfrm>
              <a:prstGeom prst="rect">
                <a:avLst/>
              </a:prstGeom>
              <a:noFill/>
              <a:ln w="28575">
                <a:solidFill>
                  <a:srgbClr val="0000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15370" name="Text Box 35"/>
            <p:cNvSpPr txBox="1">
              <a:spLocks noChangeArrowheads="1"/>
            </p:cNvSpPr>
            <p:nvPr/>
          </p:nvSpPr>
          <p:spPr bwMode="auto">
            <a:xfrm>
              <a:off x="3243" y="3249"/>
              <a:ext cx="870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kumimoji="1" lang="zh-CN" altLang="en-US" sz="1500" b="1">
                  <a:latin typeface="黑体" panose="02010609060101010101" pitchFamily="2" charset="-122"/>
                  <a:ea typeface="黑体" panose="02010609060101010101" pitchFamily="2" charset="-122"/>
                </a:rPr>
                <a:t>俯视图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表格 20"/>
          <p:cNvGraphicFramePr/>
          <p:nvPr/>
        </p:nvGraphicFramePr>
        <p:xfrm>
          <a:off x="1473994" y="1758554"/>
          <a:ext cx="6312692" cy="2313384"/>
        </p:xfrm>
        <a:graphic>
          <a:graphicData uri="http://schemas.openxmlformats.org/drawingml/2006/table">
            <a:tbl>
              <a:tblPr/>
              <a:tblGrid>
                <a:gridCol w="1578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8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193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zh-CN" altLang="en-US" sz="1800" b="1" dirty="0"/>
                        <a:t>立体图形</a:t>
                      </a:r>
                    </a:p>
                  </a:txBody>
                  <a:tcPr marL="68580" marR="68580" marT="34286" marB="34286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zh-CN" altLang="en-US" sz="1800" b="1" dirty="0"/>
                        <a:t>从正面看</a:t>
                      </a:r>
                    </a:p>
                  </a:txBody>
                  <a:tcPr marL="68580" marR="68580" marT="34286" marB="3428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zh-CN" altLang="en-US" sz="1800" b="1" dirty="0"/>
                        <a:t>从左面看</a:t>
                      </a:r>
                    </a:p>
                  </a:txBody>
                  <a:tcPr marL="68580" marR="68580" marT="34286" marB="3428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zh-CN" altLang="en-US" sz="1800" b="1" dirty="0"/>
                        <a:t>从上面看</a:t>
                      </a:r>
                    </a:p>
                  </a:txBody>
                  <a:tcPr marL="68580" marR="68580" marT="34286" marB="3428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417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1400" dirty="0"/>
                    </a:p>
                  </a:txBody>
                  <a:tcPr marL="68580" marR="68580" marT="34286" marB="34286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1400" dirty="0"/>
                    </a:p>
                  </a:txBody>
                  <a:tcPr marL="68580" marR="68580" marT="34286" marB="3428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1400" dirty="0"/>
                    </a:p>
                  </a:txBody>
                  <a:tcPr marL="68580" marR="68580" marT="34286" marB="3428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1400" dirty="0"/>
                    </a:p>
                  </a:txBody>
                  <a:tcPr marL="68580" marR="68580" marT="34286" marB="3428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731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1400" dirty="0"/>
                    </a:p>
                  </a:txBody>
                  <a:tcPr marL="68580" marR="68580" marT="34286" marB="34286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1400" dirty="0"/>
                    </a:p>
                  </a:txBody>
                  <a:tcPr marL="68580" marR="68580" marT="34286" marB="3428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1400" dirty="0"/>
                    </a:p>
                  </a:txBody>
                  <a:tcPr marL="68580" marR="68580" marT="34286" marB="3428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1400" dirty="0"/>
                    </a:p>
                  </a:txBody>
                  <a:tcPr marL="68580" marR="68580" marT="34286" marB="3428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043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1400" dirty="0"/>
                    </a:p>
                  </a:txBody>
                  <a:tcPr marL="68580" marR="68580" marT="34286" marB="34286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1400" dirty="0"/>
                    </a:p>
                  </a:txBody>
                  <a:tcPr marL="68580" marR="68580" marT="34286" marB="3428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1400" dirty="0"/>
                    </a:p>
                  </a:txBody>
                  <a:tcPr marL="68580" marR="68580" marT="34286" marB="3428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endParaRPr lang="zh-CN" altLang="en-US" sz="1400" dirty="0"/>
                    </a:p>
                  </a:txBody>
                  <a:tcPr marL="68580" marR="68580" marT="34286" marB="3428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3568303" y="2213374"/>
            <a:ext cx="494109" cy="373856"/>
          </a:xfrm>
          <a:prstGeom prst="rect">
            <a:avLst/>
          </a:prstGeom>
          <a:solidFill>
            <a:srgbClr val="FF99FF"/>
          </a:solidFill>
          <a:ln w="12700">
            <a:solidFill>
              <a:schemeClr val="tx1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/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5135166" y="2214563"/>
            <a:ext cx="494109" cy="381000"/>
          </a:xfrm>
          <a:prstGeom prst="rect">
            <a:avLst/>
          </a:prstGeom>
          <a:solidFill>
            <a:srgbClr val="FF99FF"/>
          </a:solidFill>
          <a:ln w="12700">
            <a:solidFill>
              <a:schemeClr val="tx1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/>
          </a:p>
        </p:txBody>
      </p:sp>
      <p:sp>
        <p:nvSpPr>
          <p:cNvPr id="24" name="椭圆 23"/>
          <p:cNvSpPr>
            <a:spLocks noChangeArrowheads="1"/>
          </p:cNvSpPr>
          <p:nvPr/>
        </p:nvSpPr>
        <p:spPr bwMode="auto">
          <a:xfrm>
            <a:off x="6663930" y="2172891"/>
            <a:ext cx="448865" cy="456009"/>
          </a:xfrm>
          <a:prstGeom prst="ellipse">
            <a:avLst/>
          </a:prstGeom>
          <a:solidFill>
            <a:srgbClr val="FF99FF"/>
          </a:solidFill>
          <a:ln w="12700">
            <a:solidFill>
              <a:schemeClr val="tx1"/>
            </a:solidFill>
            <a:round/>
          </a:ln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/>
          </a:p>
        </p:txBody>
      </p:sp>
      <p:sp>
        <p:nvSpPr>
          <p:cNvPr id="25" name="等腰三角形 24"/>
          <p:cNvSpPr>
            <a:spLocks noChangeArrowheads="1"/>
          </p:cNvSpPr>
          <p:nvPr/>
        </p:nvSpPr>
        <p:spPr bwMode="auto">
          <a:xfrm>
            <a:off x="3461147" y="2789636"/>
            <a:ext cx="713184" cy="434578"/>
          </a:xfrm>
          <a:prstGeom prst="triangle">
            <a:avLst>
              <a:gd name="adj" fmla="val 50000"/>
            </a:avLst>
          </a:prstGeom>
          <a:solidFill>
            <a:srgbClr val="FF99FF"/>
          </a:solidFill>
          <a:ln w="12700">
            <a:solidFill>
              <a:schemeClr val="tx1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/>
          </a:p>
        </p:txBody>
      </p:sp>
      <p:sp>
        <p:nvSpPr>
          <p:cNvPr id="26" name="等腰三角形 25"/>
          <p:cNvSpPr>
            <a:spLocks noChangeArrowheads="1"/>
          </p:cNvSpPr>
          <p:nvPr/>
        </p:nvSpPr>
        <p:spPr bwMode="auto">
          <a:xfrm>
            <a:off x="5025630" y="2771775"/>
            <a:ext cx="716756" cy="452438"/>
          </a:xfrm>
          <a:prstGeom prst="triangle">
            <a:avLst>
              <a:gd name="adj" fmla="val 50000"/>
            </a:avLst>
          </a:prstGeom>
          <a:solidFill>
            <a:srgbClr val="FF99FF"/>
          </a:solidFill>
          <a:ln w="12700">
            <a:solidFill>
              <a:schemeClr val="tx1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/>
          </a:p>
        </p:txBody>
      </p:sp>
      <p:sp>
        <p:nvSpPr>
          <p:cNvPr id="27" name="椭圆 26"/>
          <p:cNvSpPr>
            <a:spLocks noChangeArrowheads="1"/>
          </p:cNvSpPr>
          <p:nvPr/>
        </p:nvSpPr>
        <p:spPr bwMode="auto">
          <a:xfrm>
            <a:off x="3556397" y="3383758"/>
            <a:ext cx="519113" cy="526256"/>
          </a:xfrm>
          <a:prstGeom prst="ellipse">
            <a:avLst/>
          </a:prstGeom>
          <a:solidFill>
            <a:srgbClr val="FF99FF"/>
          </a:solidFill>
          <a:ln w="12700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700" b="1">
              <a:ea typeface="微软雅黑" panose="020B0503020204020204" pitchFamily="34" charset="-122"/>
            </a:endParaRPr>
          </a:p>
        </p:txBody>
      </p:sp>
      <p:sp>
        <p:nvSpPr>
          <p:cNvPr id="16419" name="文本框 10301"/>
          <p:cNvSpPr txBox="1">
            <a:spLocks noChangeArrowheads="1"/>
          </p:cNvSpPr>
          <p:nvPr/>
        </p:nvSpPr>
        <p:spPr bwMode="auto">
          <a:xfrm>
            <a:off x="1439466" y="452438"/>
            <a:ext cx="6210300" cy="80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00B0F0"/>
                </a:solidFill>
                <a:latin typeface="黑体" panose="02010609060101010101" pitchFamily="2" charset="-122"/>
                <a:sym typeface="黑体" panose="02010609060101010101" pitchFamily="2" charset="-122"/>
              </a:rPr>
              <a:t>问题</a:t>
            </a:r>
            <a:r>
              <a:rPr lang="en-US" altLang="zh-CN" sz="2400" b="1" dirty="0">
                <a:solidFill>
                  <a:srgbClr val="00B0F0"/>
                </a:solidFill>
                <a:latin typeface="黑体" panose="02010609060101010101" pitchFamily="2" charset="-122"/>
                <a:sym typeface="黑体" panose="02010609060101010101" pitchFamily="2" charset="-122"/>
              </a:rPr>
              <a:t>3</a:t>
            </a:r>
            <a:r>
              <a:rPr lang="zh-CN" altLang="en-US" sz="2400" b="1" dirty="0">
                <a:solidFill>
                  <a:srgbClr val="00B0F0"/>
                </a:solidFill>
                <a:latin typeface="黑体" panose="02010609060101010101" pitchFamily="2" charset="-122"/>
                <a:sym typeface="黑体" panose="02010609060101010101" pitchFamily="2" charset="-122"/>
              </a:rPr>
              <a:t>  </a:t>
            </a:r>
            <a:r>
              <a:rPr lang="zh-CN" altLang="en-US" sz="2400" b="1" dirty="0">
                <a:latin typeface="黑体" panose="02010609060101010101" pitchFamily="2" charset="-122"/>
              </a:rPr>
              <a:t>分别从</a:t>
            </a:r>
            <a:r>
              <a:rPr lang="zh-CN" altLang="en-US" sz="2400" b="1" dirty="0">
                <a:solidFill>
                  <a:srgbClr val="0066FF"/>
                </a:solidFill>
                <a:latin typeface="黑体" panose="02010609060101010101" pitchFamily="2" charset="-122"/>
              </a:rPr>
              <a:t>正面</a:t>
            </a:r>
            <a:r>
              <a:rPr lang="zh-CN" altLang="en-US" sz="2400" b="1" dirty="0">
                <a:latin typeface="黑体" panose="02010609060101010101" pitchFamily="2" charset="-122"/>
              </a:rPr>
              <a:t>、</a:t>
            </a:r>
            <a:r>
              <a:rPr lang="zh-CN" altLang="en-US" sz="2400" b="1" dirty="0">
                <a:solidFill>
                  <a:srgbClr val="0066FF"/>
                </a:solidFill>
                <a:latin typeface="黑体" panose="02010609060101010101" pitchFamily="2" charset="-122"/>
              </a:rPr>
              <a:t>左面</a:t>
            </a:r>
            <a:r>
              <a:rPr lang="zh-CN" altLang="en-US" sz="2400" b="1" dirty="0">
                <a:latin typeface="黑体" panose="02010609060101010101" pitchFamily="2" charset="-122"/>
              </a:rPr>
              <a:t>、</a:t>
            </a:r>
            <a:r>
              <a:rPr lang="zh-CN" altLang="en-US" sz="2400" b="1" dirty="0">
                <a:solidFill>
                  <a:srgbClr val="0066FF"/>
                </a:solidFill>
                <a:latin typeface="黑体" panose="02010609060101010101" pitchFamily="2" charset="-122"/>
              </a:rPr>
              <a:t>上面</a:t>
            </a:r>
            <a:r>
              <a:rPr lang="zh-CN" altLang="en-US" sz="2400" b="1" dirty="0">
                <a:latin typeface="黑体" panose="02010609060101010101" pitchFamily="2" charset="-122"/>
              </a:rPr>
              <a:t>看圆柱、圆锥、球，各能得到什么平面图形？</a:t>
            </a:r>
          </a:p>
        </p:txBody>
      </p:sp>
      <p:sp>
        <p:nvSpPr>
          <p:cNvPr id="16420" name="圆柱形 10316"/>
          <p:cNvSpPr>
            <a:spLocks noChangeArrowheads="1"/>
          </p:cNvSpPr>
          <p:nvPr/>
        </p:nvSpPr>
        <p:spPr bwMode="auto">
          <a:xfrm>
            <a:off x="2031206" y="2140744"/>
            <a:ext cx="444104" cy="533400"/>
          </a:xfrm>
          <a:prstGeom prst="can">
            <a:avLst>
              <a:gd name="adj" fmla="val 37500"/>
            </a:avLst>
          </a:prstGeom>
          <a:solidFill>
            <a:srgbClr val="FF99FF"/>
          </a:solidFill>
          <a:ln w="12700">
            <a:solidFill>
              <a:schemeClr val="tx1"/>
            </a:solidFill>
            <a:miter lim="800000"/>
          </a:ln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100"/>
          </a:p>
        </p:txBody>
      </p:sp>
      <p:pic>
        <p:nvPicPr>
          <p:cNvPr id="16421" name="图片 10317" descr="g19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2620" y="2692003"/>
            <a:ext cx="716756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22" name="图片 10318" descr="g2d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25241" y="3345656"/>
            <a:ext cx="670322" cy="623888"/>
          </a:xfrm>
          <a:prstGeom prst="rect">
            <a:avLst/>
          </a:prstGeom>
          <a:solidFill>
            <a:srgbClr val="66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椭圆 31"/>
          <p:cNvSpPr>
            <a:spLocks noChangeArrowheads="1"/>
          </p:cNvSpPr>
          <p:nvPr/>
        </p:nvSpPr>
        <p:spPr bwMode="auto">
          <a:xfrm>
            <a:off x="6663928" y="3409951"/>
            <a:ext cx="519113" cy="526256"/>
          </a:xfrm>
          <a:prstGeom prst="ellipse">
            <a:avLst/>
          </a:prstGeom>
          <a:solidFill>
            <a:srgbClr val="FF99FF"/>
          </a:solidFill>
          <a:ln w="12700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700" b="1">
              <a:ea typeface="微软雅黑" panose="020B0503020204020204" pitchFamily="34" charset="-122"/>
            </a:endParaRPr>
          </a:p>
        </p:txBody>
      </p:sp>
      <p:sp>
        <p:nvSpPr>
          <p:cNvPr id="33" name="椭圆 32"/>
          <p:cNvSpPr>
            <a:spLocks noChangeArrowheads="1"/>
          </p:cNvSpPr>
          <p:nvPr/>
        </p:nvSpPr>
        <p:spPr bwMode="auto">
          <a:xfrm>
            <a:off x="5123260" y="3383758"/>
            <a:ext cx="519113" cy="526256"/>
          </a:xfrm>
          <a:prstGeom prst="ellipse">
            <a:avLst/>
          </a:prstGeom>
          <a:solidFill>
            <a:srgbClr val="FF99FF"/>
          </a:solidFill>
          <a:ln w="12700">
            <a:solidFill>
              <a:schemeClr val="tx1"/>
            </a:solidFill>
            <a:round/>
          </a:ln>
        </p:spPr>
        <p:txBody>
          <a:bodyPr wrap="none" lIns="68580" tIns="34290" rIns="68580" bIns="3429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700" b="1">
              <a:ea typeface="微软雅黑" panose="020B0503020204020204" pitchFamily="34" charset="-122"/>
            </a:endParaRPr>
          </a:p>
        </p:txBody>
      </p:sp>
      <p:grpSp>
        <p:nvGrpSpPr>
          <p:cNvPr id="2" name="组合 10323"/>
          <p:cNvGrpSpPr/>
          <p:nvPr/>
        </p:nvGrpSpPr>
        <p:grpSpPr bwMode="auto">
          <a:xfrm>
            <a:off x="6663930" y="2665811"/>
            <a:ext cx="459581" cy="582215"/>
            <a:chOff x="4540" y="1881"/>
            <a:chExt cx="474" cy="590"/>
          </a:xfrm>
        </p:grpSpPr>
        <p:sp>
          <p:nvSpPr>
            <p:cNvPr id="16426" name="椭圆 10321"/>
            <p:cNvSpPr>
              <a:spLocks noChangeArrowheads="1"/>
            </p:cNvSpPr>
            <p:nvPr/>
          </p:nvSpPr>
          <p:spPr bwMode="auto">
            <a:xfrm>
              <a:off x="4540" y="1997"/>
              <a:ext cx="474" cy="474"/>
            </a:xfrm>
            <a:prstGeom prst="ellipse">
              <a:avLst/>
            </a:prstGeom>
            <a:solidFill>
              <a:srgbClr val="FF99FF"/>
            </a:solidFill>
            <a:ln w="12700">
              <a:solidFill>
                <a:schemeClr val="tx1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 sz="2700" b="1">
                <a:ea typeface="微软雅黑" panose="020B0503020204020204" pitchFamily="34" charset="-122"/>
              </a:endParaRPr>
            </a:p>
          </p:txBody>
        </p:sp>
        <p:sp>
          <p:nvSpPr>
            <p:cNvPr id="16427" name="文本框 10322"/>
            <p:cNvSpPr txBox="1">
              <a:spLocks noChangeArrowheads="1"/>
            </p:cNvSpPr>
            <p:nvPr/>
          </p:nvSpPr>
          <p:spPr bwMode="auto">
            <a:xfrm>
              <a:off x="4667" y="1881"/>
              <a:ext cx="228" cy="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000">
                  <a:latin typeface="微软雅黑" panose="020B0503020204020204" pitchFamily="34" charset="-122"/>
                  <a:ea typeface="微软雅黑" panose="020B0503020204020204" pitchFamily="34" charset="-122"/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ldLvl="0" animBg="1"/>
      <p:bldP spid="32" grpId="0" bldLvl="0" animBg="1"/>
      <p:bldP spid="33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7189"/>
          <p:cNvSpPr txBox="1">
            <a:spLocks noChangeArrowheads="1"/>
          </p:cNvSpPr>
          <p:nvPr/>
        </p:nvSpPr>
        <p:spPr bwMode="auto">
          <a:xfrm>
            <a:off x="1824037" y="375049"/>
            <a:ext cx="5778104" cy="1398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  <a:r>
              <a:rPr lang="en-US" altLang="zh-CN" sz="24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分别从</a:t>
            </a:r>
            <a:r>
              <a:rPr lang="zh-CN" altLang="en-US" sz="2400" b="1" dirty="0">
                <a:solidFill>
                  <a:srgbClr val="0066FF"/>
                </a:solidFill>
                <a:latin typeface="楷体_GB2312" pitchFamily="1" charset="-122"/>
                <a:ea typeface="楷体_GB2312" pitchFamily="1" charset="-122"/>
              </a:rPr>
              <a:t>正面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、</a:t>
            </a:r>
            <a:r>
              <a:rPr lang="zh-CN" altLang="en-US" sz="2400" b="1" dirty="0">
                <a:solidFill>
                  <a:srgbClr val="0066FF"/>
                </a:solidFill>
                <a:latin typeface="楷体_GB2312" pitchFamily="1" charset="-122"/>
                <a:ea typeface="楷体_GB2312" pitchFamily="1" charset="-122"/>
              </a:rPr>
              <a:t>左面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、</a:t>
            </a:r>
            <a:r>
              <a:rPr lang="zh-CN" altLang="en-US" sz="2400" b="1" dirty="0">
                <a:solidFill>
                  <a:srgbClr val="0066FF"/>
                </a:solidFill>
                <a:latin typeface="楷体_GB2312" pitchFamily="1" charset="-122"/>
                <a:ea typeface="楷体_GB2312" pitchFamily="1" charset="-122"/>
              </a:rPr>
              <a:t>上面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观察三棱柱和四棱锥</a:t>
            </a:r>
            <a:r>
              <a:rPr lang="en-US" altLang="zh-CN" sz="2400" b="1" dirty="0">
                <a:latin typeface="楷体_GB2312" pitchFamily="1" charset="-122"/>
                <a:ea typeface="楷体_GB2312" pitchFamily="1" charset="-122"/>
              </a:rPr>
              <a:t>,</a:t>
            </a: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看一看各能得到什么平面图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400" b="1" dirty="0">
                <a:latin typeface="楷体_GB2312" pitchFamily="1" charset="-122"/>
                <a:ea typeface="楷体_GB2312" pitchFamily="1" charset="-122"/>
              </a:rPr>
              <a:t>形</a:t>
            </a:r>
            <a:r>
              <a:rPr lang="en-US" altLang="zh-CN" sz="2400" b="1" dirty="0">
                <a:latin typeface="楷体_GB2312" pitchFamily="1" charset="-122"/>
                <a:ea typeface="楷体_GB2312" pitchFamily="1" charset="-122"/>
              </a:rPr>
              <a:t>?</a:t>
            </a:r>
          </a:p>
        </p:txBody>
      </p:sp>
      <p:pic>
        <p:nvPicPr>
          <p:cNvPr id="17411" name="图片 719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33587" y="1644253"/>
            <a:ext cx="2052638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图片 719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3925" y="1697831"/>
            <a:ext cx="2052638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图片 824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71662" y="2389585"/>
            <a:ext cx="14763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文本框 8228"/>
          <p:cNvSpPr txBox="1">
            <a:spLocks noChangeArrowheads="1"/>
          </p:cNvSpPr>
          <p:nvPr/>
        </p:nvSpPr>
        <p:spPr bwMode="auto">
          <a:xfrm>
            <a:off x="3656709" y="1976437"/>
            <a:ext cx="461665" cy="1348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100">
                <a:ea typeface="微软雅黑" panose="020B0503020204020204" pitchFamily="34" charset="-122"/>
              </a:rPr>
              <a:t>从正面看</a:t>
            </a:r>
          </a:p>
        </p:txBody>
      </p:sp>
      <p:sp>
        <p:nvSpPr>
          <p:cNvPr id="22" name="文本框 8229"/>
          <p:cNvSpPr txBox="1">
            <a:spLocks noChangeArrowheads="1"/>
          </p:cNvSpPr>
          <p:nvPr/>
        </p:nvSpPr>
        <p:spPr bwMode="auto">
          <a:xfrm>
            <a:off x="5454552" y="1968104"/>
            <a:ext cx="461665" cy="1146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100">
                <a:ea typeface="微软雅黑" panose="020B0503020204020204" pitchFamily="34" charset="-122"/>
              </a:rPr>
              <a:t>从左面看</a:t>
            </a:r>
          </a:p>
        </p:txBody>
      </p:sp>
      <p:sp>
        <p:nvSpPr>
          <p:cNvPr id="23" name="文本框 8233"/>
          <p:cNvSpPr txBox="1">
            <a:spLocks noChangeArrowheads="1"/>
          </p:cNvSpPr>
          <p:nvPr/>
        </p:nvSpPr>
        <p:spPr bwMode="auto">
          <a:xfrm>
            <a:off x="3623371" y="3169445"/>
            <a:ext cx="461665" cy="1170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100">
                <a:ea typeface="微软雅黑" panose="020B0503020204020204" pitchFamily="34" charset="-122"/>
              </a:rPr>
              <a:t>从上面看</a:t>
            </a:r>
          </a:p>
        </p:txBody>
      </p:sp>
      <p:sp>
        <p:nvSpPr>
          <p:cNvPr id="24" name="文本框 8234"/>
          <p:cNvSpPr txBox="1">
            <a:spLocks noChangeArrowheads="1"/>
          </p:cNvSpPr>
          <p:nvPr/>
        </p:nvSpPr>
        <p:spPr bwMode="auto">
          <a:xfrm>
            <a:off x="1837135" y="535781"/>
            <a:ext cx="5776913" cy="95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b="1">
                <a:solidFill>
                  <a:srgbClr val="0066FF"/>
                </a:solidFill>
                <a:ea typeface="微软雅黑" panose="020B0503020204020204" pitchFamily="34" charset="-122"/>
              </a:rPr>
              <a:t>提示：</a:t>
            </a:r>
            <a:r>
              <a:rPr lang="zh-CN" altLang="en-US" sz="2400" b="1">
                <a:latin typeface="楷体_GB2312" pitchFamily="1" charset="-122"/>
                <a:ea typeface="楷体_GB2312" pitchFamily="1" charset="-122"/>
              </a:rPr>
              <a:t>可见棱应画为实线形线段；不可见棱应画为虚线形线段</a:t>
            </a:r>
            <a:r>
              <a:rPr lang="en-US" altLang="zh-CN" sz="2400" b="1">
                <a:latin typeface="楷体_GB2312" pitchFamily="1" charset="-122"/>
                <a:ea typeface="楷体_GB2312" pitchFamily="1" charset="-122"/>
              </a:rPr>
              <a:t>.</a:t>
            </a:r>
          </a:p>
        </p:txBody>
      </p:sp>
      <p:pic>
        <p:nvPicPr>
          <p:cNvPr id="25" name="图片 2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46961" y="2058591"/>
            <a:ext cx="772715" cy="70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 141"/>
          <p:cNvSpPr/>
          <p:nvPr/>
        </p:nvSpPr>
        <p:spPr>
          <a:xfrm rot="18240000">
            <a:off x="2065139" y="3578424"/>
            <a:ext cx="490538" cy="232172"/>
          </a:xfrm>
          <a:custGeom>
            <a:avLst/>
            <a:gdLst>
              <a:gd name="connsiteX0" fmla="*/ 4710315 w 7544313"/>
              <a:gd name="connsiteY0" fmla="*/ 0 h 5784389"/>
              <a:gd name="connsiteX1" fmla="*/ 5164538 w 7544313"/>
              <a:gd name="connsiteY1" fmla="*/ 188144 h 5784389"/>
              <a:gd name="connsiteX2" fmla="*/ 7343753 w 7544313"/>
              <a:gd name="connsiteY2" fmla="*/ 2367358 h 5784389"/>
              <a:gd name="connsiteX3" fmla="*/ 7428050 w 7544313"/>
              <a:gd name="connsiteY3" fmla="*/ 2469120 h 5784389"/>
              <a:gd name="connsiteX4" fmla="*/ 7438311 w 7544313"/>
              <a:gd name="connsiteY4" fmla="*/ 2487626 h 5784389"/>
              <a:gd name="connsiteX5" fmla="*/ 7479289 w 7544313"/>
              <a:gd name="connsiteY5" fmla="*/ 2563973 h 5784389"/>
              <a:gd name="connsiteX6" fmla="*/ 7544313 w 7544313"/>
              <a:gd name="connsiteY6" fmla="*/ 2891210 h 5784389"/>
              <a:gd name="connsiteX7" fmla="*/ 7479289 w 7544313"/>
              <a:gd name="connsiteY7" fmla="*/ 3218447 h 5784389"/>
              <a:gd name="connsiteX8" fmla="*/ 7454433 w 7544313"/>
              <a:gd name="connsiteY8" fmla="*/ 3276193 h 5784389"/>
              <a:gd name="connsiteX9" fmla="*/ 7421357 w 7544313"/>
              <a:gd name="connsiteY9" fmla="*/ 3318247 h 5784389"/>
              <a:gd name="connsiteX10" fmla="*/ 7325947 w 7544313"/>
              <a:gd name="connsiteY10" fmla="*/ 3417030 h 5784389"/>
              <a:gd name="connsiteX11" fmla="*/ 5146732 w 7544313"/>
              <a:gd name="connsiteY11" fmla="*/ 5596244 h 5784389"/>
              <a:gd name="connsiteX12" fmla="*/ 4238287 w 7544313"/>
              <a:gd name="connsiteY12" fmla="*/ 5596244 h 5784389"/>
              <a:gd name="connsiteX13" fmla="*/ 4238287 w 7544313"/>
              <a:gd name="connsiteY13" fmla="*/ 4687801 h 5784389"/>
              <a:gd name="connsiteX14" fmla="*/ 5378425 w 7544313"/>
              <a:gd name="connsiteY14" fmla="*/ 3547663 h 5784389"/>
              <a:gd name="connsiteX15" fmla="*/ 642367 w 7544313"/>
              <a:gd name="connsiteY15" fmla="*/ 3547663 h 5784389"/>
              <a:gd name="connsiteX16" fmla="*/ 0 w 7544313"/>
              <a:gd name="connsiteY16" fmla="*/ 2905296 h 5784389"/>
              <a:gd name="connsiteX17" fmla="*/ 642367 w 7544313"/>
              <a:gd name="connsiteY17" fmla="*/ 2262930 h 5784389"/>
              <a:gd name="connsiteX18" fmla="*/ 5422435 w 7544313"/>
              <a:gd name="connsiteY18" fmla="*/ 2262930 h 5784389"/>
              <a:gd name="connsiteX19" fmla="*/ 4256093 w 7544313"/>
              <a:gd name="connsiteY19" fmla="*/ 1096587 h 5784389"/>
              <a:gd name="connsiteX20" fmla="*/ 4256093 w 7544313"/>
              <a:gd name="connsiteY20" fmla="*/ 188144 h 5784389"/>
              <a:gd name="connsiteX21" fmla="*/ 4710315 w 7544313"/>
              <a:gd name="connsiteY21" fmla="*/ 0 h 578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544313" h="5784389">
                <a:moveTo>
                  <a:pt x="4710315" y="0"/>
                </a:moveTo>
                <a:cubicBezTo>
                  <a:pt x="4874713" y="0"/>
                  <a:pt x="5039107" y="62713"/>
                  <a:pt x="5164538" y="188144"/>
                </a:cubicBezTo>
                <a:lnTo>
                  <a:pt x="7343753" y="2367358"/>
                </a:lnTo>
                <a:cubicBezTo>
                  <a:pt x="7375110" y="2398716"/>
                  <a:pt x="7403341" y="2432905"/>
                  <a:pt x="7428050" y="2469120"/>
                </a:cubicBezTo>
                <a:lnTo>
                  <a:pt x="7438311" y="2487626"/>
                </a:lnTo>
                <a:lnTo>
                  <a:pt x="7479289" y="2563973"/>
                </a:lnTo>
                <a:cubicBezTo>
                  <a:pt x="7520342" y="2657385"/>
                  <a:pt x="7544313" y="2769994"/>
                  <a:pt x="7544313" y="2891210"/>
                </a:cubicBezTo>
                <a:cubicBezTo>
                  <a:pt x="7544313" y="3012426"/>
                  <a:pt x="7520342" y="3125035"/>
                  <a:pt x="7479289" y="3218447"/>
                </a:cubicBezTo>
                <a:lnTo>
                  <a:pt x="7454433" y="3276193"/>
                </a:lnTo>
                <a:lnTo>
                  <a:pt x="7421357" y="3318247"/>
                </a:lnTo>
                <a:cubicBezTo>
                  <a:pt x="7391886" y="3351882"/>
                  <a:pt x="7357304" y="3385674"/>
                  <a:pt x="7325947" y="3417030"/>
                </a:cubicBezTo>
                <a:lnTo>
                  <a:pt x="5146732" y="5596244"/>
                </a:lnTo>
                <a:cubicBezTo>
                  <a:pt x="4895873" y="5847104"/>
                  <a:pt x="4489147" y="5847104"/>
                  <a:pt x="4238287" y="5596244"/>
                </a:cubicBezTo>
                <a:cubicBezTo>
                  <a:pt x="3987430" y="5345384"/>
                  <a:pt x="3987430" y="4938661"/>
                  <a:pt x="4238287" y="4687801"/>
                </a:cubicBezTo>
                <a:lnTo>
                  <a:pt x="5378425" y="3547663"/>
                </a:lnTo>
                <a:lnTo>
                  <a:pt x="642367" y="3547663"/>
                </a:lnTo>
                <a:cubicBezTo>
                  <a:pt x="287598" y="3547663"/>
                  <a:pt x="0" y="3260065"/>
                  <a:pt x="0" y="2905296"/>
                </a:cubicBezTo>
                <a:cubicBezTo>
                  <a:pt x="0" y="2550527"/>
                  <a:pt x="287598" y="2262930"/>
                  <a:pt x="642367" y="2262930"/>
                </a:cubicBezTo>
                <a:lnTo>
                  <a:pt x="5422435" y="2262930"/>
                </a:lnTo>
                <a:lnTo>
                  <a:pt x="4256093" y="1096587"/>
                </a:lnTo>
                <a:cubicBezTo>
                  <a:pt x="4005235" y="845727"/>
                  <a:pt x="4005235" y="439004"/>
                  <a:pt x="4256093" y="188144"/>
                </a:cubicBezTo>
                <a:cubicBezTo>
                  <a:pt x="4381524" y="62713"/>
                  <a:pt x="4545918" y="0"/>
                  <a:pt x="4710315" y="0"/>
                </a:cubicBezTo>
                <a:close/>
              </a:path>
            </a:pathLst>
          </a:cu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>
              <a:solidFill>
                <a:srgbClr val="FFFFFF"/>
              </a:solidFill>
            </a:endParaRPr>
          </a:p>
        </p:txBody>
      </p:sp>
      <p:sp>
        <p:nvSpPr>
          <p:cNvPr id="27" name=" 141"/>
          <p:cNvSpPr/>
          <p:nvPr/>
        </p:nvSpPr>
        <p:spPr>
          <a:xfrm>
            <a:off x="1818085" y="3012283"/>
            <a:ext cx="490538" cy="230981"/>
          </a:xfrm>
          <a:custGeom>
            <a:avLst/>
            <a:gdLst>
              <a:gd name="connsiteX0" fmla="*/ 4710315 w 7544313"/>
              <a:gd name="connsiteY0" fmla="*/ 0 h 5784389"/>
              <a:gd name="connsiteX1" fmla="*/ 5164538 w 7544313"/>
              <a:gd name="connsiteY1" fmla="*/ 188144 h 5784389"/>
              <a:gd name="connsiteX2" fmla="*/ 7343753 w 7544313"/>
              <a:gd name="connsiteY2" fmla="*/ 2367358 h 5784389"/>
              <a:gd name="connsiteX3" fmla="*/ 7428050 w 7544313"/>
              <a:gd name="connsiteY3" fmla="*/ 2469120 h 5784389"/>
              <a:gd name="connsiteX4" fmla="*/ 7438311 w 7544313"/>
              <a:gd name="connsiteY4" fmla="*/ 2487626 h 5784389"/>
              <a:gd name="connsiteX5" fmla="*/ 7479289 w 7544313"/>
              <a:gd name="connsiteY5" fmla="*/ 2563973 h 5784389"/>
              <a:gd name="connsiteX6" fmla="*/ 7544313 w 7544313"/>
              <a:gd name="connsiteY6" fmla="*/ 2891210 h 5784389"/>
              <a:gd name="connsiteX7" fmla="*/ 7479289 w 7544313"/>
              <a:gd name="connsiteY7" fmla="*/ 3218447 h 5784389"/>
              <a:gd name="connsiteX8" fmla="*/ 7454433 w 7544313"/>
              <a:gd name="connsiteY8" fmla="*/ 3276193 h 5784389"/>
              <a:gd name="connsiteX9" fmla="*/ 7421357 w 7544313"/>
              <a:gd name="connsiteY9" fmla="*/ 3318247 h 5784389"/>
              <a:gd name="connsiteX10" fmla="*/ 7325947 w 7544313"/>
              <a:gd name="connsiteY10" fmla="*/ 3417030 h 5784389"/>
              <a:gd name="connsiteX11" fmla="*/ 5146732 w 7544313"/>
              <a:gd name="connsiteY11" fmla="*/ 5596244 h 5784389"/>
              <a:gd name="connsiteX12" fmla="*/ 4238287 w 7544313"/>
              <a:gd name="connsiteY12" fmla="*/ 5596244 h 5784389"/>
              <a:gd name="connsiteX13" fmla="*/ 4238287 w 7544313"/>
              <a:gd name="connsiteY13" fmla="*/ 4687801 h 5784389"/>
              <a:gd name="connsiteX14" fmla="*/ 5378425 w 7544313"/>
              <a:gd name="connsiteY14" fmla="*/ 3547663 h 5784389"/>
              <a:gd name="connsiteX15" fmla="*/ 642367 w 7544313"/>
              <a:gd name="connsiteY15" fmla="*/ 3547663 h 5784389"/>
              <a:gd name="connsiteX16" fmla="*/ 0 w 7544313"/>
              <a:gd name="connsiteY16" fmla="*/ 2905296 h 5784389"/>
              <a:gd name="connsiteX17" fmla="*/ 642367 w 7544313"/>
              <a:gd name="connsiteY17" fmla="*/ 2262930 h 5784389"/>
              <a:gd name="connsiteX18" fmla="*/ 5422435 w 7544313"/>
              <a:gd name="connsiteY18" fmla="*/ 2262930 h 5784389"/>
              <a:gd name="connsiteX19" fmla="*/ 4256093 w 7544313"/>
              <a:gd name="connsiteY19" fmla="*/ 1096587 h 5784389"/>
              <a:gd name="connsiteX20" fmla="*/ 4256093 w 7544313"/>
              <a:gd name="connsiteY20" fmla="*/ 188144 h 5784389"/>
              <a:gd name="connsiteX21" fmla="*/ 4710315 w 7544313"/>
              <a:gd name="connsiteY21" fmla="*/ 0 h 578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544313" h="5784389">
                <a:moveTo>
                  <a:pt x="4710315" y="0"/>
                </a:moveTo>
                <a:cubicBezTo>
                  <a:pt x="4874713" y="0"/>
                  <a:pt x="5039107" y="62713"/>
                  <a:pt x="5164538" y="188144"/>
                </a:cubicBezTo>
                <a:lnTo>
                  <a:pt x="7343753" y="2367358"/>
                </a:lnTo>
                <a:cubicBezTo>
                  <a:pt x="7375110" y="2398716"/>
                  <a:pt x="7403341" y="2432905"/>
                  <a:pt x="7428050" y="2469120"/>
                </a:cubicBezTo>
                <a:lnTo>
                  <a:pt x="7438311" y="2487626"/>
                </a:lnTo>
                <a:lnTo>
                  <a:pt x="7479289" y="2563973"/>
                </a:lnTo>
                <a:cubicBezTo>
                  <a:pt x="7520342" y="2657385"/>
                  <a:pt x="7544313" y="2769994"/>
                  <a:pt x="7544313" y="2891210"/>
                </a:cubicBezTo>
                <a:cubicBezTo>
                  <a:pt x="7544313" y="3012426"/>
                  <a:pt x="7520342" y="3125035"/>
                  <a:pt x="7479289" y="3218447"/>
                </a:cubicBezTo>
                <a:lnTo>
                  <a:pt x="7454433" y="3276193"/>
                </a:lnTo>
                <a:lnTo>
                  <a:pt x="7421357" y="3318247"/>
                </a:lnTo>
                <a:cubicBezTo>
                  <a:pt x="7391886" y="3351882"/>
                  <a:pt x="7357304" y="3385674"/>
                  <a:pt x="7325947" y="3417030"/>
                </a:cubicBezTo>
                <a:lnTo>
                  <a:pt x="5146732" y="5596244"/>
                </a:lnTo>
                <a:cubicBezTo>
                  <a:pt x="4895873" y="5847104"/>
                  <a:pt x="4489147" y="5847104"/>
                  <a:pt x="4238287" y="5596244"/>
                </a:cubicBezTo>
                <a:cubicBezTo>
                  <a:pt x="3987430" y="5345384"/>
                  <a:pt x="3987430" y="4938661"/>
                  <a:pt x="4238287" y="4687801"/>
                </a:cubicBezTo>
                <a:lnTo>
                  <a:pt x="5378425" y="3547663"/>
                </a:lnTo>
                <a:lnTo>
                  <a:pt x="642367" y="3547663"/>
                </a:lnTo>
                <a:cubicBezTo>
                  <a:pt x="287598" y="3547663"/>
                  <a:pt x="0" y="3260065"/>
                  <a:pt x="0" y="2905296"/>
                </a:cubicBezTo>
                <a:cubicBezTo>
                  <a:pt x="0" y="2550527"/>
                  <a:pt x="287598" y="2262930"/>
                  <a:pt x="642367" y="2262930"/>
                </a:cubicBezTo>
                <a:lnTo>
                  <a:pt x="5422435" y="2262930"/>
                </a:lnTo>
                <a:lnTo>
                  <a:pt x="4256093" y="1096587"/>
                </a:lnTo>
                <a:cubicBezTo>
                  <a:pt x="4005235" y="845727"/>
                  <a:pt x="4005235" y="439004"/>
                  <a:pt x="4256093" y="188144"/>
                </a:cubicBezTo>
                <a:cubicBezTo>
                  <a:pt x="4381524" y="62713"/>
                  <a:pt x="4545918" y="0"/>
                  <a:pt x="4710315" y="0"/>
                </a:cubicBezTo>
                <a:close/>
              </a:path>
            </a:pathLst>
          </a:cu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>
              <a:solidFill>
                <a:srgbClr val="FFFFFF"/>
              </a:solidFill>
            </a:endParaRPr>
          </a:p>
        </p:txBody>
      </p:sp>
      <p:sp>
        <p:nvSpPr>
          <p:cNvPr id="28" name=" 141"/>
          <p:cNvSpPr/>
          <p:nvPr/>
        </p:nvSpPr>
        <p:spPr>
          <a:xfrm rot="5220000">
            <a:off x="2409826" y="2391967"/>
            <a:ext cx="490538" cy="230981"/>
          </a:xfrm>
          <a:custGeom>
            <a:avLst/>
            <a:gdLst>
              <a:gd name="connsiteX0" fmla="*/ 4710315 w 7544313"/>
              <a:gd name="connsiteY0" fmla="*/ 0 h 5784389"/>
              <a:gd name="connsiteX1" fmla="*/ 5164538 w 7544313"/>
              <a:gd name="connsiteY1" fmla="*/ 188144 h 5784389"/>
              <a:gd name="connsiteX2" fmla="*/ 7343753 w 7544313"/>
              <a:gd name="connsiteY2" fmla="*/ 2367358 h 5784389"/>
              <a:gd name="connsiteX3" fmla="*/ 7428050 w 7544313"/>
              <a:gd name="connsiteY3" fmla="*/ 2469120 h 5784389"/>
              <a:gd name="connsiteX4" fmla="*/ 7438311 w 7544313"/>
              <a:gd name="connsiteY4" fmla="*/ 2487626 h 5784389"/>
              <a:gd name="connsiteX5" fmla="*/ 7479289 w 7544313"/>
              <a:gd name="connsiteY5" fmla="*/ 2563973 h 5784389"/>
              <a:gd name="connsiteX6" fmla="*/ 7544313 w 7544313"/>
              <a:gd name="connsiteY6" fmla="*/ 2891210 h 5784389"/>
              <a:gd name="connsiteX7" fmla="*/ 7479289 w 7544313"/>
              <a:gd name="connsiteY7" fmla="*/ 3218447 h 5784389"/>
              <a:gd name="connsiteX8" fmla="*/ 7454433 w 7544313"/>
              <a:gd name="connsiteY8" fmla="*/ 3276193 h 5784389"/>
              <a:gd name="connsiteX9" fmla="*/ 7421357 w 7544313"/>
              <a:gd name="connsiteY9" fmla="*/ 3318247 h 5784389"/>
              <a:gd name="connsiteX10" fmla="*/ 7325947 w 7544313"/>
              <a:gd name="connsiteY10" fmla="*/ 3417030 h 5784389"/>
              <a:gd name="connsiteX11" fmla="*/ 5146732 w 7544313"/>
              <a:gd name="connsiteY11" fmla="*/ 5596244 h 5784389"/>
              <a:gd name="connsiteX12" fmla="*/ 4238287 w 7544313"/>
              <a:gd name="connsiteY12" fmla="*/ 5596244 h 5784389"/>
              <a:gd name="connsiteX13" fmla="*/ 4238287 w 7544313"/>
              <a:gd name="connsiteY13" fmla="*/ 4687801 h 5784389"/>
              <a:gd name="connsiteX14" fmla="*/ 5378425 w 7544313"/>
              <a:gd name="connsiteY14" fmla="*/ 3547663 h 5784389"/>
              <a:gd name="connsiteX15" fmla="*/ 642367 w 7544313"/>
              <a:gd name="connsiteY15" fmla="*/ 3547663 h 5784389"/>
              <a:gd name="connsiteX16" fmla="*/ 0 w 7544313"/>
              <a:gd name="connsiteY16" fmla="*/ 2905296 h 5784389"/>
              <a:gd name="connsiteX17" fmla="*/ 642367 w 7544313"/>
              <a:gd name="connsiteY17" fmla="*/ 2262930 h 5784389"/>
              <a:gd name="connsiteX18" fmla="*/ 5422435 w 7544313"/>
              <a:gd name="connsiteY18" fmla="*/ 2262930 h 5784389"/>
              <a:gd name="connsiteX19" fmla="*/ 4256093 w 7544313"/>
              <a:gd name="connsiteY19" fmla="*/ 1096587 h 5784389"/>
              <a:gd name="connsiteX20" fmla="*/ 4256093 w 7544313"/>
              <a:gd name="connsiteY20" fmla="*/ 188144 h 5784389"/>
              <a:gd name="connsiteX21" fmla="*/ 4710315 w 7544313"/>
              <a:gd name="connsiteY21" fmla="*/ 0 h 578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544313" h="5784389">
                <a:moveTo>
                  <a:pt x="4710315" y="0"/>
                </a:moveTo>
                <a:cubicBezTo>
                  <a:pt x="4874713" y="0"/>
                  <a:pt x="5039107" y="62713"/>
                  <a:pt x="5164538" y="188144"/>
                </a:cubicBezTo>
                <a:lnTo>
                  <a:pt x="7343753" y="2367358"/>
                </a:lnTo>
                <a:cubicBezTo>
                  <a:pt x="7375110" y="2398716"/>
                  <a:pt x="7403341" y="2432905"/>
                  <a:pt x="7428050" y="2469120"/>
                </a:cubicBezTo>
                <a:lnTo>
                  <a:pt x="7438311" y="2487626"/>
                </a:lnTo>
                <a:lnTo>
                  <a:pt x="7479289" y="2563973"/>
                </a:lnTo>
                <a:cubicBezTo>
                  <a:pt x="7520342" y="2657385"/>
                  <a:pt x="7544313" y="2769994"/>
                  <a:pt x="7544313" y="2891210"/>
                </a:cubicBezTo>
                <a:cubicBezTo>
                  <a:pt x="7544313" y="3012426"/>
                  <a:pt x="7520342" y="3125035"/>
                  <a:pt x="7479289" y="3218447"/>
                </a:cubicBezTo>
                <a:lnTo>
                  <a:pt x="7454433" y="3276193"/>
                </a:lnTo>
                <a:lnTo>
                  <a:pt x="7421357" y="3318247"/>
                </a:lnTo>
                <a:cubicBezTo>
                  <a:pt x="7391886" y="3351882"/>
                  <a:pt x="7357304" y="3385674"/>
                  <a:pt x="7325947" y="3417030"/>
                </a:cubicBezTo>
                <a:lnTo>
                  <a:pt x="5146732" y="5596244"/>
                </a:lnTo>
                <a:cubicBezTo>
                  <a:pt x="4895873" y="5847104"/>
                  <a:pt x="4489147" y="5847104"/>
                  <a:pt x="4238287" y="5596244"/>
                </a:cubicBezTo>
                <a:cubicBezTo>
                  <a:pt x="3987430" y="5345384"/>
                  <a:pt x="3987430" y="4938661"/>
                  <a:pt x="4238287" y="4687801"/>
                </a:cubicBezTo>
                <a:lnTo>
                  <a:pt x="5378425" y="3547663"/>
                </a:lnTo>
                <a:lnTo>
                  <a:pt x="642367" y="3547663"/>
                </a:lnTo>
                <a:cubicBezTo>
                  <a:pt x="287598" y="3547663"/>
                  <a:pt x="0" y="3260065"/>
                  <a:pt x="0" y="2905296"/>
                </a:cubicBezTo>
                <a:cubicBezTo>
                  <a:pt x="0" y="2550527"/>
                  <a:pt x="287598" y="2262930"/>
                  <a:pt x="642367" y="2262930"/>
                </a:cubicBezTo>
                <a:lnTo>
                  <a:pt x="5422435" y="2262930"/>
                </a:lnTo>
                <a:lnTo>
                  <a:pt x="4256093" y="1096587"/>
                </a:lnTo>
                <a:cubicBezTo>
                  <a:pt x="4005235" y="845727"/>
                  <a:pt x="4005235" y="439004"/>
                  <a:pt x="4256093" y="188144"/>
                </a:cubicBezTo>
                <a:cubicBezTo>
                  <a:pt x="4381524" y="62713"/>
                  <a:pt x="4545918" y="0"/>
                  <a:pt x="4710315" y="0"/>
                </a:cubicBezTo>
                <a:close/>
              </a:path>
            </a:pathLst>
          </a:cu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>
              <a:solidFill>
                <a:srgbClr val="FFFFFF"/>
              </a:solidFill>
            </a:endParaRPr>
          </a:p>
        </p:txBody>
      </p:sp>
      <p:pic>
        <p:nvPicPr>
          <p:cNvPr id="29" name="图片 2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69781" y="2153842"/>
            <a:ext cx="1496616" cy="772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5"/>
          <p:cNvGrpSpPr/>
          <p:nvPr/>
        </p:nvGrpSpPr>
        <p:grpSpPr bwMode="auto">
          <a:xfrm>
            <a:off x="4210050" y="3009901"/>
            <a:ext cx="839391" cy="1383506"/>
            <a:chOff x="6495" y="4608"/>
            <a:chExt cx="2160" cy="3300"/>
          </a:xfrm>
        </p:grpSpPr>
        <p:pic>
          <p:nvPicPr>
            <p:cNvPr id="18445" name="图片 8243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6495" y="4608"/>
              <a:ext cx="2160" cy="3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2" name="直接连接符 31"/>
            <p:cNvCxnSpPr/>
            <p:nvPr/>
          </p:nvCxnSpPr>
          <p:spPr>
            <a:xfrm>
              <a:off x="7592" y="4778"/>
              <a:ext cx="0" cy="2925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92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9998" y="1414463"/>
            <a:ext cx="2102644" cy="1829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文本框 9239"/>
          <p:cNvSpPr txBox="1">
            <a:spLocks noChangeArrowheads="1"/>
          </p:cNvSpPr>
          <p:nvPr/>
        </p:nvSpPr>
        <p:spPr bwMode="auto">
          <a:xfrm>
            <a:off x="3734099" y="690564"/>
            <a:ext cx="461665" cy="1678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黑体" panose="02010609060101010101" pitchFamily="2" charset="-122"/>
              </a:rPr>
              <a:t>从正面看</a:t>
            </a:r>
          </a:p>
        </p:txBody>
      </p:sp>
      <p:sp>
        <p:nvSpPr>
          <p:cNvPr id="21" name="文本框 9240"/>
          <p:cNvSpPr txBox="1">
            <a:spLocks noChangeArrowheads="1"/>
          </p:cNvSpPr>
          <p:nvPr/>
        </p:nvSpPr>
        <p:spPr bwMode="auto">
          <a:xfrm>
            <a:off x="6126065" y="636986"/>
            <a:ext cx="461665" cy="1678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黑体" panose="02010609060101010101" pitchFamily="2" charset="-122"/>
              </a:rPr>
              <a:t>从左面看</a:t>
            </a:r>
          </a:p>
        </p:txBody>
      </p:sp>
      <p:sp>
        <p:nvSpPr>
          <p:cNvPr id="22" name="文本框 9243"/>
          <p:cNvSpPr txBox="1">
            <a:spLocks noChangeArrowheads="1"/>
          </p:cNvSpPr>
          <p:nvPr/>
        </p:nvSpPr>
        <p:spPr bwMode="auto">
          <a:xfrm>
            <a:off x="4250830" y="2553892"/>
            <a:ext cx="461665" cy="1678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黑体" panose="02010609060101010101" pitchFamily="2" charset="-122"/>
              </a:rPr>
              <a:t>从上面看</a:t>
            </a:r>
          </a:p>
        </p:txBody>
      </p:sp>
      <p:sp>
        <p:nvSpPr>
          <p:cNvPr id="23" name="上箭头 22"/>
          <p:cNvSpPr>
            <a:spLocks noChangeArrowheads="1"/>
          </p:cNvSpPr>
          <p:nvPr/>
        </p:nvSpPr>
        <p:spPr bwMode="auto">
          <a:xfrm rot="2355338">
            <a:off x="1960961" y="3506392"/>
            <a:ext cx="454819" cy="716756"/>
          </a:xfrm>
          <a:prstGeom prst="upArrow">
            <a:avLst>
              <a:gd name="adj1" fmla="val 50000"/>
              <a:gd name="adj2" fmla="val 37530"/>
            </a:avLst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500">
              <a:latin typeface="黑体" panose="02010609060101010101" pitchFamily="2" charset="-122"/>
            </a:endParaRPr>
          </a:p>
        </p:txBody>
      </p:sp>
      <p:sp>
        <p:nvSpPr>
          <p:cNvPr id="24" name="右箭头 23"/>
          <p:cNvSpPr>
            <a:spLocks noChangeArrowheads="1"/>
          </p:cNvSpPr>
          <p:nvPr/>
        </p:nvSpPr>
        <p:spPr bwMode="auto">
          <a:xfrm>
            <a:off x="1303736" y="1900239"/>
            <a:ext cx="606028" cy="535781"/>
          </a:xfrm>
          <a:prstGeom prst="rightArrow">
            <a:avLst>
              <a:gd name="adj1" fmla="val 50000"/>
              <a:gd name="adj2" fmla="val 29660"/>
            </a:avLst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500">
              <a:latin typeface="黑体" panose="02010609060101010101" pitchFamily="2" charset="-122"/>
            </a:endParaRPr>
          </a:p>
        </p:txBody>
      </p:sp>
      <p:sp>
        <p:nvSpPr>
          <p:cNvPr id="25" name="下箭头 24"/>
          <p:cNvSpPr>
            <a:spLocks noChangeArrowheads="1"/>
          </p:cNvSpPr>
          <p:nvPr/>
        </p:nvSpPr>
        <p:spPr bwMode="auto">
          <a:xfrm>
            <a:off x="2545557" y="696516"/>
            <a:ext cx="531019" cy="556022"/>
          </a:xfrm>
          <a:prstGeom prst="downArrow">
            <a:avLst>
              <a:gd name="adj1" fmla="val 50000"/>
              <a:gd name="adj2" fmla="val 25028"/>
            </a:avLst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500">
              <a:latin typeface="黑体" panose="02010609060101010101" pitchFamily="2" charset="-122"/>
            </a:endParaRPr>
          </a:p>
        </p:txBody>
      </p:sp>
      <p:pic>
        <p:nvPicPr>
          <p:cNvPr id="27" name="图片 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9" y="642937"/>
            <a:ext cx="1503760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图片 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97241" y="661987"/>
            <a:ext cx="1503759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图片 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25642" y="2793207"/>
            <a:ext cx="1482328" cy="1493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 bldLvl="0" animBg="1"/>
      <p:bldP spid="24" grpId="0" bldLvl="0" animBg="1"/>
      <p:bldP spid="25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4"/>
          <p:cNvSpPr>
            <a:spLocks noChangeArrowheads="1"/>
          </p:cNvSpPr>
          <p:nvPr/>
        </p:nvSpPr>
        <p:spPr bwMode="auto">
          <a:xfrm>
            <a:off x="3446861" y="375048"/>
            <a:ext cx="3815953" cy="5310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>
            <a:lvl1pPr eaLnBrk="0" hangingPunct="0">
              <a:lnSpc>
                <a:spcPct val="120000"/>
              </a:lnSpc>
              <a:defRPr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defRPr/>
            </a:pPr>
            <a:r>
              <a:rPr lang="zh-CN" altLang="en-US" sz="300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立体图形的展开图</a:t>
            </a:r>
          </a:p>
        </p:txBody>
      </p:sp>
      <p:sp>
        <p:nvSpPr>
          <p:cNvPr id="13" name="矩形 4"/>
          <p:cNvSpPr>
            <a:spLocks noChangeArrowheads="1"/>
          </p:cNvSpPr>
          <p:nvPr/>
        </p:nvSpPr>
        <p:spPr bwMode="auto">
          <a:xfrm>
            <a:off x="1143001" y="375049"/>
            <a:ext cx="1874044" cy="535781"/>
          </a:xfrm>
          <a:prstGeom prst="roundRect">
            <a:avLst/>
          </a:prstGeom>
          <a:solidFill>
            <a:srgbClr val="0066FF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68580" tIns="34290" rIns="68580" bIns="34290" anchor="ctr">
            <a:spAutoFit/>
          </a:bodyPr>
          <a:lstStyle>
            <a:lvl1pPr eaLnBrk="0" hangingPunct="0">
              <a:lnSpc>
                <a:spcPct val="120000"/>
              </a:lnSpc>
              <a:defRPr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defRPr/>
            </a:pPr>
            <a:r>
              <a:rPr lang="zh-CN" altLang="en-US" sz="2700" b="0" dirty="0">
                <a:solidFill>
                  <a:srgbClr val="FFFF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知识点</a:t>
            </a:r>
            <a:r>
              <a:rPr lang="en-US" sz="2700" b="0" dirty="0">
                <a:solidFill>
                  <a:srgbClr val="FFFF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</a:p>
        </p:txBody>
      </p:sp>
      <p:sp>
        <p:nvSpPr>
          <p:cNvPr id="14" name="内容占位符 2"/>
          <p:cNvSpPr txBox="1">
            <a:spLocks noChangeArrowheads="1"/>
          </p:cNvSpPr>
          <p:nvPr/>
        </p:nvSpPr>
        <p:spPr bwMode="auto">
          <a:xfrm>
            <a:off x="1697832" y="951310"/>
            <a:ext cx="5945981" cy="656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700" dirty="0">
                <a:solidFill>
                  <a:srgbClr val="3297EC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2" charset="-122"/>
              </a:rPr>
              <a:t>思考   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2" charset="-122"/>
              </a:rPr>
              <a:t>要设计、制作一个长方体形状的包装盒，除了美术设计以外，还需要知道些什么？</a:t>
            </a:r>
          </a:p>
        </p:txBody>
      </p:sp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1722836" y="2382442"/>
            <a:ext cx="4777978" cy="53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dirty="0">
                <a:latin typeface="楷体_GB2312" pitchFamily="1" charset="-122"/>
                <a:ea typeface="楷体_GB2312" pitchFamily="1" charset="-122"/>
              </a:rPr>
              <a:t>相应立体图形的</a:t>
            </a:r>
            <a:r>
              <a:rPr lang="zh-CN" altLang="en-US" sz="30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展开图</a:t>
            </a:r>
            <a:r>
              <a:rPr lang="en-US" altLang="zh-CN" sz="30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.</a:t>
            </a:r>
          </a:p>
        </p:txBody>
      </p:sp>
      <p:pic>
        <p:nvPicPr>
          <p:cNvPr id="16" name="图片 15" descr="11803039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9548" y="3177780"/>
            <a:ext cx="2340769" cy="169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图片 16" descr="1230307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E9F6FE"/>
              </a:clrFrom>
              <a:clrTo>
                <a:srgbClr val="E9F6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72076" y="3234928"/>
            <a:ext cx="2440781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 135"/>
          <p:cNvSpPr/>
          <p:nvPr/>
        </p:nvSpPr>
        <p:spPr>
          <a:xfrm>
            <a:off x="4111230" y="3169445"/>
            <a:ext cx="696515" cy="383381"/>
          </a:xfrm>
          <a:custGeom>
            <a:avLst/>
            <a:gdLst>
              <a:gd name="connsiteX0" fmla="*/ 4381875 w 6516714"/>
              <a:gd name="connsiteY0" fmla="*/ 0 h 2476413"/>
              <a:gd name="connsiteX1" fmla="*/ 6516714 w 6516714"/>
              <a:gd name="connsiteY1" fmla="*/ 1238208 h 2476413"/>
              <a:gd name="connsiteX2" fmla="*/ 4381875 w 6516714"/>
              <a:gd name="connsiteY2" fmla="*/ 2476413 h 2476413"/>
              <a:gd name="connsiteX3" fmla="*/ 4381875 w 6516714"/>
              <a:gd name="connsiteY3" fmla="*/ 2456682 h 2476413"/>
              <a:gd name="connsiteX4" fmla="*/ 4855462 w 6516714"/>
              <a:gd name="connsiteY4" fmla="*/ 1644997 h 2476413"/>
              <a:gd name="connsiteX5" fmla="*/ 0 w 6516714"/>
              <a:gd name="connsiteY5" fmla="*/ 1238206 h 2476413"/>
              <a:gd name="connsiteX6" fmla="*/ 4855461 w 6516714"/>
              <a:gd name="connsiteY6" fmla="*/ 831415 h 2476413"/>
              <a:gd name="connsiteX7" fmla="*/ 4381875 w 6516714"/>
              <a:gd name="connsiteY7" fmla="*/ 19731 h 247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6714" h="2476413">
                <a:moveTo>
                  <a:pt x="4381875" y="0"/>
                </a:moveTo>
                <a:lnTo>
                  <a:pt x="6516714" y="1238208"/>
                </a:lnTo>
                <a:lnTo>
                  <a:pt x="4381875" y="2476413"/>
                </a:lnTo>
                <a:lnTo>
                  <a:pt x="4381875" y="2456682"/>
                </a:lnTo>
                <a:lnTo>
                  <a:pt x="4855462" y="1644997"/>
                </a:lnTo>
                <a:lnTo>
                  <a:pt x="0" y="1238206"/>
                </a:lnTo>
                <a:lnTo>
                  <a:pt x="4855461" y="831415"/>
                </a:lnTo>
                <a:lnTo>
                  <a:pt x="4381875" y="19731"/>
                </a:lnTo>
                <a:close/>
              </a:path>
            </a:pathLst>
          </a:custGeom>
          <a:solidFill>
            <a:srgbClr val="FECC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3" grpId="0" bldLvl="0" animBg="1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1"/>
          <p:cNvSpPr txBox="1">
            <a:spLocks noChangeArrowheads="1"/>
          </p:cNvSpPr>
          <p:nvPr/>
        </p:nvSpPr>
        <p:spPr bwMode="auto">
          <a:xfrm>
            <a:off x="1905000" y="881064"/>
            <a:ext cx="6020991" cy="106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700" b="1">
                <a:ea typeface="楷体_GB2312" pitchFamily="1" charset="-122"/>
                <a:sym typeface="黑体" panose="02010609060101010101" pitchFamily="2" charset="-122"/>
              </a:rPr>
              <a:t>a.</a:t>
            </a:r>
            <a:r>
              <a:rPr lang="zh-CN" altLang="en-US" sz="2700" b="1">
                <a:latin typeface="楷体_GB2312" pitchFamily="1" charset="-122"/>
                <a:ea typeface="楷体_GB2312" pitchFamily="1" charset="-122"/>
                <a:sym typeface="黑体" panose="02010609060101010101" pitchFamily="2" charset="-122"/>
              </a:rPr>
              <a:t>圆柱、圆锥的平面展开图是如何构成的？</a:t>
            </a:r>
          </a:p>
        </p:txBody>
      </p:sp>
      <p:pic>
        <p:nvPicPr>
          <p:cNvPr id="3" name="图片 4" descr="12303076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E9F6FE"/>
              </a:clrFrom>
              <a:clrTo>
                <a:srgbClr val="E9F6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88556" y="2103836"/>
            <a:ext cx="1147763" cy="86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6" descr="1230307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E9F6FE"/>
              </a:clrFrom>
              <a:clrTo>
                <a:srgbClr val="E9F6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6411" y="3256360"/>
            <a:ext cx="1297781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8" descr="12303080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E9F6FE"/>
              </a:clrFrom>
              <a:clrTo>
                <a:srgbClr val="E9F6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3380" y="3274219"/>
            <a:ext cx="1273969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9" descr="12303077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E9F6FE"/>
              </a:clrFrom>
              <a:clrTo>
                <a:srgbClr val="E9F6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0744" y="2057400"/>
            <a:ext cx="1272779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组合 16"/>
          <p:cNvGrpSpPr/>
          <p:nvPr/>
        </p:nvGrpSpPr>
        <p:grpSpPr bwMode="auto">
          <a:xfrm>
            <a:off x="1912144" y="482204"/>
            <a:ext cx="1223963" cy="465522"/>
            <a:chOff x="1513" y="2434"/>
            <a:chExt cx="2570" cy="978"/>
          </a:xfrm>
        </p:grpSpPr>
        <p:sp>
          <p:nvSpPr>
            <p:cNvPr id="21516" name="Freeform 501"/>
            <p:cNvSpPr>
              <a:spLocks noEditPoints="1" noChangeArrowheads="1"/>
            </p:cNvSpPr>
            <p:nvPr/>
          </p:nvSpPr>
          <p:spPr bwMode="auto">
            <a:xfrm>
              <a:off x="1513" y="2434"/>
              <a:ext cx="795" cy="797"/>
            </a:xfrm>
            <a:custGeom>
              <a:avLst/>
              <a:gdLst>
                <a:gd name="T0" fmla="*/ 2147483647 w 92"/>
                <a:gd name="T1" fmla="*/ 2147483647 h 92"/>
                <a:gd name="T2" fmla="*/ 2147483647 w 92"/>
                <a:gd name="T3" fmla="*/ 2147483647 h 92"/>
                <a:gd name="T4" fmla="*/ 2147483647 w 92"/>
                <a:gd name="T5" fmla="*/ 2147483647 h 92"/>
                <a:gd name="T6" fmla="*/ 2147483647 w 92"/>
                <a:gd name="T7" fmla="*/ 2147483647 h 92"/>
                <a:gd name="T8" fmla="*/ 2147483647 w 92"/>
                <a:gd name="T9" fmla="*/ 2147483647 h 92"/>
                <a:gd name="T10" fmla="*/ 2147483647 w 92"/>
                <a:gd name="T11" fmla="*/ 2147483647 h 92"/>
                <a:gd name="T12" fmla="*/ 2147483647 w 92"/>
                <a:gd name="T13" fmla="*/ 2147483647 h 92"/>
                <a:gd name="T14" fmla="*/ 2147483647 w 92"/>
                <a:gd name="T15" fmla="*/ 2147483647 h 92"/>
                <a:gd name="T16" fmla="*/ 2147483647 w 92"/>
                <a:gd name="T17" fmla="*/ 2147483647 h 92"/>
                <a:gd name="T18" fmla="*/ 2147483647 w 92"/>
                <a:gd name="T19" fmla="*/ 2147483647 h 92"/>
                <a:gd name="T20" fmla="*/ 2147483647 w 92"/>
                <a:gd name="T21" fmla="*/ 2147483647 h 92"/>
                <a:gd name="T22" fmla="*/ 2147483647 w 92"/>
                <a:gd name="T23" fmla="*/ 2147483647 h 92"/>
                <a:gd name="T24" fmla="*/ 2147483647 w 92"/>
                <a:gd name="T25" fmla="*/ 2147483647 h 92"/>
                <a:gd name="T26" fmla="*/ 2147483647 w 92"/>
                <a:gd name="T27" fmla="*/ 2147483647 h 92"/>
                <a:gd name="T28" fmla="*/ 2147483647 w 92"/>
                <a:gd name="T29" fmla="*/ 2147483647 h 92"/>
                <a:gd name="T30" fmla="*/ 1615489791 w 92"/>
                <a:gd name="T31" fmla="*/ 2147483647 h 92"/>
                <a:gd name="T32" fmla="*/ 1338628575 w 92"/>
                <a:gd name="T33" fmla="*/ 2147483647 h 92"/>
                <a:gd name="T34" fmla="*/ 1338628575 w 92"/>
                <a:gd name="T35" fmla="*/ 2147483647 h 92"/>
                <a:gd name="T36" fmla="*/ 528765109 w 92"/>
                <a:gd name="T37" fmla="*/ 2147483647 h 92"/>
                <a:gd name="T38" fmla="*/ 528765109 w 92"/>
                <a:gd name="T39" fmla="*/ 2147483647 h 92"/>
                <a:gd name="T40" fmla="*/ 528765109 w 92"/>
                <a:gd name="T41" fmla="*/ 2147483647 h 92"/>
                <a:gd name="T42" fmla="*/ 1086725926 w 92"/>
                <a:gd name="T43" fmla="*/ 2147483647 h 92"/>
                <a:gd name="T44" fmla="*/ 2147483647 w 92"/>
                <a:gd name="T45" fmla="*/ 2147483647 h 92"/>
                <a:gd name="T46" fmla="*/ 2147483647 w 92"/>
                <a:gd name="T47" fmla="*/ 2147483647 h 92"/>
                <a:gd name="T48" fmla="*/ 2147483647 w 92"/>
                <a:gd name="T49" fmla="*/ 2147483647 h 92"/>
                <a:gd name="T50" fmla="*/ 2147483647 w 92"/>
                <a:gd name="T51" fmla="*/ 2147483647 h 92"/>
                <a:gd name="T52" fmla="*/ 2147483647 w 92"/>
                <a:gd name="T53" fmla="*/ 2147483647 h 92"/>
                <a:gd name="T54" fmla="*/ 2147483647 w 92"/>
                <a:gd name="T55" fmla="*/ 2147483647 h 92"/>
                <a:gd name="T56" fmla="*/ 2147483647 w 92"/>
                <a:gd name="T57" fmla="*/ 2147483647 h 92"/>
                <a:gd name="T58" fmla="*/ 2147483647 w 92"/>
                <a:gd name="T59" fmla="*/ 2147483647 h 92"/>
                <a:gd name="T60" fmla="*/ 2147483647 w 92"/>
                <a:gd name="T61" fmla="*/ 2147483647 h 92"/>
                <a:gd name="T62" fmla="*/ 2147483647 w 92"/>
                <a:gd name="T63" fmla="*/ 2147483647 h 92"/>
                <a:gd name="T64" fmla="*/ 2147483647 w 92"/>
                <a:gd name="T65" fmla="*/ 2147483647 h 92"/>
                <a:gd name="T66" fmla="*/ 2147483647 w 92"/>
                <a:gd name="T67" fmla="*/ 2147483647 h 92"/>
                <a:gd name="T68" fmla="*/ 2147483647 w 92"/>
                <a:gd name="T69" fmla="*/ 2147483647 h 92"/>
                <a:gd name="T70" fmla="*/ 2147483647 w 92"/>
                <a:gd name="T71" fmla="*/ 2147483647 h 92"/>
                <a:gd name="T72" fmla="*/ 2147483647 w 92"/>
                <a:gd name="T73" fmla="*/ 2147483647 h 92"/>
                <a:gd name="T74" fmla="*/ 2147483647 w 92"/>
                <a:gd name="T75" fmla="*/ 2147483647 h 92"/>
                <a:gd name="T76" fmla="*/ 2147483647 w 92"/>
                <a:gd name="T77" fmla="*/ 2147483647 h 92"/>
                <a:gd name="T78" fmla="*/ 2147483647 w 92"/>
                <a:gd name="T79" fmla="*/ 2147483647 h 92"/>
                <a:gd name="T80" fmla="*/ 2147483647 w 92"/>
                <a:gd name="T81" fmla="*/ 1109540895 h 92"/>
                <a:gd name="T82" fmla="*/ 2147483647 w 92"/>
                <a:gd name="T83" fmla="*/ 823812470 h 92"/>
                <a:gd name="T84" fmla="*/ 2147483647 w 92"/>
                <a:gd name="T85" fmla="*/ 538082798 h 92"/>
                <a:gd name="T86" fmla="*/ 2147483647 w 92"/>
                <a:gd name="T87" fmla="*/ 538082798 h 92"/>
                <a:gd name="T88" fmla="*/ 2147483647 w 92"/>
                <a:gd name="T89" fmla="*/ 1365701600 h 92"/>
                <a:gd name="T90" fmla="*/ 2147483647 w 92"/>
                <a:gd name="T91" fmla="*/ 1647669295 h 92"/>
                <a:gd name="T92" fmla="*/ 2147483647 w 92"/>
                <a:gd name="T93" fmla="*/ 1647669295 h 92"/>
                <a:gd name="T94" fmla="*/ 2147483647 w 92"/>
                <a:gd name="T95" fmla="*/ 2147483647 h 92"/>
                <a:gd name="T96" fmla="*/ 2147483647 w 92"/>
                <a:gd name="T97" fmla="*/ 2147483647 h 92"/>
                <a:gd name="T98" fmla="*/ 2147483647 w 92"/>
                <a:gd name="T99" fmla="*/ 2147483647 h 92"/>
                <a:gd name="T100" fmla="*/ 2147483647 w 92"/>
                <a:gd name="T101" fmla="*/ 2147483647 h 92"/>
                <a:gd name="T102" fmla="*/ 2147483647 w 92"/>
                <a:gd name="T103" fmla="*/ 2147483647 h 92"/>
                <a:gd name="T104" fmla="*/ 2147483647 w 92"/>
                <a:gd name="T105" fmla="*/ 2147483647 h 92"/>
                <a:gd name="T106" fmla="*/ 2147483647 w 92"/>
                <a:gd name="T107" fmla="*/ 2147483647 h 92"/>
                <a:gd name="T108" fmla="*/ 2147483647 w 92"/>
                <a:gd name="T109" fmla="*/ 2147483647 h 92"/>
                <a:gd name="T110" fmla="*/ 2147483647 w 92"/>
                <a:gd name="T111" fmla="*/ 2147483647 h 9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2"/>
                <a:gd name="T169" fmla="*/ 0 h 92"/>
                <a:gd name="T170" fmla="*/ 92 w 92"/>
                <a:gd name="T171" fmla="*/ 92 h 9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2" h="92">
                  <a:moveTo>
                    <a:pt x="76" y="58"/>
                  </a:moveTo>
                  <a:cubicBezTo>
                    <a:pt x="78" y="50"/>
                    <a:pt x="78" y="50"/>
                    <a:pt x="78" y="50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72" y="26"/>
                    <a:pt x="72" y="26"/>
                    <a:pt x="72" y="26"/>
                  </a:cubicBezTo>
                  <a:cubicBezTo>
                    <a:pt x="66" y="20"/>
                    <a:pt x="66" y="20"/>
                    <a:pt x="66" y="20"/>
                  </a:cubicBezTo>
                  <a:cubicBezTo>
                    <a:pt x="66" y="20"/>
                    <a:pt x="66" y="20"/>
                    <a:pt x="66" y="20"/>
                  </a:cubicBezTo>
                  <a:cubicBezTo>
                    <a:pt x="66" y="4"/>
                    <a:pt x="66" y="4"/>
                    <a:pt x="66" y="4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4" y="42"/>
                    <a:pt x="14" y="42"/>
                    <a:pt x="14" y="4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20" y="66"/>
                    <a:pt x="20" y="66"/>
                    <a:pt x="20" y="66"/>
                  </a:cubicBezTo>
                  <a:cubicBezTo>
                    <a:pt x="20" y="66"/>
                    <a:pt x="20" y="66"/>
                    <a:pt x="20" y="66"/>
                  </a:cubicBezTo>
                  <a:cubicBezTo>
                    <a:pt x="26" y="72"/>
                    <a:pt x="26" y="72"/>
                    <a:pt x="26" y="72"/>
                  </a:cubicBezTo>
                  <a:cubicBezTo>
                    <a:pt x="26" y="72"/>
                    <a:pt x="26" y="72"/>
                    <a:pt x="26" y="72"/>
                  </a:cubicBezTo>
                  <a:cubicBezTo>
                    <a:pt x="26" y="88"/>
                    <a:pt x="26" y="88"/>
                    <a:pt x="26" y="88"/>
                  </a:cubicBezTo>
                  <a:cubicBezTo>
                    <a:pt x="42" y="92"/>
                    <a:pt x="42" y="92"/>
                    <a:pt x="42" y="92"/>
                  </a:cubicBezTo>
                  <a:cubicBezTo>
                    <a:pt x="50" y="79"/>
                    <a:pt x="50" y="79"/>
                    <a:pt x="50" y="79"/>
                  </a:cubicBezTo>
                  <a:cubicBezTo>
                    <a:pt x="58" y="76"/>
                    <a:pt x="58" y="76"/>
                    <a:pt x="58" y="76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84" y="72"/>
                    <a:pt x="84" y="72"/>
                    <a:pt x="84" y="72"/>
                  </a:cubicBezTo>
                  <a:cubicBezTo>
                    <a:pt x="76" y="58"/>
                    <a:pt x="76" y="58"/>
                    <a:pt x="76" y="58"/>
                  </a:cubicBezTo>
                  <a:close/>
                  <a:moveTo>
                    <a:pt x="74" y="28"/>
                  </a:moveTo>
                  <a:cubicBezTo>
                    <a:pt x="86" y="28"/>
                    <a:pt x="86" y="28"/>
                    <a:pt x="86" y="28"/>
                  </a:cubicBezTo>
                  <a:cubicBezTo>
                    <a:pt x="86" y="28"/>
                    <a:pt x="86" y="28"/>
                    <a:pt x="86" y="28"/>
                  </a:cubicBezTo>
                  <a:cubicBezTo>
                    <a:pt x="86" y="28"/>
                    <a:pt x="86" y="28"/>
                    <a:pt x="86" y="28"/>
                  </a:cubicBezTo>
                  <a:cubicBezTo>
                    <a:pt x="86" y="28"/>
                    <a:pt x="86" y="28"/>
                    <a:pt x="86" y="29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7" y="29"/>
                    <a:pt x="87" y="29"/>
                    <a:pt x="87" y="29"/>
                  </a:cubicBezTo>
                  <a:cubicBezTo>
                    <a:pt x="90" y="40"/>
                    <a:pt x="90" y="40"/>
                    <a:pt x="90" y="40"/>
                  </a:cubicBezTo>
                  <a:cubicBezTo>
                    <a:pt x="90" y="40"/>
                    <a:pt x="90" y="40"/>
                    <a:pt x="90" y="40"/>
                  </a:cubicBezTo>
                  <a:cubicBezTo>
                    <a:pt x="90" y="40"/>
                    <a:pt x="90" y="40"/>
                    <a:pt x="90" y="41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90" y="41"/>
                    <a:pt x="89" y="41"/>
                    <a:pt x="89" y="41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7"/>
                    <a:pt x="79" y="47"/>
                    <a:pt x="78" y="47"/>
                  </a:cubicBezTo>
                  <a:cubicBezTo>
                    <a:pt x="78" y="46"/>
                    <a:pt x="78" y="46"/>
                    <a:pt x="79" y="46"/>
                  </a:cubicBezTo>
                  <a:cubicBezTo>
                    <a:pt x="88" y="40"/>
                    <a:pt x="88" y="40"/>
                    <a:pt x="88" y="4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74" y="30"/>
                    <a:pt x="74" y="30"/>
                    <a:pt x="74" y="29"/>
                  </a:cubicBezTo>
                  <a:cubicBezTo>
                    <a:pt x="74" y="29"/>
                    <a:pt x="74" y="28"/>
                    <a:pt x="74" y="28"/>
                  </a:cubicBezTo>
                  <a:close/>
                  <a:moveTo>
                    <a:pt x="41" y="31"/>
                  </a:moveTo>
                  <a:cubicBezTo>
                    <a:pt x="42" y="32"/>
                    <a:pt x="41" y="33"/>
                    <a:pt x="40" y="33"/>
                  </a:cubicBezTo>
                  <a:cubicBezTo>
                    <a:pt x="37" y="35"/>
                    <a:pt x="34" y="38"/>
                    <a:pt x="32" y="42"/>
                  </a:cubicBezTo>
                  <a:cubicBezTo>
                    <a:pt x="32" y="43"/>
                    <a:pt x="31" y="44"/>
                    <a:pt x="31" y="44"/>
                  </a:cubicBezTo>
                  <a:cubicBezTo>
                    <a:pt x="30" y="43"/>
                    <a:pt x="30" y="42"/>
                    <a:pt x="30" y="41"/>
                  </a:cubicBezTo>
                  <a:cubicBezTo>
                    <a:pt x="32" y="37"/>
                    <a:pt x="35" y="34"/>
                    <a:pt x="39" y="31"/>
                  </a:cubicBezTo>
                  <a:cubicBezTo>
                    <a:pt x="40" y="31"/>
                    <a:pt x="41" y="31"/>
                    <a:pt x="41" y="31"/>
                  </a:cubicBezTo>
                  <a:close/>
                  <a:moveTo>
                    <a:pt x="17" y="64"/>
                  </a:moveTo>
                  <a:cubicBezTo>
                    <a:pt x="6" y="64"/>
                    <a:pt x="6" y="64"/>
                    <a:pt x="6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2" y="52"/>
                    <a:pt x="2" y="52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4" y="46"/>
                    <a:pt x="13" y="46"/>
                    <a:pt x="13" y="47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7" y="62"/>
                    <a:pt x="7" y="62"/>
                    <a:pt x="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8" y="62"/>
                    <a:pt x="18" y="63"/>
                    <a:pt x="18" y="63"/>
                  </a:cubicBezTo>
                  <a:cubicBezTo>
                    <a:pt x="18" y="63"/>
                    <a:pt x="18" y="64"/>
                    <a:pt x="17" y="64"/>
                  </a:cubicBezTo>
                  <a:close/>
                  <a:moveTo>
                    <a:pt x="20" y="13"/>
                  </a:moveTo>
                  <a:cubicBezTo>
                    <a:pt x="12" y="20"/>
                    <a:pt x="12" y="20"/>
                    <a:pt x="12" y="20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30"/>
                    <a:pt x="18" y="30"/>
                    <a:pt x="17" y="31"/>
                  </a:cubicBezTo>
                  <a:cubicBezTo>
                    <a:pt x="17" y="31"/>
                    <a:pt x="16" y="31"/>
                    <a:pt x="16" y="3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19"/>
                    <a:pt x="11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20" y="11"/>
                    <a:pt x="20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17"/>
                    <a:pt x="30" y="17"/>
                    <a:pt x="30" y="18"/>
                  </a:cubicBezTo>
                  <a:cubicBezTo>
                    <a:pt x="30" y="18"/>
                    <a:pt x="29" y="18"/>
                    <a:pt x="29" y="18"/>
                  </a:cubicBezTo>
                  <a:lnTo>
                    <a:pt x="20" y="13"/>
                  </a:lnTo>
                  <a:close/>
                  <a:moveTo>
                    <a:pt x="26" y="40"/>
                  </a:moveTo>
                  <a:cubicBezTo>
                    <a:pt x="25" y="41"/>
                    <a:pt x="25" y="42"/>
                    <a:pt x="24" y="42"/>
                  </a:cubicBezTo>
                  <a:cubicBezTo>
                    <a:pt x="23" y="42"/>
                    <a:pt x="23" y="41"/>
                    <a:pt x="24" y="40"/>
                  </a:cubicBezTo>
                  <a:cubicBezTo>
                    <a:pt x="26" y="33"/>
                    <a:pt x="30" y="28"/>
                    <a:pt x="36" y="25"/>
                  </a:cubicBezTo>
                  <a:cubicBezTo>
                    <a:pt x="37" y="24"/>
                    <a:pt x="38" y="24"/>
                    <a:pt x="39" y="25"/>
                  </a:cubicBezTo>
                  <a:cubicBezTo>
                    <a:pt x="39" y="26"/>
                    <a:pt x="38" y="26"/>
                    <a:pt x="37" y="27"/>
                  </a:cubicBezTo>
                  <a:cubicBezTo>
                    <a:pt x="32" y="30"/>
                    <a:pt x="28" y="34"/>
                    <a:pt x="26" y="40"/>
                  </a:cubicBezTo>
                  <a:close/>
                  <a:moveTo>
                    <a:pt x="47" y="80"/>
                  </a:move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0" y="90"/>
                  </a:cubicBezTo>
                  <a:cubicBezTo>
                    <a:pt x="40" y="90"/>
                    <a:pt x="40" y="90"/>
                    <a:pt x="40" y="90"/>
                  </a:cubicBezTo>
                  <a:cubicBezTo>
                    <a:pt x="40" y="90"/>
                    <a:pt x="40" y="90"/>
                    <a:pt x="40" y="90"/>
                  </a:cubicBezTo>
                  <a:cubicBezTo>
                    <a:pt x="40" y="90"/>
                    <a:pt x="40" y="90"/>
                    <a:pt x="40" y="90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9" y="87"/>
                    <a:pt x="29" y="87"/>
                    <a:pt x="28" y="87"/>
                  </a:cubicBezTo>
                  <a:cubicBezTo>
                    <a:pt x="28" y="87"/>
                    <a:pt x="28" y="86"/>
                    <a:pt x="28" y="86"/>
                  </a:cubicBezTo>
                  <a:cubicBezTo>
                    <a:pt x="28" y="86"/>
                    <a:pt x="28" y="86"/>
                    <a:pt x="28" y="86"/>
                  </a:cubicBezTo>
                  <a:cubicBezTo>
                    <a:pt x="28" y="86"/>
                    <a:pt x="28" y="86"/>
                    <a:pt x="28" y="86"/>
                  </a:cubicBezTo>
                  <a:cubicBezTo>
                    <a:pt x="28" y="86"/>
                    <a:pt x="28" y="86"/>
                    <a:pt x="28" y="86"/>
                  </a:cubicBezTo>
                  <a:cubicBezTo>
                    <a:pt x="28" y="86"/>
                    <a:pt x="28" y="86"/>
                    <a:pt x="28" y="86"/>
                  </a:cubicBezTo>
                  <a:cubicBezTo>
                    <a:pt x="28" y="86"/>
                    <a:pt x="28" y="86"/>
                    <a:pt x="28" y="86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4"/>
                    <a:pt x="29" y="74"/>
                    <a:pt x="29" y="74"/>
                  </a:cubicBezTo>
                  <a:cubicBezTo>
                    <a:pt x="29" y="74"/>
                    <a:pt x="30" y="74"/>
                    <a:pt x="30" y="75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40" y="88"/>
                    <a:pt x="40" y="88"/>
                    <a:pt x="40" y="88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8"/>
                    <a:pt x="47" y="79"/>
                  </a:cubicBezTo>
                  <a:cubicBezTo>
                    <a:pt x="47" y="79"/>
                    <a:pt x="47" y="79"/>
                    <a:pt x="47" y="80"/>
                  </a:cubicBezTo>
                  <a:close/>
                  <a:moveTo>
                    <a:pt x="48" y="54"/>
                  </a:moveTo>
                  <a:cubicBezTo>
                    <a:pt x="44" y="55"/>
                    <a:pt x="39" y="53"/>
                    <a:pt x="38" y="48"/>
                  </a:cubicBezTo>
                  <a:cubicBezTo>
                    <a:pt x="37" y="44"/>
                    <a:pt x="39" y="39"/>
                    <a:pt x="44" y="38"/>
                  </a:cubicBezTo>
                  <a:cubicBezTo>
                    <a:pt x="48" y="37"/>
                    <a:pt x="53" y="39"/>
                    <a:pt x="54" y="44"/>
                  </a:cubicBezTo>
                  <a:cubicBezTo>
                    <a:pt x="55" y="48"/>
                    <a:pt x="52" y="53"/>
                    <a:pt x="48" y="54"/>
                  </a:cubicBezTo>
                  <a:close/>
                  <a:moveTo>
                    <a:pt x="52" y="4"/>
                  </a:moveTo>
                  <a:cubicBezTo>
                    <a:pt x="46" y="13"/>
                    <a:pt x="46" y="13"/>
                    <a:pt x="46" y="13"/>
                  </a:cubicBezTo>
                  <a:cubicBezTo>
                    <a:pt x="46" y="14"/>
                    <a:pt x="45" y="14"/>
                    <a:pt x="45" y="14"/>
                  </a:cubicBezTo>
                  <a:cubicBezTo>
                    <a:pt x="45" y="13"/>
                    <a:pt x="45" y="13"/>
                    <a:pt x="45" y="12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17"/>
                    <a:pt x="63" y="17"/>
                    <a:pt x="63" y="17"/>
                  </a:cubicBezTo>
                  <a:cubicBezTo>
                    <a:pt x="63" y="18"/>
                    <a:pt x="63" y="18"/>
                    <a:pt x="63" y="18"/>
                  </a:cubicBezTo>
                  <a:cubicBezTo>
                    <a:pt x="62" y="18"/>
                    <a:pt x="62" y="18"/>
                    <a:pt x="62" y="17"/>
                  </a:cubicBezTo>
                  <a:cubicBezTo>
                    <a:pt x="62" y="7"/>
                    <a:pt x="62" y="7"/>
                    <a:pt x="62" y="7"/>
                  </a:cubicBezTo>
                  <a:lnTo>
                    <a:pt x="52" y="4"/>
                  </a:lnTo>
                  <a:close/>
                  <a:moveTo>
                    <a:pt x="81" y="72"/>
                  </a:moveTo>
                  <a:cubicBezTo>
                    <a:pt x="81" y="72"/>
                    <a:pt x="81" y="72"/>
                    <a:pt x="81" y="72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1" y="72"/>
                    <a:pt x="81" y="72"/>
                    <a:pt x="81" y="73"/>
                  </a:cubicBezTo>
                  <a:cubicBezTo>
                    <a:pt x="81" y="73"/>
                    <a:pt x="81" y="73"/>
                    <a:pt x="81" y="73"/>
                  </a:cubicBezTo>
                  <a:cubicBezTo>
                    <a:pt x="81" y="73"/>
                    <a:pt x="81" y="73"/>
                    <a:pt x="81" y="73"/>
                  </a:cubicBezTo>
                  <a:cubicBezTo>
                    <a:pt x="81" y="73"/>
                    <a:pt x="81" y="73"/>
                    <a:pt x="81" y="73"/>
                  </a:cubicBezTo>
                  <a:cubicBezTo>
                    <a:pt x="81" y="73"/>
                    <a:pt x="81" y="73"/>
                    <a:pt x="81" y="73"/>
                  </a:cubicBezTo>
                  <a:cubicBezTo>
                    <a:pt x="81" y="73"/>
                    <a:pt x="81" y="73"/>
                    <a:pt x="81" y="73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1" y="75"/>
                    <a:pt x="61" y="75"/>
                    <a:pt x="62" y="75"/>
                  </a:cubicBezTo>
                  <a:cubicBezTo>
                    <a:pt x="62" y="74"/>
                    <a:pt x="62" y="74"/>
                    <a:pt x="63" y="74"/>
                  </a:cubicBezTo>
                  <a:cubicBezTo>
                    <a:pt x="72" y="80"/>
                    <a:pt x="72" y="80"/>
                    <a:pt x="72" y="8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4" y="63"/>
                    <a:pt x="74" y="63"/>
                    <a:pt x="74" y="63"/>
                  </a:cubicBezTo>
                  <a:cubicBezTo>
                    <a:pt x="74" y="62"/>
                    <a:pt x="74" y="62"/>
                    <a:pt x="74" y="62"/>
                  </a:cubicBezTo>
                  <a:cubicBezTo>
                    <a:pt x="75" y="61"/>
                    <a:pt x="75" y="62"/>
                    <a:pt x="75" y="62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1" y="72"/>
                    <a:pt x="81" y="72"/>
                    <a:pt x="81" y="72"/>
                  </a:cubicBezTo>
                  <a:close/>
                </a:path>
              </a:pathLst>
            </a:custGeom>
            <a:solidFill>
              <a:srgbClr val="3297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500"/>
            </a:p>
          </p:txBody>
        </p:sp>
        <p:sp>
          <p:nvSpPr>
            <p:cNvPr id="21517" name="文本框 15"/>
            <p:cNvSpPr txBox="1">
              <a:spLocks noChangeArrowheads="1"/>
            </p:cNvSpPr>
            <p:nvPr/>
          </p:nvSpPr>
          <p:spPr bwMode="auto">
            <a:xfrm>
              <a:off x="2382" y="2442"/>
              <a:ext cx="1701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黑体" panose="02010609060101010101" pitchFamily="2" charset="-122"/>
                </a:rPr>
                <a:t>探究</a:t>
              </a:r>
              <a:endParaRPr lang="zh-CN" altLang="en-US" sz="2400">
                <a:latin typeface="黑体" panose="02010609060101010101" pitchFamily="2" charset="-122"/>
              </a:endParaRPr>
            </a:p>
          </p:txBody>
        </p:sp>
      </p:grpSp>
      <p:sp>
        <p:nvSpPr>
          <p:cNvPr id="10" name="上箭头 5"/>
          <p:cNvSpPr>
            <a:spLocks noChangeArrowheads="1"/>
          </p:cNvSpPr>
          <p:nvPr/>
        </p:nvSpPr>
        <p:spPr bwMode="auto">
          <a:xfrm rot="16200000" flipH="1" flipV="1">
            <a:off x="3283745" y="2293145"/>
            <a:ext cx="227409" cy="486965"/>
          </a:xfrm>
          <a:prstGeom prst="upArrow">
            <a:avLst>
              <a:gd name="adj1" fmla="val 50000"/>
              <a:gd name="adj2" fmla="val 82462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500"/>
          </a:p>
        </p:txBody>
      </p:sp>
      <p:sp>
        <p:nvSpPr>
          <p:cNvPr id="11" name="上箭头 5"/>
          <p:cNvSpPr>
            <a:spLocks noChangeArrowheads="1"/>
          </p:cNvSpPr>
          <p:nvPr/>
        </p:nvSpPr>
        <p:spPr bwMode="auto">
          <a:xfrm rot="16200000" flipH="1" flipV="1">
            <a:off x="3323035" y="3356372"/>
            <a:ext cx="227410" cy="486966"/>
          </a:xfrm>
          <a:prstGeom prst="upArrow">
            <a:avLst>
              <a:gd name="adj1" fmla="val 50000"/>
              <a:gd name="adj2" fmla="val 82462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500"/>
          </a:p>
        </p:txBody>
      </p:sp>
      <p:sp>
        <p:nvSpPr>
          <p:cNvPr id="12" name="文本框 2"/>
          <p:cNvSpPr txBox="1">
            <a:spLocks noChangeArrowheads="1"/>
          </p:cNvSpPr>
          <p:nvPr/>
        </p:nvSpPr>
        <p:spPr bwMode="auto">
          <a:xfrm>
            <a:off x="4948237" y="2264570"/>
            <a:ext cx="2072879" cy="51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  <a:sym typeface="黑体" panose="02010609060101010101" pitchFamily="2" charset="-122"/>
              </a:rPr>
              <a:t>长方形+2个圆</a:t>
            </a:r>
          </a:p>
        </p:txBody>
      </p:sp>
      <p:sp>
        <p:nvSpPr>
          <p:cNvPr id="13" name="文本框 3"/>
          <p:cNvSpPr txBox="1">
            <a:spLocks noChangeArrowheads="1"/>
          </p:cNvSpPr>
          <p:nvPr/>
        </p:nvSpPr>
        <p:spPr bwMode="auto">
          <a:xfrm>
            <a:off x="4954192" y="3486151"/>
            <a:ext cx="2074069" cy="51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  <a:sym typeface="黑体" panose="02010609060101010101" pitchFamily="2" charset="-122"/>
              </a:rPr>
              <a:t>扇形+1个圆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ldLvl="0" animBg="1"/>
      <p:bldP spid="11" grpId="0" bldLvl="0" animBg="1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5" descr="1230307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E9F6FE"/>
              </a:clrFrom>
              <a:clrTo>
                <a:srgbClr val="E9F6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26669" y="2989661"/>
            <a:ext cx="1225154" cy="92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7" descr="1230307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E9F6FE"/>
              </a:clrFrom>
              <a:clrTo>
                <a:srgbClr val="E9F6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4042" y="1925241"/>
            <a:ext cx="1297781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10" descr="12303078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E9F6FE"/>
              </a:clrFrom>
              <a:clrTo>
                <a:srgbClr val="E9F6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41923" y="1925241"/>
            <a:ext cx="1272778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13" descr="12303079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E9F6FE"/>
              </a:clrFrom>
              <a:clrTo>
                <a:srgbClr val="E9F6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5982" y="2989660"/>
            <a:ext cx="1178719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本框 11"/>
          <p:cNvSpPr txBox="1">
            <a:spLocks noChangeArrowheads="1"/>
          </p:cNvSpPr>
          <p:nvPr/>
        </p:nvSpPr>
        <p:spPr bwMode="auto">
          <a:xfrm>
            <a:off x="1905000" y="803674"/>
            <a:ext cx="6020991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000" b="1">
                <a:ea typeface="楷体_GB2312" pitchFamily="1" charset="-122"/>
                <a:sym typeface="黑体" panose="02010609060101010101" pitchFamily="2" charset="-122"/>
              </a:rPr>
              <a:t>b.</a:t>
            </a:r>
            <a:r>
              <a:rPr lang="zh-CN" altLang="en-US" sz="3000" b="1">
                <a:latin typeface="楷体_GB2312" pitchFamily="1" charset="-122"/>
                <a:ea typeface="楷体_GB2312" pitchFamily="1" charset="-122"/>
                <a:sym typeface="黑体" panose="02010609060101010101" pitchFamily="2" charset="-122"/>
              </a:rPr>
              <a:t>棱柱、长方体的平面展开图是什么样的？</a:t>
            </a:r>
          </a:p>
        </p:txBody>
      </p:sp>
      <p:grpSp>
        <p:nvGrpSpPr>
          <p:cNvPr id="7" name="组合 16"/>
          <p:cNvGrpSpPr/>
          <p:nvPr/>
        </p:nvGrpSpPr>
        <p:grpSpPr bwMode="auto">
          <a:xfrm>
            <a:off x="1912144" y="214312"/>
            <a:ext cx="1909763" cy="511628"/>
            <a:chOff x="1513" y="2434"/>
            <a:chExt cx="2570" cy="1074"/>
          </a:xfrm>
        </p:grpSpPr>
        <p:sp>
          <p:nvSpPr>
            <p:cNvPr id="22542" name="Freeform 501"/>
            <p:cNvSpPr>
              <a:spLocks noEditPoints="1" noChangeArrowheads="1"/>
            </p:cNvSpPr>
            <p:nvPr/>
          </p:nvSpPr>
          <p:spPr bwMode="auto">
            <a:xfrm>
              <a:off x="1513" y="2434"/>
              <a:ext cx="795" cy="797"/>
            </a:xfrm>
            <a:custGeom>
              <a:avLst/>
              <a:gdLst>
                <a:gd name="T0" fmla="*/ 2147483647 w 92"/>
                <a:gd name="T1" fmla="*/ 2147483647 h 92"/>
                <a:gd name="T2" fmla="*/ 2147483647 w 92"/>
                <a:gd name="T3" fmla="*/ 2147483647 h 92"/>
                <a:gd name="T4" fmla="*/ 2147483647 w 92"/>
                <a:gd name="T5" fmla="*/ 2147483647 h 92"/>
                <a:gd name="T6" fmla="*/ 2147483647 w 92"/>
                <a:gd name="T7" fmla="*/ 2147483647 h 92"/>
                <a:gd name="T8" fmla="*/ 2147483647 w 92"/>
                <a:gd name="T9" fmla="*/ 2147483647 h 92"/>
                <a:gd name="T10" fmla="*/ 2147483647 w 92"/>
                <a:gd name="T11" fmla="*/ 2147483647 h 92"/>
                <a:gd name="T12" fmla="*/ 2147483647 w 92"/>
                <a:gd name="T13" fmla="*/ 2147483647 h 92"/>
                <a:gd name="T14" fmla="*/ 2147483647 w 92"/>
                <a:gd name="T15" fmla="*/ 2147483647 h 92"/>
                <a:gd name="T16" fmla="*/ 2147483647 w 92"/>
                <a:gd name="T17" fmla="*/ 2147483647 h 92"/>
                <a:gd name="T18" fmla="*/ 2147483647 w 92"/>
                <a:gd name="T19" fmla="*/ 2147483647 h 92"/>
                <a:gd name="T20" fmla="*/ 2147483647 w 92"/>
                <a:gd name="T21" fmla="*/ 2147483647 h 92"/>
                <a:gd name="T22" fmla="*/ 2147483647 w 92"/>
                <a:gd name="T23" fmla="*/ 2147483647 h 92"/>
                <a:gd name="T24" fmla="*/ 2147483647 w 92"/>
                <a:gd name="T25" fmla="*/ 2147483647 h 92"/>
                <a:gd name="T26" fmla="*/ 2147483647 w 92"/>
                <a:gd name="T27" fmla="*/ 2147483647 h 92"/>
                <a:gd name="T28" fmla="*/ 2147483647 w 92"/>
                <a:gd name="T29" fmla="*/ 2147483647 h 92"/>
                <a:gd name="T30" fmla="*/ 1615489791 w 92"/>
                <a:gd name="T31" fmla="*/ 2147483647 h 92"/>
                <a:gd name="T32" fmla="*/ 1338628575 w 92"/>
                <a:gd name="T33" fmla="*/ 2147483647 h 92"/>
                <a:gd name="T34" fmla="*/ 1338628575 w 92"/>
                <a:gd name="T35" fmla="*/ 2147483647 h 92"/>
                <a:gd name="T36" fmla="*/ 528765109 w 92"/>
                <a:gd name="T37" fmla="*/ 2147483647 h 92"/>
                <a:gd name="T38" fmla="*/ 528765109 w 92"/>
                <a:gd name="T39" fmla="*/ 2147483647 h 92"/>
                <a:gd name="T40" fmla="*/ 528765109 w 92"/>
                <a:gd name="T41" fmla="*/ 2147483647 h 92"/>
                <a:gd name="T42" fmla="*/ 1086725926 w 92"/>
                <a:gd name="T43" fmla="*/ 2147483647 h 92"/>
                <a:gd name="T44" fmla="*/ 2147483647 w 92"/>
                <a:gd name="T45" fmla="*/ 2147483647 h 92"/>
                <a:gd name="T46" fmla="*/ 2147483647 w 92"/>
                <a:gd name="T47" fmla="*/ 2147483647 h 92"/>
                <a:gd name="T48" fmla="*/ 2147483647 w 92"/>
                <a:gd name="T49" fmla="*/ 2147483647 h 92"/>
                <a:gd name="T50" fmla="*/ 2147483647 w 92"/>
                <a:gd name="T51" fmla="*/ 2147483647 h 92"/>
                <a:gd name="T52" fmla="*/ 2147483647 w 92"/>
                <a:gd name="T53" fmla="*/ 2147483647 h 92"/>
                <a:gd name="T54" fmla="*/ 2147483647 w 92"/>
                <a:gd name="T55" fmla="*/ 2147483647 h 92"/>
                <a:gd name="T56" fmla="*/ 2147483647 w 92"/>
                <a:gd name="T57" fmla="*/ 2147483647 h 92"/>
                <a:gd name="T58" fmla="*/ 2147483647 w 92"/>
                <a:gd name="T59" fmla="*/ 2147483647 h 92"/>
                <a:gd name="T60" fmla="*/ 2147483647 w 92"/>
                <a:gd name="T61" fmla="*/ 2147483647 h 92"/>
                <a:gd name="T62" fmla="*/ 2147483647 w 92"/>
                <a:gd name="T63" fmla="*/ 2147483647 h 92"/>
                <a:gd name="T64" fmla="*/ 2147483647 w 92"/>
                <a:gd name="T65" fmla="*/ 2147483647 h 92"/>
                <a:gd name="T66" fmla="*/ 2147483647 w 92"/>
                <a:gd name="T67" fmla="*/ 2147483647 h 92"/>
                <a:gd name="T68" fmla="*/ 2147483647 w 92"/>
                <a:gd name="T69" fmla="*/ 2147483647 h 92"/>
                <a:gd name="T70" fmla="*/ 2147483647 w 92"/>
                <a:gd name="T71" fmla="*/ 2147483647 h 92"/>
                <a:gd name="T72" fmla="*/ 2147483647 w 92"/>
                <a:gd name="T73" fmla="*/ 2147483647 h 92"/>
                <a:gd name="T74" fmla="*/ 2147483647 w 92"/>
                <a:gd name="T75" fmla="*/ 2147483647 h 92"/>
                <a:gd name="T76" fmla="*/ 2147483647 w 92"/>
                <a:gd name="T77" fmla="*/ 2147483647 h 92"/>
                <a:gd name="T78" fmla="*/ 2147483647 w 92"/>
                <a:gd name="T79" fmla="*/ 2147483647 h 92"/>
                <a:gd name="T80" fmla="*/ 2147483647 w 92"/>
                <a:gd name="T81" fmla="*/ 1109540895 h 92"/>
                <a:gd name="T82" fmla="*/ 2147483647 w 92"/>
                <a:gd name="T83" fmla="*/ 823812470 h 92"/>
                <a:gd name="T84" fmla="*/ 2147483647 w 92"/>
                <a:gd name="T85" fmla="*/ 538082798 h 92"/>
                <a:gd name="T86" fmla="*/ 2147483647 w 92"/>
                <a:gd name="T87" fmla="*/ 538082798 h 92"/>
                <a:gd name="T88" fmla="*/ 2147483647 w 92"/>
                <a:gd name="T89" fmla="*/ 1365701600 h 92"/>
                <a:gd name="T90" fmla="*/ 2147483647 w 92"/>
                <a:gd name="T91" fmla="*/ 1647669295 h 92"/>
                <a:gd name="T92" fmla="*/ 2147483647 w 92"/>
                <a:gd name="T93" fmla="*/ 1647669295 h 92"/>
                <a:gd name="T94" fmla="*/ 2147483647 w 92"/>
                <a:gd name="T95" fmla="*/ 2147483647 h 92"/>
                <a:gd name="T96" fmla="*/ 2147483647 w 92"/>
                <a:gd name="T97" fmla="*/ 2147483647 h 92"/>
                <a:gd name="T98" fmla="*/ 2147483647 w 92"/>
                <a:gd name="T99" fmla="*/ 2147483647 h 92"/>
                <a:gd name="T100" fmla="*/ 2147483647 w 92"/>
                <a:gd name="T101" fmla="*/ 2147483647 h 92"/>
                <a:gd name="T102" fmla="*/ 2147483647 w 92"/>
                <a:gd name="T103" fmla="*/ 2147483647 h 92"/>
                <a:gd name="T104" fmla="*/ 2147483647 w 92"/>
                <a:gd name="T105" fmla="*/ 2147483647 h 92"/>
                <a:gd name="T106" fmla="*/ 2147483647 w 92"/>
                <a:gd name="T107" fmla="*/ 2147483647 h 92"/>
                <a:gd name="T108" fmla="*/ 2147483647 w 92"/>
                <a:gd name="T109" fmla="*/ 2147483647 h 92"/>
                <a:gd name="T110" fmla="*/ 2147483647 w 92"/>
                <a:gd name="T111" fmla="*/ 2147483647 h 9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2"/>
                <a:gd name="T169" fmla="*/ 0 h 92"/>
                <a:gd name="T170" fmla="*/ 92 w 92"/>
                <a:gd name="T171" fmla="*/ 92 h 9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2" h="92">
                  <a:moveTo>
                    <a:pt x="76" y="58"/>
                  </a:moveTo>
                  <a:cubicBezTo>
                    <a:pt x="78" y="50"/>
                    <a:pt x="78" y="50"/>
                    <a:pt x="78" y="50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72" y="26"/>
                    <a:pt x="72" y="26"/>
                    <a:pt x="72" y="26"/>
                  </a:cubicBezTo>
                  <a:cubicBezTo>
                    <a:pt x="66" y="20"/>
                    <a:pt x="66" y="20"/>
                    <a:pt x="66" y="20"/>
                  </a:cubicBezTo>
                  <a:cubicBezTo>
                    <a:pt x="66" y="20"/>
                    <a:pt x="66" y="20"/>
                    <a:pt x="66" y="20"/>
                  </a:cubicBezTo>
                  <a:cubicBezTo>
                    <a:pt x="66" y="4"/>
                    <a:pt x="66" y="4"/>
                    <a:pt x="66" y="4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4" y="42"/>
                    <a:pt x="14" y="42"/>
                    <a:pt x="14" y="4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20" y="66"/>
                    <a:pt x="20" y="66"/>
                    <a:pt x="20" y="66"/>
                  </a:cubicBezTo>
                  <a:cubicBezTo>
                    <a:pt x="20" y="66"/>
                    <a:pt x="20" y="66"/>
                    <a:pt x="20" y="66"/>
                  </a:cubicBezTo>
                  <a:cubicBezTo>
                    <a:pt x="26" y="72"/>
                    <a:pt x="26" y="72"/>
                    <a:pt x="26" y="72"/>
                  </a:cubicBezTo>
                  <a:cubicBezTo>
                    <a:pt x="26" y="72"/>
                    <a:pt x="26" y="72"/>
                    <a:pt x="26" y="72"/>
                  </a:cubicBezTo>
                  <a:cubicBezTo>
                    <a:pt x="26" y="88"/>
                    <a:pt x="26" y="88"/>
                    <a:pt x="26" y="88"/>
                  </a:cubicBezTo>
                  <a:cubicBezTo>
                    <a:pt x="42" y="92"/>
                    <a:pt x="42" y="92"/>
                    <a:pt x="42" y="92"/>
                  </a:cubicBezTo>
                  <a:cubicBezTo>
                    <a:pt x="50" y="79"/>
                    <a:pt x="50" y="79"/>
                    <a:pt x="50" y="79"/>
                  </a:cubicBezTo>
                  <a:cubicBezTo>
                    <a:pt x="58" y="76"/>
                    <a:pt x="58" y="76"/>
                    <a:pt x="58" y="76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84" y="72"/>
                    <a:pt x="84" y="72"/>
                    <a:pt x="84" y="72"/>
                  </a:cubicBezTo>
                  <a:cubicBezTo>
                    <a:pt x="76" y="58"/>
                    <a:pt x="76" y="58"/>
                    <a:pt x="76" y="58"/>
                  </a:cubicBezTo>
                  <a:close/>
                  <a:moveTo>
                    <a:pt x="74" y="28"/>
                  </a:moveTo>
                  <a:cubicBezTo>
                    <a:pt x="86" y="28"/>
                    <a:pt x="86" y="28"/>
                    <a:pt x="86" y="28"/>
                  </a:cubicBezTo>
                  <a:cubicBezTo>
                    <a:pt x="86" y="28"/>
                    <a:pt x="86" y="28"/>
                    <a:pt x="86" y="28"/>
                  </a:cubicBezTo>
                  <a:cubicBezTo>
                    <a:pt x="86" y="28"/>
                    <a:pt x="86" y="28"/>
                    <a:pt x="86" y="28"/>
                  </a:cubicBezTo>
                  <a:cubicBezTo>
                    <a:pt x="86" y="28"/>
                    <a:pt x="86" y="28"/>
                    <a:pt x="86" y="29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7" y="29"/>
                    <a:pt x="87" y="29"/>
                    <a:pt x="87" y="29"/>
                  </a:cubicBezTo>
                  <a:cubicBezTo>
                    <a:pt x="90" y="40"/>
                    <a:pt x="90" y="40"/>
                    <a:pt x="90" y="40"/>
                  </a:cubicBezTo>
                  <a:cubicBezTo>
                    <a:pt x="90" y="40"/>
                    <a:pt x="90" y="40"/>
                    <a:pt x="90" y="40"/>
                  </a:cubicBezTo>
                  <a:cubicBezTo>
                    <a:pt x="90" y="40"/>
                    <a:pt x="90" y="40"/>
                    <a:pt x="90" y="41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90" y="41"/>
                    <a:pt x="89" y="41"/>
                    <a:pt x="89" y="41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7"/>
                    <a:pt x="79" y="47"/>
                    <a:pt x="78" y="47"/>
                  </a:cubicBezTo>
                  <a:cubicBezTo>
                    <a:pt x="78" y="46"/>
                    <a:pt x="78" y="46"/>
                    <a:pt x="79" y="46"/>
                  </a:cubicBezTo>
                  <a:cubicBezTo>
                    <a:pt x="88" y="40"/>
                    <a:pt x="88" y="40"/>
                    <a:pt x="88" y="4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74" y="30"/>
                    <a:pt x="74" y="30"/>
                    <a:pt x="74" y="29"/>
                  </a:cubicBezTo>
                  <a:cubicBezTo>
                    <a:pt x="74" y="29"/>
                    <a:pt x="74" y="28"/>
                    <a:pt x="74" y="28"/>
                  </a:cubicBezTo>
                  <a:close/>
                  <a:moveTo>
                    <a:pt x="41" y="31"/>
                  </a:moveTo>
                  <a:cubicBezTo>
                    <a:pt x="42" y="32"/>
                    <a:pt x="41" y="33"/>
                    <a:pt x="40" y="33"/>
                  </a:cubicBezTo>
                  <a:cubicBezTo>
                    <a:pt x="37" y="35"/>
                    <a:pt x="34" y="38"/>
                    <a:pt x="32" y="42"/>
                  </a:cubicBezTo>
                  <a:cubicBezTo>
                    <a:pt x="32" y="43"/>
                    <a:pt x="31" y="44"/>
                    <a:pt x="31" y="44"/>
                  </a:cubicBezTo>
                  <a:cubicBezTo>
                    <a:pt x="30" y="43"/>
                    <a:pt x="30" y="42"/>
                    <a:pt x="30" y="41"/>
                  </a:cubicBezTo>
                  <a:cubicBezTo>
                    <a:pt x="32" y="37"/>
                    <a:pt x="35" y="34"/>
                    <a:pt x="39" y="31"/>
                  </a:cubicBezTo>
                  <a:cubicBezTo>
                    <a:pt x="40" y="31"/>
                    <a:pt x="41" y="31"/>
                    <a:pt x="41" y="31"/>
                  </a:cubicBezTo>
                  <a:close/>
                  <a:moveTo>
                    <a:pt x="17" y="64"/>
                  </a:moveTo>
                  <a:cubicBezTo>
                    <a:pt x="6" y="64"/>
                    <a:pt x="6" y="64"/>
                    <a:pt x="6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2" y="52"/>
                    <a:pt x="2" y="52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4" y="46"/>
                    <a:pt x="13" y="46"/>
                    <a:pt x="13" y="47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7" y="62"/>
                    <a:pt x="7" y="62"/>
                    <a:pt x="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8" y="62"/>
                    <a:pt x="18" y="63"/>
                    <a:pt x="18" y="63"/>
                  </a:cubicBezTo>
                  <a:cubicBezTo>
                    <a:pt x="18" y="63"/>
                    <a:pt x="18" y="64"/>
                    <a:pt x="17" y="64"/>
                  </a:cubicBezTo>
                  <a:close/>
                  <a:moveTo>
                    <a:pt x="20" y="13"/>
                  </a:moveTo>
                  <a:cubicBezTo>
                    <a:pt x="12" y="20"/>
                    <a:pt x="12" y="20"/>
                    <a:pt x="12" y="20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30"/>
                    <a:pt x="18" y="30"/>
                    <a:pt x="17" y="31"/>
                  </a:cubicBezTo>
                  <a:cubicBezTo>
                    <a:pt x="17" y="31"/>
                    <a:pt x="16" y="31"/>
                    <a:pt x="16" y="3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19"/>
                    <a:pt x="11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20" y="11"/>
                    <a:pt x="20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17"/>
                    <a:pt x="30" y="17"/>
                    <a:pt x="30" y="18"/>
                  </a:cubicBezTo>
                  <a:cubicBezTo>
                    <a:pt x="30" y="18"/>
                    <a:pt x="29" y="18"/>
                    <a:pt x="29" y="18"/>
                  </a:cubicBezTo>
                  <a:lnTo>
                    <a:pt x="20" y="13"/>
                  </a:lnTo>
                  <a:close/>
                  <a:moveTo>
                    <a:pt x="26" y="40"/>
                  </a:moveTo>
                  <a:cubicBezTo>
                    <a:pt x="25" y="41"/>
                    <a:pt x="25" y="42"/>
                    <a:pt x="24" y="42"/>
                  </a:cubicBezTo>
                  <a:cubicBezTo>
                    <a:pt x="23" y="42"/>
                    <a:pt x="23" y="41"/>
                    <a:pt x="24" y="40"/>
                  </a:cubicBezTo>
                  <a:cubicBezTo>
                    <a:pt x="26" y="33"/>
                    <a:pt x="30" y="28"/>
                    <a:pt x="36" y="25"/>
                  </a:cubicBezTo>
                  <a:cubicBezTo>
                    <a:pt x="37" y="24"/>
                    <a:pt x="38" y="24"/>
                    <a:pt x="39" y="25"/>
                  </a:cubicBezTo>
                  <a:cubicBezTo>
                    <a:pt x="39" y="26"/>
                    <a:pt x="38" y="26"/>
                    <a:pt x="37" y="27"/>
                  </a:cubicBezTo>
                  <a:cubicBezTo>
                    <a:pt x="32" y="30"/>
                    <a:pt x="28" y="34"/>
                    <a:pt x="26" y="40"/>
                  </a:cubicBezTo>
                  <a:close/>
                  <a:moveTo>
                    <a:pt x="47" y="80"/>
                  </a:move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0" y="90"/>
                  </a:cubicBezTo>
                  <a:cubicBezTo>
                    <a:pt x="40" y="90"/>
                    <a:pt x="40" y="90"/>
                    <a:pt x="40" y="90"/>
                  </a:cubicBezTo>
                  <a:cubicBezTo>
                    <a:pt x="40" y="90"/>
                    <a:pt x="40" y="90"/>
                    <a:pt x="40" y="90"/>
                  </a:cubicBezTo>
                  <a:cubicBezTo>
                    <a:pt x="40" y="90"/>
                    <a:pt x="40" y="90"/>
                    <a:pt x="40" y="90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9" y="87"/>
                    <a:pt x="29" y="87"/>
                    <a:pt x="28" y="87"/>
                  </a:cubicBezTo>
                  <a:cubicBezTo>
                    <a:pt x="28" y="87"/>
                    <a:pt x="28" y="86"/>
                    <a:pt x="28" y="86"/>
                  </a:cubicBezTo>
                  <a:cubicBezTo>
                    <a:pt x="28" y="86"/>
                    <a:pt x="28" y="86"/>
                    <a:pt x="28" y="86"/>
                  </a:cubicBezTo>
                  <a:cubicBezTo>
                    <a:pt x="28" y="86"/>
                    <a:pt x="28" y="86"/>
                    <a:pt x="28" y="86"/>
                  </a:cubicBezTo>
                  <a:cubicBezTo>
                    <a:pt x="28" y="86"/>
                    <a:pt x="28" y="86"/>
                    <a:pt x="28" y="86"/>
                  </a:cubicBezTo>
                  <a:cubicBezTo>
                    <a:pt x="28" y="86"/>
                    <a:pt x="28" y="86"/>
                    <a:pt x="28" y="86"/>
                  </a:cubicBezTo>
                  <a:cubicBezTo>
                    <a:pt x="28" y="86"/>
                    <a:pt x="28" y="86"/>
                    <a:pt x="28" y="86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4"/>
                    <a:pt x="29" y="74"/>
                    <a:pt x="29" y="74"/>
                  </a:cubicBezTo>
                  <a:cubicBezTo>
                    <a:pt x="29" y="74"/>
                    <a:pt x="30" y="74"/>
                    <a:pt x="30" y="75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40" y="88"/>
                    <a:pt x="40" y="88"/>
                    <a:pt x="40" y="88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8"/>
                    <a:pt x="47" y="79"/>
                  </a:cubicBezTo>
                  <a:cubicBezTo>
                    <a:pt x="47" y="79"/>
                    <a:pt x="47" y="79"/>
                    <a:pt x="47" y="80"/>
                  </a:cubicBezTo>
                  <a:close/>
                  <a:moveTo>
                    <a:pt x="48" y="54"/>
                  </a:moveTo>
                  <a:cubicBezTo>
                    <a:pt x="44" y="55"/>
                    <a:pt x="39" y="53"/>
                    <a:pt x="38" y="48"/>
                  </a:cubicBezTo>
                  <a:cubicBezTo>
                    <a:pt x="37" y="44"/>
                    <a:pt x="39" y="39"/>
                    <a:pt x="44" y="38"/>
                  </a:cubicBezTo>
                  <a:cubicBezTo>
                    <a:pt x="48" y="37"/>
                    <a:pt x="53" y="39"/>
                    <a:pt x="54" y="44"/>
                  </a:cubicBezTo>
                  <a:cubicBezTo>
                    <a:pt x="55" y="48"/>
                    <a:pt x="52" y="53"/>
                    <a:pt x="48" y="54"/>
                  </a:cubicBezTo>
                  <a:close/>
                  <a:moveTo>
                    <a:pt x="52" y="4"/>
                  </a:moveTo>
                  <a:cubicBezTo>
                    <a:pt x="46" y="13"/>
                    <a:pt x="46" y="13"/>
                    <a:pt x="46" y="13"/>
                  </a:cubicBezTo>
                  <a:cubicBezTo>
                    <a:pt x="46" y="14"/>
                    <a:pt x="45" y="14"/>
                    <a:pt x="45" y="14"/>
                  </a:cubicBezTo>
                  <a:cubicBezTo>
                    <a:pt x="45" y="13"/>
                    <a:pt x="45" y="13"/>
                    <a:pt x="45" y="12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17"/>
                    <a:pt x="63" y="17"/>
                    <a:pt x="63" y="17"/>
                  </a:cubicBezTo>
                  <a:cubicBezTo>
                    <a:pt x="63" y="18"/>
                    <a:pt x="63" y="18"/>
                    <a:pt x="63" y="18"/>
                  </a:cubicBezTo>
                  <a:cubicBezTo>
                    <a:pt x="62" y="18"/>
                    <a:pt x="62" y="18"/>
                    <a:pt x="62" y="17"/>
                  </a:cubicBezTo>
                  <a:cubicBezTo>
                    <a:pt x="62" y="7"/>
                    <a:pt x="62" y="7"/>
                    <a:pt x="62" y="7"/>
                  </a:cubicBezTo>
                  <a:lnTo>
                    <a:pt x="52" y="4"/>
                  </a:lnTo>
                  <a:close/>
                  <a:moveTo>
                    <a:pt x="81" y="72"/>
                  </a:moveTo>
                  <a:cubicBezTo>
                    <a:pt x="81" y="72"/>
                    <a:pt x="81" y="72"/>
                    <a:pt x="81" y="72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1" y="72"/>
                    <a:pt x="81" y="72"/>
                    <a:pt x="81" y="73"/>
                  </a:cubicBezTo>
                  <a:cubicBezTo>
                    <a:pt x="81" y="73"/>
                    <a:pt x="81" y="73"/>
                    <a:pt x="81" y="73"/>
                  </a:cubicBezTo>
                  <a:cubicBezTo>
                    <a:pt x="81" y="73"/>
                    <a:pt x="81" y="73"/>
                    <a:pt x="81" y="73"/>
                  </a:cubicBezTo>
                  <a:cubicBezTo>
                    <a:pt x="81" y="73"/>
                    <a:pt x="81" y="73"/>
                    <a:pt x="81" y="73"/>
                  </a:cubicBezTo>
                  <a:cubicBezTo>
                    <a:pt x="81" y="73"/>
                    <a:pt x="81" y="73"/>
                    <a:pt x="81" y="73"/>
                  </a:cubicBezTo>
                  <a:cubicBezTo>
                    <a:pt x="81" y="73"/>
                    <a:pt x="81" y="73"/>
                    <a:pt x="81" y="73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1" y="75"/>
                    <a:pt x="61" y="75"/>
                    <a:pt x="62" y="75"/>
                  </a:cubicBezTo>
                  <a:cubicBezTo>
                    <a:pt x="62" y="74"/>
                    <a:pt x="62" y="74"/>
                    <a:pt x="63" y="74"/>
                  </a:cubicBezTo>
                  <a:cubicBezTo>
                    <a:pt x="72" y="80"/>
                    <a:pt x="72" y="80"/>
                    <a:pt x="72" y="8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4" y="63"/>
                    <a:pt x="74" y="63"/>
                    <a:pt x="74" y="63"/>
                  </a:cubicBezTo>
                  <a:cubicBezTo>
                    <a:pt x="74" y="62"/>
                    <a:pt x="74" y="62"/>
                    <a:pt x="74" y="62"/>
                  </a:cubicBezTo>
                  <a:cubicBezTo>
                    <a:pt x="75" y="61"/>
                    <a:pt x="75" y="62"/>
                    <a:pt x="75" y="62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1" y="72"/>
                    <a:pt x="81" y="72"/>
                    <a:pt x="81" y="72"/>
                  </a:cubicBezTo>
                  <a:close/>
                </a:path>
              </a:pathLst>
            </a:custGeom>
            <a:solidFill>
              <a:srgbClr val="3297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2543" name="文本框 15"/>
            <p:cNvSpPr txBox="1">
              <a:spLocks noChangeArrowheads="1"/>
            </p:cNvSpPr>
            <p:nvPr/>
          </p:nvSpPr>
          <p:spPr bwMode="auto">
            <a:xfrm>
              <a:off x="2382" y="2442"/>
              <a:ext cx="1701" cy="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70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黑体" panose="02010609060101010101" pitchFamily="2" charset="-122"/>
                </a:rPr>
                <a:t>探究</a:t>
              </a:r>
              <a:endParaRPr lang="zh-CN" altLang="en-US" sz="2700">
                <a:latin typeface="黑体" panose="02010609060101010101" pitchFamily="2" charset="-122"/>
              </a:endParaRPr>
            </a:p>
          </p:txBody>
        </p:sp>
      </p:grpSp>
      <p:sp>
        <p:nvSpPr>
          <p:cNvPr id="10" name="上箭头 5"/>
          <p:cNvSpPr>
            <a:spLocks noChangeArrowheads="1"/>
          </p:cNvSpPr>
          <p:nvPr/>
        </p:nvSpPr>
        <p:spPr bwMode="auto">
          <a:xfrm rot="16200000" flipH="1" flipV="1">
            <a:off x="3387329" y="2159794"/>
            <a:ext cx="227409" cy="486966"/>
          </a:xfrm>
          <a:prstGeom prst="upArrow">
            <a:avLst>
              <a:gd name="adj1" fmla="val 50000"/>
              <a:gd name="adj2" fmla="val 82462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1" name="上箭头 5"/>
          <p:cNvSpPr>
            <a:spLocks noChangeArrowheads="1"/>
          </p:cNvSpPr>
          <p:nvPr/>
        </p:nvSpPr>
        <p:spPr bwMode="auto">
          <a:xfrm rot="16200000" flipH="1" flipV="1">
            <a:off x="3426620" y="3221833"/>
            <a:ext cx="227409" cy="486965"/>
          </a:xfrm>
          <a:prstGeom prst="upArrow">
            <a:avLst>
              <a:gd name="adj1" fmla="val 50000"/>
              <a:gd name="adj2" fmla="val 82462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3"/>
          <p:cNvSpPr txBox="1">
            <a:spLocks noChangeArrowheads="1"/>
          </p:cNvSpPr>
          <p:nvPr/>
        </p:nvSpPr>
        <p:spPr bwMode="auto">
          <a:xfrm>
            <a:off x="5230417" y="2157413"/>
            <a:ext cx="2074069" cy="567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700">
                <a:solidFill>
                  <a:srgbClr val="FF0000"/>
                </a:solidFill>
                <a:ea typeface="微软雅黑" panose="020B0503020204020204" pitchFamily="34" charset="-122"/>
                <a:sym typeface="黑体" panose="02010609060101010101" pitchFamily="2" charset="-122"/>
              </a:rPr>
              <a:t>6</a:t>
            </a:r>
            <a:r>
              <a:rPr lang="zh-CN" altLang="en-US" sz="2700">
                <a:solidFill>
                  <a:srgbClr val="FF0000"/>
                </a:solidFill>
                <a:ea typeface="微软雅黑" panose="020B0503020204020204" pitchFamily="34" charset="-122"/>
                <a:sym typeface="黑体" panose="02010609060101010101" pitchFamily="2" charset="-122"/>
              </a:rPr>
              <a:t>个长方形</a:t>
            </a:r>
          </a:p>
        </p:txBody>
      </p:sp>
      <p:sp>
        <p:nvSpPr>
          <p:cNvPr id="13" name="文本框 4"/>
          <p:cNvSpPr txBox="1">
            <a:spLocks noChangeArrowheads="1"/>
          </p:cNvSpPr>
          <p:nvPr/>
        </p:nvSpPr>
        <p:spPr bwMode="auto">
          <a:xfrm>
            <a:off x="5125642" y="3180160"/>
            <a:ext cx="2074069" cy="106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700" i="1">
                <a:ea typeface="微软雅黑" panose="020B0503020204020204" pitchFamily="34" charset="-122"/>
                <a:sym typeface="黑体" panose="02010609060101010101" pitchFamily="2" charset="-122"/>
              </a:rPr>
              <a:t>n</a:t>
            </a:r>
            <a:r>
              <a:rPr lang="zh-CN" altLang="en-US" sz="2700">
                <a:ea typeface="微软雅黑" panose="020B0503020204020204" pitchFamily="34" charset="-122"/>
                <a:sym typeface="黑体" panose="02010609060101010101" pitchFamily="2" charset="-122"/>
              </a:rPr>
              <a:t>边形+长方形</a:t>
            </a:r>
          </a:p>
        </p:txBody>
      </p:sp>
      <p:sp>
        <p:nvSpPr>
          <p:cNvPr id="14" name="文本框 5"/>
          <p:cNvSpPr txBox="1">
            <a:spLocks noChangeArrowheads="1"/>
          </p:cNvSpPr>
          <p:nvPr/>
        </p:nvSpPr>
        <p:spPr bwMode="auto">
          <a:xfrm>
            <a:off x="6732985" y="3238501"/>
            <a:ext cx="571500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7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</a:p>
        </p:txBody>
      </p:sp>
      <p:sp>
        <p:nvSpPr>
          <p:cNvPr id="15" name="文本框 6"/>
          <p:cNvSpPr txBox="1">
            <a:spLocks noChangeArrowheads="1"/>
          </p:cNvSpPr>
          <p:nvPr/>
        </p:nvSpPr>
        <p:spPr bwMode="auto">
          <a:xfrm>
            <a:off x="5125641" y="3183731"/>
            <a:ext cx="2800350" cy="106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700" i="1">
                <a:solidFill>
                  <a:srgbClr val="FF0000"/>
                </a:solidFill>
                <a:ea typeface="微软雅黑" panose="020B0503020204020204" pitchFamily="34" charset="-122"/>
                <a:sym typeface="黑体" panose="02010609060101010101" pitchFamily="2" charset="-122"/>
              </a:rPr>
              <a:t>n</a:t>
            </a:r>
            <a:r>
              <a:rPr lang="zh-CN" altLang="en-US" sz="2700">
                <a:solidFill>
                  <a:srgbClr val="FF0000"/>
                </a:solidFill>
                <a:ea typeface="微软雅黑" panose="020B0503020204020204" pitchFamily="34" charset="-122"/>
                <a:sym typeface="黑体" panose="02010609060101010101" pitchFamily="2" charset="-122"/>
              </a:rPr>
              <a:t>边形+平行四边形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bldLvl="0" animBg="1"/>
      <p:bldP spid="11" grpId="0" bldLvl="0" animBg="1"/>
      <p:bldP spid="12" grpId="0"/>
      <p:bldP spid="13" grpId="0"/>
      <p:bldP spid="13" grpId="1"/>
      <p:bldP spid="14" grpId="0"/>
      <p:bldP spid="14" grpId="1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本框 11"/>
          <p:cNvSpPr txBox="1">
            <a:spLocks noChangeArrowheads="1"/>
          </p:cNvSpPr>
          <p:nvPr/>
        </p:nvSpPr>
        <p:spPr bwMode="auto">
          <a:xfrm>
            <a:off x="1905000" y="803672"/>
            <a:ext cx="6020991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000" b="1">
                <a:ea typeface="楷体_GB2312" pitchFamily="1" charset="-122"/>
                <a:sym typeface="黑体" panose="02010609060101010101" pitchFamily="2" charset="-122"/>
              </a:rPr>
              <a:t>c.</a:t>
            </a:r>
            <a:r>
              <a:rPr lang="zh-CN" altLang="en-US" sz="3000" b="1">
                <a:ea typeface="楷体_GB2312" pitchFamily="1" charset="-122"/>
                <a:sym typeface="黑体" panose="02010609060101010101" pitchFamily="2" charset="-122"/>
              </a:rPr>
              <a:t>长方体的展开图</a:t>
            </a:r>
            <a:r>
              <a:rPr lang="zh-CN" altLang="en-US" sz="3000" b="1">
                <a:latin typeface="楷体_GB2312" pitchFamily="1" charset="-122"/>
                <a:ea typeface="楷体_GB2312" pitchFamily="1" charset="-122"/>
                <a:sym typeface="黑体" panose="02010609060101010101" pitchFamily="2" charset="-122"/>
              </a:rPr>
              <a:t>？</a:t>
            </a:r>
          </a:p>
        </p:txBody>
      </p:sp>
      <p:grpSp>
        <p:nvGrpSpPr>
          <p:cNvPr id="23555" name="组合 16"/>
          <p:cNvGrpSpPr/>
          <p:nvPr/>
        </p:nvGrpSpPr>
        <p:grpSpPr bwMode="auto">
          <a:xfrm>
            <a:off x="1912144" y="214312"/>
            <a:ext cx="1909763" cy="511628"/>
            <a:chOff x="1513" y="2434"/>
            <a:chExt cx="2570" cy="1074"/>
          </a:xfrm>
        </p:grpSpPr>
        <p:sp>
          <p:nvSpPr>
            <p:cNvPr id="23569" name="Freeform 501"/>
            <p:cNvSpPr>
              <a:spLocks noEditPoints="1" noChangeArrowheads="1"/>
            </p:cNvSpPr>
            <p:nvPr/>
          </p:nvSpPr>
          <p:spPr bwMode="auto">
            <a:xfrm>
              <a:off x="1513" y="2434"/>
              <a:ext cx="795" cy="797"/>
            </a:xfrm>
            <a:custGeom>
              <a:avLst/>
              <a:gdLst>
                <a:gd name="T0" fmla="*/ 2147483647 w 92"/>
                <a:gd name="T1" fmla="*/ 2147483647 h 92"/>
                <a:gd name="T2" fmla="*/ 2147483647 w 92"/>
                <a:gd name="T3" fmla="*/ 2147483647 h 92"/>
                <a:gd name="T4" fmla="*/ 2147483647 w 92"/>
                <a:gd name="T5" fmla="*/ 2147483647 h 92"/>
                <a:gd name="T6" fmla="*/ 2147483647 w 92"/>
                <a:gd name="T7" fmla="*/ 2147483647 h 92"/>
                <a:gd name="T8" fmla="*/ 2147483647 w 92"/>
                <a:gd name="T9" fmla="*/ 2147483647 h 92"/>
                <a:gd name="T10" fmla="*/ 2147483647 w 92"/>
                <a:gd name="T11" fmla="*/ 2147483647 h 92"/>
                <a:gd name="T12" fmla="*/ 2147483647 w 92"/>
                <a:gd name="T13" fmla="*/ 2147483647 h 92"/>
                <a:gd name="T14" fmla="*/ 2147483647 w 92"/>
                <a:gd name="T15" fmla="*/ 2147483647 h 92"/>
                <a:gd name="T16" fmla="*/ 2147483647 w 92"/>
                <a:gd name="T17" fmla="*/ 2147483647 h 92"/>
                <a:gd name="T18" fmla="*/ 2147483647 w 92"/>
                <a:gd name="T19" fmla="*/ 2147483647 h 92"/>
                <a:gd name="T20" fmla="*/ 2147483647 w 92"/>
                <a:gd name="T21" fmla="*/ 2147483647 h 92"/>
                <a:gd name="T22" fmla="*/ 2147483647 w 92"/>
                <a:gd name="T23" fmla="*/ 2147483647 h 92"/>
                <a:gd name="T24" fmla="*/ 2147483647 w 92"/>
                <a:gd name="T25" fmla="*/ 2147483647 h 92"/>
                <a:gd name="T26" fmla="*/ 2147483647 w 92"/>
                <a:gd name="T27" fmla="*/ 2147483647 h 92"/>
                <a:gd name="T28" fmla="*/ 2147483647 w 92"/>
                <a:gd name="T29" fmla="*/ 2147483647 h 92"/>
                <a:gd name="T30" fmla="*/ 1615489791 w 92"/>
                <a:gd name="T31" fmla="*/ 2147483647 h 92"/>
                <a:gd name="T32" fmla="*/ 1338628575 w 92"/>
                <a:gd name="T33" fmla="*/ 2147483647 h 92"/>
                <a:gd name="T34" fmla="*/ 1338628575 w 92"/>
                <a:gd name="T35" fmla="*/ 2147483647 h 92"/>
                <a:gd name="T36" fmla="*/ 528765109 w 92"/>
                <a:gd name="T37" fmla="*/ 2147483647 h 92"/>
                <a:gd name="T38" fmla="*/ 528765109 w 92"/>
                <a:gd name="T39" fmla="*/ 2147483647 h 92"/>
                <a:gd name="T40" fmla="*/ 528765109 w 92"/>
                <a:gd name="T41" fmla="*/ 2147483647 h 92"/>
                <a:gd name="T42" fmla="*/ 1086725926 w 92"/>
                <a:gd name="T43" fmla="*/ 2147483647 h 92"/>
                <a:gd name="T44" fmla="*/ 2147483647 w 92"/>
                <a:gd name="T45" fmla="*/ 2147483647 h 92"/>
                <a:gd name="T46" fmla="*/ 2147483647 w 92"/>
                <a:gd name="T47" fmla="*/ 2147483647 h 92"/>
                <a:gd name="T48" fmla="*/ 2147483647 w 92"/>
                <a:gd name="T49" fmla="*/ 2147483647 h 92"/>
                <a:gd name="T50" fmla="*/ 2147483647 w 92"/>
                <a:gd name="T51" fmla="*/ 2147483647 h 92"/>
                <a:gd name="T52" fmla="*/ 2147483647 w 92"/>
                <a:gd name="T53" fmla="*/ 2147483647 h 92"/>
                <a:gd name="T54" fmla="*/ 2147483647 w 92"/>
                <a:gd name="T55" fmla="*/ 2147483647 h 92"/>
                <a:gd name="T56" fmla="*/ 2147483647 w 92"/>
                <a:gd name="T57" fmla="*/ 2147483647 h 92"/>
                <a:gd name="T58" fmla="*/ 2147483647 w 92"/>
                <a:gd name="T59" fmla="*/ 2147483647 h 92"/>
                <a:gd name="T60" fmla="*/ 2147483647 w 92"/>
                <a:gd name="T61" fmla="*/ 2147483647 h 92"/>
                <a:gd name="T62" fmla="*/ 2147483647 w 92"/>
                <a:gd name="T63" fmla="*/ 2147483647 h 92"/>
                <a:gd name="T64" fmla="*/ 2147483647 w 92"/>
                <a:gd name="T65" fmla="*/ 2147483647 h 92"/>
                <a:gd name="T66" fmla="*/ 2147483647 w 92"/>
                <a:gd name="T67" fmla="*/ 2147483647 h 92"/>
                <a:gd name="T68" fmla="*/ 2147483647 w 92"/>
                <a:gd name="T69" fmla="*/ 2147483647 h 92"/>
                <a:gd name="T70" fmla="*/ 2147483647 w 92"/>
                <a:gd name="T71" fmla="*/ 2147483647 h 92"/>
                <a:gd name="T72" fmla="*/ 2147483647 w 92"/>
                <a:gd name="T73" fmla="*/ 2147483647 h 92"/>
                <a:gd name="T74" fmla="*/ 2147483647 w 92"/>
                <a:gd name="T75" fmla="*/ 2147483647 h 92"/>
                <a:gd name="T76" fmla="*/ 2147483647 w 92"/>
                <a:gd name="T77" fmla="*/ 2147483647 h 92"/>
                <a:gd name="T78" fmla="*/ 2147483647 w 92"/>
                <a:gd name="T79" fmla="*/ 2147483647 h 92"/>
                <a:gd name="T80" fmla="*/ 2147483647 w 92"/>
                <a:gd name="T81" fmla="*/ 1109540895 h 92"/>
                <a:gd name="T82" fmla="*/ 2147483647 w 92"/>
                <a:gd name="T83" fmla="*/ 823812470 h 92"/>
                <a:gd name="T84" fmla="*/ 2147483647 w 92"/>
                <a:gd name="T85" fmla="*/ 538082798 h 92"/>
                <a:gd name="T86" fmla="*/ 2147483647 w 92"/>
                <a:gd name="T87" fmla="*/ 538082798 h 92"/>
                <a:gd name="T88" fmla="*/ 2147483647 w 92"/>
                <a:gd name="T89" fmla="*/ 1365701600 h 92"/>
                <a:gd name="T90" fmla="*/ 2147483647 w 92"/>
                <a:gd name="T91" fmla="*/ 1647669295 h 92"/>
                <a:gd name="T92" fmla="*/ 2147483647 w 92"/>
                <a:gd name="T93" fmla="*/ 1647669295 h 92"/>
                <a:gd name="T94" fmla="*/ 2147483647 w 92"/>
                <a:gd name="T95" fmla="*/ 2147483647 h 92"/>
                <a:gd name="T96" fmla="*/ 2147483647 w 92"/>
                <a:gd name="T97" fmla="*/ 2147483647 h 92"/>
                <a:gd name="T98" fmla="*/ 2147483647 w 92"/>
                <a:gd name="T99" fmla="*/ 2147483647 h 92"/>
                <a:gd name="T100" fmla="*/ 2147483647 w 92"/>
                <a:gd name="T101" fmla="*/ 2147483647 h 92"/>
                <a:gd name="T102" fmla="*/ 2147483647 w 92"/>
                <a:gd name="T103" fmla="*/ 2147483647 h 92"/>
                <a:gd name="T104" fmla="*/ 2147483647 w 92"/>
                <a:gd name="T105" fmla="*/ 2147483647 h 92"/>
                <a:gd name="T106" fmla="*/ 2147483647 w 92"/>
                <a:gd name="T107" fmla="*/ 2147483647 h 92"/>
                <a:gd name="T108" fmla="*/ 2147483647 w 92"/>
                <a:gd name="T109" fmla="*/ 2147483647 h 92"/>
                <a:gd name="T110" fmla="*/ 2147483647 w 92"/>
                <a:gd name="T111" fmla="*/ 2147483647 h 9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2"/>
                <a:gd name="T169" fmla="*/ 0 h 92"/>
                <a:gd name="T170" fmla="*/ 92 w 92"/>
                <a:gd name="T171" fmla="*/ 92 h 9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2" h="92">
                  <a:moveTo>
                    <a:pt x="76" y="58"/>
                  </a:moveTo>
                  <a:cubicBezTo>
                    <a:pt x="78" y="50"/>
                    <a:pt x="78" y="50"/>
                    <a:pt x="78" y="50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72" y="26"/>
                    <a:pt x="72" y="26"/>
                    <a:pt x="72" y="26"/>
                  </a:cubicBezTo>
                  <a:cubicBezTo>
                    <a:pt x="66" y="20"/>
                    <a:pt x="66" y="20"/>
                    <a:pt x="66" y="20"/>
                  </a:cubicBezTo>
                  <a:cubicBezTo>
                    <a:pt x="66" y="20"/>
                    <a:pt x="66" y="20"/>
                    <a:pt x="66" y="20"/>
                  </a:cubicBezTo>
                  <a:cubicBezTo>
                    <a:pt x="66" y="4"/>
                    <a:pt x="66" y="4"/>
                    <a:pt x="66" y="4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4" y="42"/>
                    <a:pt x="14" y="42"/>
                    <a:pt x="14" y="42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20" y="66"/>
                    <a:pt x="20" y="66"/>
                    <a:pt x="20" y="66"/>
                  </a:cubicBezTo>
                  <a:cubicBezTo>
                    <a:pt x="20" y="66"/>
                    <a:pt x="20" y="66"/>
                    <a:pt x="20" y="66"/>
                  </a:cubicBezTo>
                  <a:cubicBezTo>
                    <a:pt x="26" y="72"/>
                    <a:pt x="26" y="72"/>
                    <a:pt x="26" y="72"/>
                  </a:cubicBezTo>
                  <a:cubicBezTo>
                    <a:pt x="26" y="72"/>
                    <a:pt x="26" y="72"/>
                    <a:pt x="26" y="72"/>
                  </a:cubicBezTo>
                  <a:cubicBezTo>
                    <a:pt x="26" y="88"/>
                    <a:pt x="26" y="88"/>
                    <a:pt x="26" y="88"/>
                  </a:cubicBezTo>
                  <a:cubicBezTo>
                    <a:pt x="42" y="92"/>
                    <a:pt x="42" y="92"/>
                    <a:pt x="42" y="92"/>
                  </a:cubicBezTo>
                  <a:cubicBezTo>
                    <a:pt x="50" y="79"/>
                    <a:pt x="50" y="79"/>
                    <a:pt x="50" y="79"/>
                  </a:cubicBezTo>
                  <a:cubicBezTo>
                    <a:pt x="58" y="76"/>
                    <a:pt x="58" y="76"/>
                    <a:pt x="58" y="76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84" y="72"/>
                    <a:pt x="84" y="72"/>
                    <a:pt x="84" y="72"/>
                  </a:cubicBezTo>
                  <a:cubicBezTo>
                    <a:pt x="76" y="58"/>
                    <a:pt x="76" y="58"/>
                    <a:pt x="76" y="58"/>
                  </a:cubicBezTo>
                  <a:close/>
                  <a:moveTo>
                    <a:pt x="74" y="28"/>
                  </a:moveTo>
                  <a:cubicBezTo>
                    <a:pt x="86" y="28"/>
                    <a:pt x="86" y="28"/>
                    <a:pt x="86" y="28"/>
                  </a:cubicBezTo>
                  <a:cubicBezTo>
                    <a:pt x="86" y="28"/>
                    <a:pt x="86" y="28"/>
                    <a:pt x="86" y="28"/>
                  </a:cubicBezTo>
                  <a:cubicBezTo>
                    <a:pt x="86" y="28"/>
                    <a:pt x="86" y="28"/>
                    <a:pt x="86" y="28"/>
                  </a:cubicBezTo>
                  <a:cubicBezTo>
                    <a:pt x="86" y="28"/>
                    <a:pt x="86" y="28"/>
                    <a:pt x="86" y="29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7" y="29"/>
                    <a:pt x="87" y="29"/>
                    <a:pt x="87" y="29"/>
                  </a:cubicBezTo>
                  <a:cubicBezTo>
                    <a:pt x="90" y="40"/>
                    <a:pt x="90" y="40"/>
                    <a:pt x="90" y="40"/>
                  </a:cubicBezTo>
                  <a:cubicBezTo>
                    <a:pt x="90" y="40"/>
                    <a:pt x="90" y="40"/>
                    <a:pt x="90" y="40"/>
                  </a:cubicBezTo>
                  <a:cubicBezTo>
                    <a:pt x="90" y="40"/>
                    <a:pt x="90" y="40"/>
                    <a:pt x="90" y="41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90" y="41"/>
                    <a:pt x="89" y="41"/>
                    <a:pt x="89" y="41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79" y="47"/>
                    <a:pt x="79" y="47"/>
                    <a:pt x="79" y="47"/>
                  </a:cubicBezTo>
                  <a:cubicBezTo>
                    <a:pt x="79" y="47"/>
                    <a:pt x="79" y="47"/>
                    <a:pt x="78" y="47"/>
                  </a:cubicBezTo>
                  <a:cubicBezTo>
                    <a:pt x="78" y="46"/>
                    <a:pt x="78" y="46"/>
                    <a:pt x="79" y="46"/>
                  </a:cubicBezTo>
                  <a:cubicBezTo>
                    <a:pt x="88" y="40"/>
                    <a:pt x="88" y="40"/>
                    <a:pt x="88" y="4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74" y="30"/>
                    <a:pt x="74" y="30"/>
                    <a:pt x="74" y="29"/>
                  </a:cubicBezTo>
                  <a:cubicBezTo>
                    <a:pt x="74" y="29"/>
                    <a:pt x="74" y="28"/>
                    <a:pt x="74" y="28"/>
                  </a:cubicBezTo>
                  <a:close/>
                  <a:moveTo>
                    <a:pt x="41" y="31"/>
                  </a:moveTo>
                  <a:cubicBezTo>
                    <a:pt x="42" y="32"/>
                    <a:pt x="41" y="33"/>
                    <a:pt x="40" y="33"/>
                  </a:cubicBezTo>
                  <a:cubicBezTo>
                    <a:pt x="37" y="35"/>
                    <a:pt x="34" y="38"/>
                    <a:pt x="32" y="42"/>
                  </a:cubicBezTo>
                  <a:cubicBezTo>
                    <a:pt x="32" y="43"/>
                    <a:pt x="31" y="44"/>
                    <a:pt x="31" y="44"/>
                  </a:cubicBezTo>
                  <a:cubicBezTo>
                    <a:pt x="30" y="43"/>
                    <a:pt x="30" y="42"/>
                    <a:pt x="30" y="41"/>
                  </a:cubicBezTo>
                  <a:cubicBezTo>
                    <a:pt x="32" y="37"/>
                    <a:pt x="35" y="34"/>
                    <a:pt x="39" y="31"/>
                  </a:cubicBezTo>
                  <a:cubicBezTo>
                    <a:pt x="40" y="31"/>
                    <a:pt x="41" y="31"/>
                    <a:pt x="41" y="31"/>
                  </a:cubicBezTo>
                  <a:close/>
                  <a:moveTo>
                    <a:pt x="17" y="64"/>
                  </a:moveTo>
                  <a:cubicBezTo>
                    <a:pt x="6" y="64"/>
                    <a:pt x="6" y="64"/>
                    <a:pt x="6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4"/>
                  </a:cubicBezTo>
                  <a:cubicBezTo>
                    <a:pt x="5" y="64"/>
                    <a:pt x="5" y="64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2" y="52"/>
                    <a:pt x="2" y="52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4" y="46"/>
                    <a:pt x="13" y="46"/>
                    <a:pt x="13" y="47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7" y="62"/>
                    <a:pt x="7" y="62"/>
                    <a:pt x="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8" y="62"/>
                    <a:pt x="18" y="63"/>
                    <a:pt x="18" y="63"/>
                  </a:cubicBezTo>
                  <a:cubicBezTo>
                    <a:pt x="18" y="63"/>
                    <a:pt x="18" y="64"/>
                    <a:pt x="17" y="64"/>
                  </a:cubicBezTo>
                  <a:close/>
                  <a:moveTo>
                    <a:pt x="20" y="13"/>
                  </a:moveTo>
                  <a:cubicBezTo>
                    <a:pt x="12" y="20"/>
                    <a:pt x="12" y="20"/>
                    <a:pt x="12" y="20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30"/>
                    <a:pt x="18" y="30"/>
                    <a:pt x="17" y="31"/>
                  </a:cubicBezTo>
                  <a:cubicBezTo>
                    <a:pt x="17" y="31"/>
                    <a:pt x="16" y="31"/>
                    <a:pt x="16" y="3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0"/>
                    <a:pt x="11" y="19"/>
                    <a:pt x="11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11"/>
                    <a:pt x="20" y="11"/>
                    <a:pt x="20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17"/>
                    <a:pt x="30" y="17"/>
                    <a:pt x="30" y="18"/>
                  </a:cubicBezTo>
                  <a:cubicBezTo>
                    <a:pt x="30" y="18"/>
                    <a:pt x="29" y="18"/>
                    <a:pt x="29" y="18"/>
                  </a:cubicBezTo>
                  <a:lnTo>
                    <a:pt x="20" y="13"/>
                  </a:lnTo>
                  <a:close/>
                  <a:moveTo>
                    <a:pt x="26" y="40"/>
                  </a:moveTo>
                  <a:cubicBezTo>
                    <a:pt x="25" y="41"/>
                    <a:pt x="25" y="42"/>
                    <a:pt x="24" y="42"/>
                  </a:cubicBezTo>
                  <a:cubicBezTo>
                    <a:pt x="23" y="42"/>
                    <a:pt x="23" y="41"/>
                    <a:pt x="24" y="40"/>
                  </a:cubicBezTo>
                  <a:cubicBezTo>
                    <a:pt x="26" y="33"/>
                    <a:pt x="30" y="28"/>
                    <a:pt x="36" y="25"/>
                  </a:cubicBezTo>
                  <a:cubicBezTo>
                    <a:pt x="37" y="24"/>
                    <a:pt x="38" y="24"/>
                    <a:pt x="39" y="25"/>
                  </a:cubicBezTo>
                  <a:cubicBezTo>
                    <a:pt x="39" y="26"/>
                    <a:pt x="38" y="26"/>
                    <a:pt x="37" y="27"/>
                  </a:cubicBezTo>
                  <a:cubicBezTo>
                    <a:pt x="32" y="30"/>
                    <a:pt x="28" y="34"/>
                    <a:pt x="26" y="40"/>
                  </a:cubicBezTo>
                  <a:close/>
                  <a:moveTo>
                    <a:pt x="47" y="80"/>
                  </a:move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1" y="90"/>
                    <a:pt x="41" y="90"/>
                    <a:pt x="40" y="90"/>
                  </a:cubicBezTo>
                  <a:cubicBezTo>
                    <a:pt x="40" y="90"/>
                    <a:pt x="40" y="90"/>
                    <a:pt x="40" y="90"/>
                  </a:cubicBezTo>
                  <a:cubicBezTo>
                    <a:pt x="40" y="90"/>
                    <a:pt x="40" y="90"/>
                    <a:pt x="40" y="90"/>
                  </a:cubicBezTo>
                  <a:cubicBezTo>
                    <a:pt x="40" y="90"/>
                    <a:pt x="40" y="90"/>
                    <a:pt x="40" y="90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29" y="87"/>
                    <a:pt x="29" y="87"/>
                    <a:pt x="28" y="87"/>
                  </a:cubicBezTo>
                  <a:cubicBezTo>
                    <a:pt x="28" y="87"/>
                    <a:pt x="28" y="86"/>
                    <a:pt x="28" y="86"/>
                  </a:cubicBezTo>
                  <a:cubicBezTo>
                    <a:pt x="28" y="86"/>
                    <a:pt x="28" y="86"/>
                    <a:pt x="28" y="86"/>
                  </a:cubicBezTo>
                  <a:cubicBezTo>
                    <a:pt x="28" y="86"/>
                    <a:pt x="28" y="86"/>
                    <a:pt x="28" y="86"/>
                  </a:cubicBezTo>
                  <a:cubicBezTo>
                    <a:pt x="28" y="86"/>
                    <a:pt x="28" y="86"/>
                    <a:pt x="28" y="86"/>
                  </a:cubicBezTo>
                  <a:cubicBezTo>
                    <a:pt x="28" y="86"/>
                    <a:pt x="28" y="86"/>
                    <a:pt x="28" y="86"/>
                  </a:cubicBezTo>
                  <a:cubicBezTo>
                    <a:pt x="28" y="86"/>
                    <a:pt x="28" y="86"/>
                    <a:pt x="28" y="86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28" y="74"/>
                    <a:pt x="29" y="74"/>
                    <a:pt x="29" y="74"/>
                  </a:cubicBezTo>
                  <a:cubicBezTo>
                    <a:pt x="29" y="74"/>
                    <a:pt x="30" y="74"/>
                    <a:pt x="30" y="75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40" y="88"/>
                    <a:pt x="40" y="88"/>
                    <a:pt x="40" y="88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8"/>
                    <a:pt x="47" y="79"/>
                  </a:cubicBezTo>
                  <a:cubicBezTo>
                    <a:pt x="47" y="79"/>
                    <a:pt x="47" y="79"/>
                    <a:pt x="47" y="80"/>
                  </a:cubicBezTo>
                  <a:close/>
                  <a:moveTo>
                    <a:pt x="48" y="54"/>
                  </a:moveTo>
                  <a:cubicBezTo>
                    <a:pt x="44" y="55"/>
                    <a:pt x="39" y="53"/>
                    <a:pt x="38" y="48"/>
                  </a:cubicBezTo>
                  <a:cubicBezTo>
                    <a:pt x="37" y="44"/>
                    <a:pt x="39" y="39"/>
                    <a:pt x="44" y="38"/>
                  </a:cubicBezTo>
                  <a:cubicBezTo>
                    <a:pt x="48" y="37"/>
                    <a:pt x="53" y="39"/>
                    <a:pt x="54" y="44"/>
                  </a:cubicBezTo>
                  <a:cubicBezTo>
                    <a:pt x="55" y="48"/>
                    <a:pt x="52" y="53"/>
                    <a:pt x="48" y="54"/>
                  </a:cubicBezTo>
                  <a:close/>
                  <a:moveTo>
                    <a:pt x="52" y="4"/>
                  </a:moveTo>
                  <a:cubicBezTo>
                    <a:pt x="46" y="13"/>
                    <a:pt x="46" y="13"/>
                    <a:pt x="46" y="13"/>
                  </a:cubicBezTo>
                  <a:cubicBezTo>
                    <a:pt x="46" y="14"/>
                    <a:pt x="45" y="14"/>
                    <a:pt x="45" y="14"/>
                  </a:cubicBezTo>
                  <a:cubicBezTo>
                    <a:pt x="45" y="13"/>
                    <a:pt x="45" y="13"/>
                    <a:pt x="45" y="12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3" y="17"/>
                    <a:pt x="63" y="17"/>
                    <a:pt x="63" y="17"/>
                  </a:cubicBezTo>
                  <a:cubicBezTo>
                    <a:pt x="63" y="18"/>
                    <a:pt x="63" y="18"/>
                    <a:pt x="63" y="18"/>
                  </a:cubicBezTo>
                  <a:cubicBezTo>
                    <a:pt x="62" y="18"/>
                    <a:pt x="62" y="18"/>
                    <a:pt x="62" y="17"/>
                  </a:cubicBezTo>
                  <a:cubicBezTo>
                    <a:pt x="62" y="7"/>
                    <a:pt x="62" y="7"/>
                    <a:pt x="62" y="7"/>
                  </a:cubicBezTo>
                  <a:lnTo>
                    <a:pt x="52" y="4"/>
                  </a:lnTo>
                  <a:close/>
                  <a:moveTo>
                    <a:pt x="81" y="72"/>
                  </a:moveTo>
                  <a:cubicBezTo>
                    <a:pt x="81" y="72"/>
                    <a:pt x="81" y="72"/>
                    <a:pt x="81" y="72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1" y="72"/>
                    <a:pt x="81" y="72"/>
                    <a:pt x="81" y="73"/>
                  </a:cubicBezTo>
                  <a:cubicBezTo>
                    <a:pt x="81" y="73"/>
                    <a:pt x="81" y="73"/>
                    <a:pt x="81" y="73"/>
                  </a:cubicBezTo>
                  <a:cubicBezTo>
                    <a:pt x="81" y="73"/>
                    <a:pt x="81" y="73"/>
                    <a:pt x="81" y="73"/>
                  </a:cubicBezTo>
                  <a:cubicBezTo>
                    <a:pt x="81" y="73"/>
                    <a:pt x="81" y="73"/>
                    <a:pt x="81" y="73"/>
                  </a:cubicBezTo>
                  <a:cubicBezTo>
                    <a:pt x="81" y="73"/>
                    <a:pt x="81" y="73"/>
                    <a:pt x="81" y="73"/>
                  </a:cubicBezTo>
                  <a:cubicBezTo>
                    <a:pt x="81" y="73"/>
                    <a:pt x="81" y="73"/>
                    <a:pt x="81" y="73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62" y="76"/>
                    <a:pt x="62" y="76"/>
                    <a:pt x="62" y="76"/>
                  </a:cubicBezTo>
                  <a:cubicBezTo>
                    <a:pt x="61" y="75"/>
                    <a:pt x="61" y="75"/>
                    <a:pt x="62" y="75"/>
                  </a:cubicBezTo>
                  <a:cubicBezTo>
                    <a:pt x="62" y="74"/>
                    <a:pt x="62" y="74"/>
                    <a:pt x="63" y="74"/>
                  </a:cubicBezTo>
                  <a:cubicBezTo>
                    <a:pt x="72" y="80"/>
                    <a:pt x="72" y="80"/>
                    <a:pt x="72" y="8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4" y="63"/>
                    <a:pt x="74" y="63"/>
                    <a:pt x="74" y="63"/>
                  </a:cubicBezTo>
                  <a:cubicBezTo>
                    <a:pt x="74" y="62"/>
                    <a:pt x="74" y="62"/>
                    <a:pt x="74" y="62"/>
                  </a:cubicBezTo>
                  <a:cubicBezTo>
                    <a:pt x="75" y="61"/>
                    <a:pt x="75" y="62"/>
                    <a:pt x="75" y="62"/>
                  </a:cubicBezTo>
                  <a:cubicBezTo>
                    <a:pt x="81" y="72"/>
                    <a:pt x="81" y="72"/>
                    <a:pt x="81" y="72"/>
                  </a:cubicBezTo>
                  <a:cubicBezTo>
                    <a:pt x="81" y="72"/>
                    <a:pt x="81" y="72"/>
                    <a:pt x="81" y="72"/>
                  </a:cubicBezTo>
                  <a:close/>
                </a:path>
              </a:pathLst>
            </a:custGeom>
            <a:solidFill>
              <a:srgbClr val="3297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570" name="文本框 15"/>
            <p:cNvSpPr txBox="1">
              <a:spLocks noChangeArrowheads="1"/>
            </p:cNvSpPr>
            <p:nvPr/>
          </p:nvSpPr>
          <p:spPr bwMode="auto">
            <a:xfrm>
              <a:off x="2382" y="2442"/>
              <a:ext cx="1701" cy="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700">
                  <a:solidFill>
                    <a:srgbClr val="00B0F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黑体" panose="02010609060101010101" pitchFamily="2" charset="-122"/>
                </a:rPr>
                <a:t>探究</a:t>
              </a:r>
              <a:endParaRPr lang="zh-CN" altLang="en-US" sz="2700">
                <a:latin typeface="黑体" panose="02010609060101010101" pitchFamily="2" charset="-122"/>
              </a:endParaRPr>
            </a:p>
          </p:txBody>
        </p:sp>
      </p:grpSp>
      <p:sp>
        <p:nvSpPr>
          <p:cNvPr id="23556" name="文本框 3"/>
          <p:cNvSpPr txBox="1">
            <a:spLocks noChangeArrowheads="1"/>
          </p:cNvSpPr>
          <p:nvPr/>
        </p:nvSpPr>
        <p:spPr bwMode="auto">
          <a:xfrm>
            <a:off x="1837136" y="1368030"/>
            <a:ext cx="5445919" cy="51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/>
              <a:t>下列图形中，是正方体展开图的打</a:t>
            </a:r>
            <a:r>
              <a:rPr lang="en-US" altLang="zh-CN" sz="2400"/>
              <a:t>“√”</a:t>
            </a:r>
            <a:r>
              <a:rPr lang="en-US" altLang="en-US" sz="2400"/>
              <a:t>.</a:t>
            </a:r>
          </a:p>
        </p:txBody>
      </p:sp>
      <p:pic>
        <p:nvPicPr>
          <p:cNvPr id="23557" name="图片 2" descr="BBD5-L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55006" y="1960960"/>
            <a:ext cx="146804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图片 3" descr="BBD5-L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76675" y="1960960"/>
            <a:ext cx="146804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图片 4" descr="BBD5-L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31681" y="1960960"/>
            <a:ext cx="1468041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图片 5" descr="BBD5-L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829050" y="3395663"/>
            <a:ext cx="14668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1" name="图片 6" descr="BBD5-L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952625" y="3339704"/>
            <a:ext cx="14668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2" name="图片 11" descr="BBD5-L8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856685" y="3394474"/>
            <a:ext cx="1465659" cy="110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 2050"/>
          <p:cNvSpPr>
            <a:spLocks noChangeArrowheads="1"/>
          </p:cNvSpPr>
          <p:nvPr/>
        </p:nvSpPr>
        <p:spPr bwMode="auto">
          <a:xfrm>
            <a:off x="2302669" y="2790825"/>
            <a:ext cx="338138" cy="338138"/>
          </a:xfrm>
          <a:custGeom>
            <a:avLst/>
            <a:gdLst>
              <a:gd name="T0" fmla="*/ 2147483647 w 1360"/>
              <a:gd name="T1" fmla="*/ 2147483647 h 1358"/>
              <a:gd name="T2" fmla="*/ 2147483647 w 1360"/>
              <a:gd name="T3" fmla="*/ 2147483647 h 1358"/>
              <a:gd name="T4" fmla="*/ 2147483647 w 1360"/>
              <a:gd name="T5" fmla="*/ 2147483647 h 1358"/>
              <a:gd name="T6" fmla="*/ 2147483647 w 1360"/>
              <a:gd name="T7" fmla="*/ 2147483647 h 1358"/>
              <a:gd name="T8" fmla="*/ 2147483647 w 1360"/>
              <a:gd name="T9" fmla="*/ 2147483647 h 1358"/>
              <a:gd name="T10" fmla="*/ 2147483647 w 1360"/>
              <a:gd name="T11" fmla="*/ 2147483647 h 1358"/>
              <a:gd name="T12" fmla="*/ 2147483647 w 1360"/>
              <a:gd name="T13" fmla="*/ 2147483647 h 1358"/>
              <a:gd name="T14" fmla="*/ 2147483647 w 1360"/>
              <a:gd name="T15" fmla="*/ 2147483647 h 1358"/>
              <a:gd name="T16" fmla="*/ 2147483647 w 1360"/>
              <a:gd name="T17" fmla="*/ 2147483647 h 1358"/>
              <a:gd name="T18" fmla="*/ 2147483647 w 1360"/>
              <a:gd name="T19" fmla="*/ 2147483647 h 1358"/>
              <a:gd name="T20" fmla="*/ 2147483647 w 1360"/>
              <a:gd name="T21" fmla="*/ 2147483647 h 1358"/>
              <a:gd name="T22" fmla="*/ 2147483647 w 1360"/>
              <a:gd name="T23" fmla="*/ 2147483647 h 1358"/>
              <a:gd name="T24" fmla="*/ 2147483647 w 1360"/>
              <a:gd name="T25" fmla="*/ 2147483647 h 1358"/>
              <a:gd name="T26" fmla="*/ 2147483647 w 1360"/>
              <a:gd name="T27" fmla="*/ 2147483647 h 1358"/>
              <a:gd name="T28" fmla="*/ 2147483647 w 1360"/>
              <a:gd name="T29" fmla="*/ 2147483647 h 1358"/>
              <a:gd name="T30" fmla="*/ 2147483647 w 1360"/>
              <a:gd name="T31" fmla="*/ 2147483647 h 1358"/>
              <a:gd name="T32" fmla="*/ 2147483647 w 1360"/>
              <a:gd name="T33" fmla="*/ 2147483647 h 1358"/>
              <a:gd name="T34" fmla="*/ 2147483647 w 1360"/>
              <a:gd name="T35" fmla="*/ 2147483647 h 1358"/>
              <a:gd name="T36" fmla="*/ 2147483647 w 1360"/>
              <a:gd name="T37" fmla="*/ 2147483647 h 1358"/>
              <a:gd name="T38" fmla="*/ 2147483647 w 1360"/>
              <a:gd name="T39" fmla="*/ 2147483647 h 1358"/>
              <a:gd name="T40" fmla="*/ 2147483647 w 1360"/>
              <a:gd name="T41" fmla="*/ 2147483647 h 1358"/>
              <a:gd name="T42" fmla="*/ 0 w 1360"/>
              <a:gd name="T43" fmla="*/ 2147483647 h 1358"/>
              <a:gd name="T44" fmla="*/ 2147483647 w 1360"/>
              <a:gd name="T45" fmla="*/ 2147483647 h 1358"/>
              <a:gd name="T46" fmla="*/ 2147483647 w 1360"/>
              <a:gd name="T47" fmla="*/ 2147483647 h 1358"/>
              <a:gd name="T48" fmla="*/ 2147483647 w 1360"/>
              <a:gd name="T49" fmla="*/ 2147483647 h 1358"/>
              <a:gd name="T50" fmla="*/ 2147483647 w 1360"/>
              <a:gd name="T51" fmla="*/ 2147483647 h 1358"/>
              <a:gd name="T52" fmla="*/ 2147483647 w 1360"/>
              <a:gd name="T53" fmla="*/ 2147483647 h 1358"/>
              <a:gd name="T54" fmla="*/ 2147483647 w 1360"/>
              <a:gd name="T55" fmla="*/ 2147483647 h 1358"/>
              <a:gd name="T56" fmla="*/ 2147483647 w 1360"/>
              <a:gd name="T57" fmla="*/ 2147483647 h 1358"/>
              <a:gd name="T58" fmla="*/ 2147483647 w 1360"/>
              <a:gd name="T59" fmla="*/ 2147483647 h 1358"/>
              <a:gd name="T60" fmla="*/ 2147483647 w 1360"/>
              <a:gd name="T61" fmla="*/ 2147483647 h 1358"/>
              <a:gd name="T62" fmla="*/ 2147483647 w 1360"/>
              <a:gd name="T63" fmla="*/ 2147483647 h 1358"/>
              <a:gd name="T64" fmla="*/ 2147483647 w 1360"/>
              <a:gd name="T65" fmla="*/ 2147483647 h 1358"/>
              <a:gd name="T66" fmla="*/ 2147483647 w 1360"/>
              <a:gd name="T67" fmla="*/ 2147483647 h 1358"/>
              <a:gd name="T68" fmla="*/ 2147483647 w 1360"/>
              <a:gd name="T69" fmla="*/ 2147483647 h 1358"/>
              <a:gd name="T70" fmla="*/ 2147483647 w 1360"/>
              <a:gd name="T71" fmla="*/ 2147483647 h 1358"/>
              <a:gd name="T72" fmla="*/ 2147483647 w 1360"/>
              <a:gd name="T73" fmla="*/ 2147483647 h 1358"/>
              <a:gd name="T74" fmla="*/ 2147483647 w 1360"/>
              <a:gd name="T75" fmla="*/ 2147483647 h 13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360"/>
              <a:gd name="T115" fmla="*/ 0 h 1358"/>
              <a:gd name="T116" fmla="*/ 1360 w 1360"/>
              <a:gd name="T117" fmla="*/ 1358 h 135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4" name=" 2050"/>
          <p:cNvSpPr>
            <a:spLocks noChangeArrowheads="1"/>
          </p:cNvSpPr>
          <p:nvPr/>
        </p:nvSpPr>
        <p:spPr bwMode="auto">
          <a:xfrm>
            <a:off x="4614862" y="2727722"/>
            <a:ext cx="338138" cy="338138"/>
          </a:xfrm>
          <a:custGeom>
            <a:avLst/>
            <a:gdLst>
              <a:gd name="T0" fmla="*/ 2147483647 w 1360"/>
              <a:gd name="T1" fmla="*/ 2147483647 h 1358"/>
              <a:gd name="T2" fmla="*/ 2147483647 w 1360"/>
              <a:gd name="T3" fmla="*/ 2147483647 h 1358"/>
              <a:gd name="T4" fmla="*/ 2147483647 w 1360"/>
              <a:gd name="T5" fmla="*/ 2147483647 h 1358"/>
              <a:gd name="T6" fmla="*/ 2147483647 w 1360"/>
              <a:gd name="T7" fmla="*/ 2147483647 h 1358"/>
              <a:gd name="T8" fmla="*/ 2147483647 w 1360"/>
              <a:gd name="T9" fmla="*/ 2147483647 h 1358"/>
              <a:gd name="T10" fmla="*/ 2147483647 w 1360"/>
              <a:gd name="T11" fmla="*/ 2147483647 h 1358"/>
              <a:gd name="T12" fmla="*/ 2147483647 w 1360"/>
              <a:gd name="T13" fmla="*/ 2147483647 h 1358"/>
              <a:gd name="T14" fmla="*/ 2147483647 w 1360"/>
              <a:gd name="T15" fmla="*/ 2147483647 h 1358"/>
              <a:gd name="T16" fmla="*/ 2147483647 w 1360"/>
              <a:gd name="T17" fmla="*/ 2147483647 h 1358"/>
              <a:gd name="T18" fmla="*/ 2147483647 w 1360"/>
              <a:gd name="T19" fmla="*/ 2147483647 h 1358"/>
              <a:gd name="T20" fmla="*/ 2147483647 w 1360"/>
              <a:gd name="T21" fmla="*/ 2147483647 h 1358"/>
              <a:gd name="T22" fmla="*/ 2147483647 w 1360"/>
              <a:gd name="T23" fmla="*/ 2147483647 h 1358"/>
              <a:gd name="T24" fmla="*/ 2147483647 w 1360"/>
              <a:gd name="T25" fmla="*/ 2147483647 h 1358"/>
              <a:gd name="T26" fmla="*/ 2147483647 w 1360"/>
              <a:gd name="T27" fmla="*/ 2147483647 h 1358"/>
              <a:gd name="T28" fmla="*/ 2147483647 w 1360"/>
              <a:gd name="T29" fmla="*/ 2147483647 h 1358"/>
              <a:gd name="T30" fmla="*/ 2147483647 w 1360"/>
              <a:gd name="T31" fmla="*/ 2147483647 h 1358"/>
              <a:gd name="T32" fmla="*/ 2147483647 w 1360"/>
              <a:gd name="T33" fmla="*/ 2147483647 h 1358"/>
              <a:gd name="T34" fmla="*/ 2147483647 w 1360"/>
              <a:gd name="T35" fmla="*/ 2147483647 h 1358"/>
              <a:gd name="T36" fmla="*/ 2147483647 w 1360"/>
              <a:gd name="T37" fmla="*/ 2147483647 h 1358"/>
              <a:gd name="T38" fmla="*/ 2147483647 w 1360"/>
              <a:gd name="T39" fmla="*/ 2147483647 h 1358"/>
              <a:gd name="T40" fmla="*/ 2147483647 w 1360"/>
              <a:gd name="T41" fmla="*/ 2147483647 h 1358"/>
              <a:gd name="T42" fmla="*/ 0 w 1360"/>
              <a:gd name="T43" fmla="*/ 2147483647 h 1358"/>
              <a:gd name="T44" fmla="*/ 2147483647 w 1360"/>
              <a:gd name="T45" fmla="*/ 2147483647 h 1358"/>
              <a:gd name="T46" fmla="*/ 2147483647 w 1360"/>
              <a:gd name="T47" fmla="*/ 2147483647 h 1358"/>
              <a:gd name="T48" fmla="*/ 2147483647 w 1360"/>
              <a:gd name="T49" fmla="*/ 2147483647 h 1358"/>
              <a:gd name="T50" fmla="*/ 2147483647 w 1360"/>
              <a:gd name="T51" fmla="*/ 2147483647 h 1358"/>
              <a:gd name="T52" fmla="*/ 2147483647 w 1360"/>
              <a:gd name="T53" fmla="*/ 2147483647 h 1358"/>
              <a:gd name="T54" fmla="*/ 2147483647 w 1360"/>
              <a:gd name="T55" fmla="*/ 2147483647 h 1358"/>
              <a:gd name="T56" fmla="*/ 2147483647 w 1360"/>
              <a:gd name="T57" fmla="*/ 2147483647 h 1358"/>
              <a:gd name="T58" fmla="*/ 2147483647 w 1360"/>
              <a:gd name="T59" fmla="*/ 2147483647 h 1358"/>
              <a:gd name="T60" fmla="*/ 2147483647 w 1360"/>
              <a:gd name="T61" fmla="*/ 2147483647 h 1358"/>
              <a:gd name="T62" fmla="*/ 2147483647 w 1360"/>
              <a:gd name="T63" fmla="*/ 2147483647 h 1358"/>
              <a:gd name="T64" fmla="*/ 2147483647 w 1360"/>
              <a:gd name="T65" fmla="*/ 2147483647 h 1358"/>
              <a:gd name="T66" fmla="*/ 2147483647 w 1360"/>
              <a:gd name="T67" fmla="*/ 2147483647 h 1358"/>
              <a:gd name="T68" fmla="*/ 2147483647 w 1360"/>
              <a:gd name="T69" fmla="*/ 2147483647 h 1358"/>
              <a:gd name="T70" fmla="*/ 2147483647 w 1360"/>
              <a:gd name="T71" fmla="*/ 2147483647 h 1358"/>
              <a:gd name="T72" fmla="*/ 2147483647 w 1360"/>
              <a:gd name="T73" fmla="*/ 2147483647 h 1358"/>
              <a:gd name="T74" fmla="*/ 2147483647 w 1360"/>
              <a:gd name="T75" fmla="*/ 2147483647 h 13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360"/>
              <a:gd name="T115" fmla="*/ 0 h 1358"/>
              <a:gd name="T116" fmla="*/ 1360 w 1360"/>
              <a:gd name="T117" fmla="*/ 1358 h 135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5" name=" 2050"/>
          <p:cNvSpPr>
            <a:spLocks noChangeArrowheads="1"/>
          </p:cNvSpPr>
          <p:nvPr/>
        </p:nvSpPr>
        <p:spPr bwMode="auto">
          <a:xfrm>
            <a:off x="3084910" y="4106466"/>
            <a:ext cx="338138" cy="338138"/>
          </a:xfrm>
          <a:custGeom>
            <a:avLst/>
            <a:gdLst>
              <a:gd name="T0" fmla="*/ 2147483647 w 1360"/>
              <a:gd name="T1" fmla="*/ 2147483647 h 1358"/>
              <a:gd name="T2" fmla="*/ 2147483647 w 1360"/>
              <a:gd name="T3" fmla="*/ 2147483647 h 1358"/>
              <a:gd name="T4" fmla="*/ 2147483647 w 1360"/>
              <a:gd name="T5" fmla="*/ 2147483647 h 1358"/>
              <a:gd name="T6" fmla="*/ 2147483647 w 1360"/>
              <a:gd name="T7" fmla="*/ 2147483647 h 1358"/>
              <a:gd name="T8" fmla="*/ 2147483647 w 1360"/>
              <a:gd name="T9" fmla="*/ 2147483647 h 1358"/>
              <a:gd name="T10" fmla="*/ 2147483647 w 1360"/>
              <a:gd name="T11" fmla="*/ 2147483647 h 1358"/>
              <a:gd name="T12" fmla="*/ 2147483647 w 1360"/>
              <a:gd name="T13" fmla="*/ 2147483647 h 1358"/>
              <a:gd name="T14" fmla="*/ 2147483647 w 1360"/>
              <a:gd name="T15" fmla="*/ 2147483647 h 1358"/>
              <a:gd name="T16" fmla="*/ 2147483647 w 1360"/>
              <a:gd name="T17" fmla="*/ 2147483647 h 1358"/>
              <a:gd name="T18" fmla="*/ 2147483647 w 1360"/>
              <a:gd name="T19" fmla="*/ 2147483647 h 1358"/>
              <a:gd name="T20" fmla="*/ 2147483647 w 1360"/>
              <a:gd name="T21" fmla="*/ 2147483647 h 1358"/>
              <a:gd name="T22" fmla="*/ 2147483647 w 1360"/>
              <a:gd name="T23" fmla="*/ 2147483647 h 1358"/>
              <a:gd name="T24" fmla="*/ 2147483647 w 1360"/>
              <a:gd name="T25" fmla="*/ 2147483647 h 1358"/>
              <a:gd name="T26" fmla="*/ 2147483647 w 1360"/>
              <a:gd name="T27" fmla="*/ 2147483647 h 1358"/>
              <a:gd name="T28" fmla="*/ 2147483647 w 1360"/>
              <a:gd name="T29" fmla="*/ 2147483647 h 1358"/>
              <a:gd name="T30" fmla="*/ 2147483647 w 1360"/>
              <a:gd name="T31" fmla="*/ 2147483647 h 1358"/>
              <a:gd name="T32" fmla="*/ 2147483647 w 1360"/>
              <a:gd name="T33" fmla="*/ 2147483647 h 1358"/>
              <a:gd name="T34" fmla="*/ 2147483647 w 1360"/>
              <a:gd name="T35" fmla="*/ 2147483647 h 1358"/>
              <a:gd name="T36" fmla="*/ 2147483647 w 1360"/>
              <a:gd name="T37" fmla="*/ 2147483647 h 1358"/>
              <a:gd name="T38" fmla="*/ 2147483647 w 1360"/>
              <a:gd name="T39" fmla="*/ 2147483647 h 1358"/>
              <a:gd name="T40" fmla="*/ 2147483647 w 1360"/>
              <a:gd name="T41" fmla="*/ 2147483647 h 1358"/>
              <a:gd name="T42" fmla="*/ 0 w 1360"/>
              <a:gd name="T43" fmla="*/ 2147483647 h 1358"/>
              <a:gd name="T44" fmla="*/ 2147483647 w 1360"/>
              <a:gd name="T45" fmla="*/ 2147483647 h 1358"/>
              <a:gd name="T46" fmla="*/ 2147483647 w 1360"/>
              <a:gd name="T47" fmla="*/ 2147483647 h 1358"/>
              <a:gd name="T48" fmla="*/ 2147483647 w 1360"/>
              <a:gd name="T49" fmla="*/ 2147483647 h 1358"/>
              <a:gd name="T50" fmla="*/ 2147483647 w 1360"/>
              <a:gd name="T51" fmla="*/ 2147483647 h 1358"/>
              <a:gd name="T52" fmla="*/ 2147483647 w 1360"/>
              <a:gd name="T53" fmla="*/ 2147483647 h 1358"/>
              <a:gd name="T54" fmla="*/ 2147483647 w 1360"/>
              <a:gd name="T55" fmla="*/ 2147483647 h 1358"/>
              <a:gd name="T56" fmla="*/ 2147483647 w 1360"/>
              <a:gd name="T57" fmla="*/ 2147483647 h 1358"/>
              <a:gd name="T58" fmla="*/ 2147483647 w 1360"/>
              <a:gd name="T59" fmla="*/ 2147483647 h 1358"/>
              <a:gd name="T60" fmla="*/ 2147483647 w 1360"/>
              <a:gd name="T61" fmla="*/ 2147483647 h 1358"/>
              <a:gd name="T62" fmla="*/ 2147483647 w 1360"/>
              <a:gd name="T63" fmla="*/ 2147483647 h 1358"/>
              <a:gd name="T64" fmla="*/ 2147483647 w 1360"/>
              <a:gd name="T65" fmla="*/ 2147483647 h 1358"/>
              <a:gd name="T66" fmla="*/ 2147483647 w 1360"/>
              <a:gd name="T67" fmla="*/ 2147483647 h 1358"/>
              <a:gd name="T68" fmla="*/ 2147483647 w 1360"/>
              <a:gd name="T69" fmla="*/ 2147483647 h 1358"/>
              <a:gd name="T70" fmla="*/ 2147483647 w 1360"/>
              <a:gd name="T71" fmla="*/ 2147483647 h 1358"/>
              <a:gd name="T72" fmla="*/ 2147483647 w 1360"/>
              <a:gd name="T73" fmla="*/ 2147483647 h 1358"/>
              <a:gd name="T74" fmla="*/ 2147483647 w 1360"/>
              <a:gd name="T75" fmla="*/ 2147483647 h 13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360"/>
              <a:gd name="T115" fmla="*/ 0 h 1358"/>
              <a:gd name="T116" fmla="*/ 1360 w 1360"/>
              <a:gd name="T117" fmla="*/ 1358 h 135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" name=" 2050"/>
          <p:cNvSpPr>
            <a:spLocks noChangeArrowheads="1"/>
          </p:cNvSpPr>
          <p:nvPr/>
        </p:nvSpPr>
        <p:spPr bwMode="auto">
          <a:xfrm>
            <a:off x="4614862" y="4162425"/>
            <a:ext cx="338138" cy="338138"/>
          </a:xfrm>
          <a:custGeom>
            <a:avLst/>
            <a:gdLst>
              <a:gd name="T0" fmla="*/ 2147483647 w 1360"/>
              <a:gd name="T1" fmla="*/ 2147483647 h 1358"/>
              <a:gd name="T2" fmla="*/ 2147483647 w 1360"/>
              <a:gd name="T3" fmla="*/ 2147483647 h 1358"/>
              <a:gd name="T4" fmla="*/ 2147483647 w 1360"/>
              <a:gd name="T5" fmla="*/ 2147483647 h 1358"/>
              <a:gd name="T6" fmla="*/ 2147483647 w 1360"/>
              <a:gd name="T7" fmla="*/ 2147483647 h 1358"/>
              <a:gd name="T8" fmla="*/ 2147483647 w 1360"/>
              <a:gd name="T9" fmla="*/ 2147483647 h 1358"/>
              <a:gd name="T10" fmla="*/ 2147483647 w 1360"/>
              <a:gd name="T11" fmla="*/ 2147483647 h 1358"/>
              <a:gd name="T12" fmla="*/ 2147483647 w 1360"/>
              <a:gd name="T13" fmla="*/ 2147483647 h 1358"/>
              <a:gd name="T14" fmla="*/ 2147483647 w 1360"/>
              <a:gd name="T15" fmla="*/ 2147483647 h 1358"/>
              <a:gd name="T16" fmla="*/ 2147483647 w 1360"/>
              <a:gd name="T17" fmla="*/ 2147483647 h 1358"/>
              <a:gd name="T18" fmla="*/ 2147483647 w 1360"/>
              <a:gd name="T19" fmla="*/ 2147483647 h 1358"/>
              <a:gd name="T20" fmla="*/ 2147483647 w 1360"/>
              <a:gd name="T21" fmla="*/ 2147483647 h 1358"/>
              <a:gd name="T22" fmla="*/ 2147483647 w 1360"/>
              <a:gd name="T23" fmla="*/ 2147483647 h 1358"/>
              <a:gd name="T24" fmla="*/ 2147483647 w 1360"/>
              <a:gd name="T25" fmla="*/ 2147483647 h 1358"/>
              <a:gd name="T26" fmla="*/ 2147483647 w 1360"/>
              <a:gd name="T27" fmla="*/ 2147483647 h 1358"/>
              <a:gd name="T28" fmla="*/ 2147483647 w 1360"/>
              <a:gd name="T29" fmla="*/ 2147483647 h 1358"/>
              <a:gd name="T30" fmla="*/ 2147483647 w 1360"/>
              <a:gd name="T31" fmla="*/ 2147483647 h 1358"/>
              <a:gd name="T32" fmla="*/ 2147483647 w 1360"/>
              <a:gd name="T33" fmla="*/ 2147483647 h 1358"/>
              <a:gd name="T34" fmla="*/ 2147483647 w 1360"/>
              <a:gd name="T35" fmla="*/ 2147483647 h 1358"/>
              <a:gd name="T36" fmla="*/ 2147483647 w 1360"/>
              <a:gd name="T37" fmla="*/ 2147483647 h 1358"/>
              <a:gd name="T38" fmla="*/ 2147483647 w 1360"/>
              <a:gd name="T39" fmla="*/ 2147483647 h 1358"/>
              <a:gd name="T40" fmla="*/ 2147483647 w 1360"/>
              <a:gd name="T41" fmla="*/ 2147483647 h 1358"/>
              <a:gd name="T42" fmla="*/ 0 w 1360"/>
              <a:gd name="T43" fmla="*/ 2147483647 h 1358"/>
              <a:gd name="T44" fmla="*/ 2147483647 w 1360"/>
              <a:gd name="T45" fmla="*/ 2147483647 h 1358"/>
              <a:gd name="T46" fmla="*/ 2147483647 w 1360"/>
              <a:gd name="T47" fmla="*/ 2147483647 h 1358"/>
              <a:gd name="T48" fmla="*/ 2147483647 w 1360"/>
              <a:gd name="T49" fmla="*/ 2147483647 h 1358"/>
              <a:gd name="T50" fmla="*/ 2147483647 w 1360"/>
              <a:gd name="T51" fmla="*/ 2147483647 h 1358"/>
              <a:gd name="T52" fmla="*/ 2147483647 w 1360"/>
              <a:gd name="T53" fmla="*/ 2147483647 h 1358"/>
              <a:gd name="T54" fmla="*/ 2147483647 w 1360"/>
              <a:gd name="T55" fmla="*/ 2147483647 h 1358"/>
              <a:gd name="T56" fmla="*/ 2147483647 w 1360"/>
              <a:gd name="T57" fmla="*/ 2147483647 h 1358"/>
              <a:gd name="T58" fmla="*/ 2147483647 w 1360"/>
              <a:gd name="T59" fmla="*/ 2147483647 h 1358"/>
              <a:gd name="T60" fmla="*/ 2147483647 w 1360"/>
              <a:gd name="T61" fmla="*/ 2147483647 h 1358"/>
              <a:gd name="T62" fmla="*/ 2147483647 w 1360"/>
              <a:gd name="T63" fmla="*/ 2147483647 h 1358"/>
              <a:gd name="T64" fmla="*/ 2147483647 w 1360"/>
              <a:gd name="T65" fmla="*/ 2147483647 h 1358"/>
              <a:gd name="T66" fmla="*/ 2147483647 w 1360"/>
              <a:gd name="T67" fmla="*/ 2147483647 h 1358"/>
              <a:gd name="T68" fmla="*/ 2147483647 w 1360"/>
              <a:gd name="T69" fmla="*/ 2147483647 h 1358"/>
              <a:gd name="T70" fmla="*/ 2147483647 w 1360"/>
              <a:gd name="T71" fmla="*/ 2147483647 h 1358"/>
              <a:gd name="T72" fmla="*/ 2147483647 w 1360"/>
              <a:gd name="T73" fmla="*/ 2147483647 h 1358"/>
              <a:gd name="T74" fmla="*/ 2147483647 w 1360"/>
              <a:gd name="T75" fmla="*/ 2147483647 h 13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360"/>
              <a:gd name="T115" fmla="*/ 0 h 1358"/>
              <a:gd name="T116" fmla="*/ 1360 w 1360"/>
              <a:gd name="T117" fmla="*/ 1358 h 135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7" name=" 2050"/>
          <p:cNvSpPr>
            <a:spLocks noChangeArrowheads="1"/>
          </p:cNvSpPr>
          <p:nvPr/>
        </p:nvSpPr>
        <p:spPr bwMode="auto">
          <a:xfrm>
            <a:off x="6473428" y="4162425"/>
            <a:ext cx="338138" cy="338138"/>
          </a:xfrm>
          <a:custGeom>
            <a:avLst/>
            <a:gdLst>
              <a:gd name="T0" fmla="*/ 2147483647 w 1360"/>
              <a:gd name="T1" fmla="*/ 2147483647 h 1358"/>
              <a:gd name="T2" fmla="*/ 2147483647 w 1360"/>
              <a:gd name="T3" fmla="*/ 2147483647 h 1358"/>
              <a:gd name="T4" fmla="*/ 2147483647 w 1360"/>
              <a:gd name="T5" fmla="*/ 2147483647 h 1358"/>
              <a:gd name="T6" fmla="*/ 2147483647 w 1360"/>
              <a:gd name="T7" fmla="*/ 2147483647 h 1358"/>
              <a:gd name="T8" fmla="*/ 2147483647 w 1360"/>
              <a:gd name="T9" fmla="*/ 2147483647 h 1358"/>
              <a:gd name="T10" fmla="*/ 2147483647 w 1360"/>
              <a:gd name="T11" fmla="*/ 2147483647 h 1358"/>
              <a:gd name="T12" fmla="*/ 2147483647 w 1360"/>
              <a:gd name="T13" fmla="*/ 2147483647 h 1358"/>
              <a:gd name="T14" fmla="*/ 2147483647 w 1360"/>
              <a:gd name="T15" fmla="*/ 2147483647 h 1358"/>
              <a:gd name="T16" fmla="*/ 2147483647 w 1360"/>
              <a:gd name="T17" fmla="*/ 2147483647 h 1358"/>
              <a:gd name="T18" fmla="*/ 2147483647 w 1360"/>
              <a:gd name="T19" fmla="*/ 2147483647 h 1358"/>
              <a:gd name="T20" fmla="*/ 2147483647 w 1360"/>
              <a:gd name="T21" fmla="*/ 2147483647 h 1358"/>
              <a:gd name="T22" fmla="*/ 2147483647 w 1360"/>
              <a:gd name="T23" fmla="*/ 2147483647 h 1358"/>
              <a:gd name="T24" fmla="*/ 2147483647 w 1360"/>
              <a:gd name="T25" fmla="*/ 2147483647 h 1358"/>
              <a:gd name="T26" fmla="*/ 2147483647 w 1360"/>
              <a:gd name="T27" fmla="*/ 2147483647 h 1358"/>
              <a:gd name="T28" fmla="*/ 2147483647 w 1360"/>
              <a:gd name="T29" fmla="*/ 2147483647 h 1358"/>
              <a:gd name="T30" fmla="*/ 2147483647 w 1360"/>
              <a:gd name="T31" fmla="*/ 2147483647 h 1358"/>
              <a:gd name="T32" fmla="*/ 2147483647 w 1360"/>
              <a:gd name="T33" fmla="*/ 2147483647 h 1358"/>
              <a:gd name="T34" fmla="*/ 2147483647 w 1360"/>
              <a:gd name="T35" fmla="*/ 2147483647 h 1358"/>
              <a:gd name="T36" fmla="*/ 2147483647 w 1360"/>
              <a:gd name="T37" fmla="*/ 2147483647 h 1358"/>
              <a:gd name="T38" fmla="*/ 2147483647 w 1360"/>
              <a:gd name="T39" fmla="*/ 2147483647 h 1358"/>
              <a:gd name="T40" fmla="*/ 2147483647 w 1360"/>
              <a:gd name="T41" fmla="*/ 2147483647 h 1358"/>
              <a:gd name="T42" fmla="*/ 0 w 1360"/>
              <a:gd name="T43" fmla="*/ 2147483647 h 1358"/>
              <a:gd name="T44" fmla="*/ 2147483647 w 1360"/>
              <a:gd name="T45" fmla="*/ 2147483647 h 1358"/>
              <a:gd name="T46" fmla="*/ 2147483647 w 1360"/>
              <a:gd name="T47" fmla="*/ 2147483647 h 1358"/>
              <a:gd name="T48" fmla="*/ 2147483647 w 1360"/>
              <a:gd name="T49" fmla="*/ 2147483647 h 1358"/>
              <a:gd name="T50" fmla="*/ 2147483647 w 1360"/>
              <a:gd name="T51" fmla="*/ 2147483647 h 1358"/>
              <a:gd name="T52" fmla="*/ 2147483647 w 1360"/>
              <a:gd name="T53" fmla="*/ 2147483647 h 1358"/>
              <a:gd name="T54" fmla="*/ 2147483647 w 1360"/>
              <a:gd name="T55" fmla="*/ 2147483647 h 1358"/>
              <a:gd name="T56" fmla="*/ 2147483647 w 1360"/>
              <a:gd name="T57" fmla="*/ 2147483647 h 1358"/>
              <a:gd name="T58" fmla="*/ 2147483647 w 1360"/>
              <a:gd name="T59" fmla="*/ 2147483647 h 1358"/>
              <a:gd name="T60" fmla="*/ 2147483647 w 1360"/>
              <a:gd name="T61" fmla="*/ 2147483647 h 1358"/>
              <a:gd name="T62" fmla="*/ 2147483647 w 1360"/>
              <a:gd name="T63" fmla="*/ 2147483647 h 1358"/>
              <a:gd name="T64" fmla="*/ 2147483647 w 1360"/>
              <a:gd name="T65" fmla="*/ 2147483647 h 1358"/>
              <a:gd name="T66" fmla="*/ 2147483647 w 1360"/>
              <a:gd name="T67" fmla="*/ 2147483647 h 1358"/>
              <a:gd name="T68" fmla="*/ 2147483647 w 1360"/>
              <a:gd name="T69" fmla="*/ 2147483647 h 1358"/>
              <a:gd name="T70" fmla="*/ 2147483647 w 1360"/>
              <a:gd name="T71" fmla="*/ 2147483647 h 1358"/>
              <a:gd name="T72" fmla="*/ 2147483647 w 1360"/>
              <a:gd name="T73" fmla="*/ 2147483647 h 1358"/>
              <a:gd name="T74" fmla="*/ 2147483647 w 1360"/>
              <a:gd name="T75" fmla="*/ 2147483647 h 135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360"/>
              <a:gd name="T115" fmla="*/ 0 h 1358"/>
              <a:gd name="T116" fmla="*/ 1360 w 1360"/>
              <a:gd name="T117" fmla="*/ 1358 h 135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360" h="1358">
                <a:moveTo>
                  <a:pt x="1331" y="0"/>
                </a:moveTo>
                <a:lnTo>
                  <a:pt x="1360" y="54"/>
                </a:lnTo>
                <a:lnTo>
                  <a:pt x="1287" y="109"/>
                </a:lnTo>
                <a:lnTo>
                  <a:pt x="1216" y="169"/>
                </a:lnTo>
                <a:lnTo>
                  <a:pt x="1145" y="232"/>
                </a:lnTo>
                <a:lnTo>
                  <a:pt x="1076" y="299"/>
                </a:lnTo>
                <a:lnTo>
                  <a:pt x="1007" y="368"/>
                </a:lnTo>
                <a:lnTo>
                  <a:pt x="941" y="443"/>
                </a:lnTo>
                <a:lnTo>
                  <a:pt x="876" y="520"/>
                </a:lnTo>
                <a:lnTo>
                  <a:pt x="813" y="602"/>
                </a:lnTo>
                <a:lnTo>
                  <a:pt x="751" y="685"/>
                </a:lnTo>
                <a:lnTo>
                  <a:pt x="693" y="765"/>
                </a:lnTo>
                <a:lnTo>
                  <a:pt x="642" y="848"/>
                </a:lnTo>
                <a:lnTo>
                  <a:pt x="594" y="930"/>
                </a:lnTo>
                <a:lnTo>
                  <a:pt x="551" y="1011"/>
                </a:lnTo>
                <a:lnTo>
                  <a:pt x="511" y="1091"/>
                </a:lnTo>
                <a:lnTo>
                  <a:pt x="476" y="1172"/>
                </a:lnTo>
                <a:lnTo>
                  <a:pt x="446" y="1251"/>
                </a:lnTo>
                <a:lnTo>
                  <a:pt x="401" y="1281"/>
                </a:lnTo>
                <a:lnTo>
                  <a:pt x="375" y="1300"/>
                </a:lnTo>
                <a:lnTo>
                  <a:pt x="348" y="1320"/>
                </a:lnTo>
                <a:lnTo>
                  <a:pt x="325" y="1339"/>
                </a:lnTo>
                <a:lnTo>
                  <a:pt x="304" y="1358"/>
                </a:lnTo>
                <a:lnTo>
                  <a:pt x="298" y="1337"/>
                </a:lnTo>
                <a:lnTo>
                  <a:pt x="290" y="1310"/>
                </a:lnTo>
                <a:lnTo>
                  <a:pt x="279" y="1276"/>
                </a:lnTo>
                <a:lnTo>
                  <a:pt x="263" y="1237"/>
                </a:lnTo>
                <a:lnTo>
                  <a:pt x="240" y="1178"/>
                </a:lnTo>
                <a:lnTo>
                  <a:pt x="221" y="1132"/>
                </a:lnTo>
                <a:lnTo>
                  <a:pt x="204" y="1088"/>
                </a:lnTo>
                <a:lnTo>
                  <a:pt x="186" y="1049"/>
                </a:lnTo>
                <a:lnTo>
                  <a:pt x="171" y="1013"/>
                </a:lnTo>
                <a:lnTo>
                  <a:pt x="156" y="982"/>
                </a:lnTo>
                <a:lnTo>
                  <a:pt x="140" y="953"/>
                </a:lnTo>
                <a:lnTo>
                  <a:pt x="125" y="928"/>
                </a:lnTo>
                <a:lnTo>
                  <a:pt x="111" y="907"/>
                </a:lnTo>
                <a:lnTo>
                  <a:pt x="100" y="890"/>
                </a:lnTo>
                <a:lnTo>
                  <a:pt x="86" y="873"/>
                </a:lnTo>
                <a:lnTo>
                  <a:pt x="71" y="859"/>
                </a:lnTo>
                <a:lnTo>
                  <a:pt x="58" y="848"/>
                </a:lnTo>
                <a:lnTo>
                  <a:pt x="44" y="838"/>
                </a:lnTo>
                <a:lnTo>
                  <a:pt x="29" y="832"/>
                </a:lnTo>
                <a:lnTo>
                  <a:pt x="15" y="827"/>
                </a:lnTo>
                <a:lnTo>
                  <a:pt x="0" y="825"/>
                </a:lnTo>
                <a:lnTo>
                  <a:pt x="19" y="806"/>
                </a:lnTo>
                <a:lnTo>
                  <a:pt x="38" y="790"/>
                </a:lnTo>
                <a:lnTo>
                  <a:pt x="58" y="777"/>
                </a:lnTo>
                <a:lnTo>
                  <a:pt x="77" y="765"/>
                </a:lnTo>
                <a:lnTo>
                  <a:pt x="94" y="758"/>
                </a:lnTo>
                <a:lnTo>
                  <a:pt x="109" y="752"/>
                </a:lnTo>
                <a:lnTo>
                  <a:pt x="127" y="748"/>
                </a:lnTo>
                <a:lnTo>
                  <a:pt x="142" y="746"/>
                </a:lnTo>
                <a:lnTo>
                  <a:pt x="163" y="750"/>
                </a:lnTo>
                <a:lnTo>
                  <a:pt x="184" y="761"/>
                </a:lnTo>
                <a:lnTo>
                  <a:pt x="207" y="779"/>
                </a:lnTo>
                <a:lnTo>
                  <a:pt x="231" y="806"/>
                </a:lnTo>
                <a:lnTo>
                  <a:pt x="254" y="838"/>
                </a:lnTo>
                <a:lnTo>
                  <a:pt x="277" y="878"/>
                </a:lnTo>
                <a:lnTo>
                  <a:pt x="302" y="924"/>
                </a:lnTo>
                <a:lnTo>
                  <a:pt x="327" y="980"/>
                </a:lnTo>
                <a:lnTo>
                  <a:pt x="363" y="1063"/>
                </a:lnTo>
                <a:lnTo>
                  <a:pt x="409" y="982"/>
                </a:lnTo>
                <a:lnTo>
                  <a:pt x="457" y="901"/>
                </a:lnTo>
                <a:lnTo>
                  <a:pt x="507" y="823"/>
                </a:lnTo>
                <a:lnTo>
                  <a:pt x="561" y="744"/>
                </a:lnTo>
                <a:lnTo>
                  <a:pt x="615" y="669"/>
                </a:lnTo>
                <a:lnTo>
                  <a:pt x="672" y="596"/>
                </a:lnTo>
                <a:lnTo>
                  <a:pt x="732" y="524"/>
                </a:lnTo>
                <a:lnTo>
                  <a:pt x="795" y="453"/>
                </a:lnTo>
                <a:lnTo>
                  <a:pt x="859" y="385"/>
                </a:lnTo>
                <a:lnTo>
                  <a:pt x="924" y="320"/>
                </a:lnTo>
                <a:lnTo>
                  <a:pt x="989" y="259"/>
                </a:lnTo>
                <a:lnTo>
                  <a:pt x="1055" y="199"/>
                </a:lnTo>
                <a:lnTo>
                  <a:pt x="1124" y="144"/>
                </a:lnTo>
                <a:lnTo>
                  <a:pt x="1191" y="92"/>
                </a:lnTo>
                <a:lnTo>
                  <a:pt x="1260" y="44"/>
                </a:lnTo>
                <a:lnTo>
                  <a:pt x="1331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785939" y="3214687"/>
            <a:ext cx="5679281" cy="1453754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>
                <a:solidFill>
                  <a:srgbClr val="FF0000"/>
                </a:solidFill>
              </a:rPr>
              <a:t>要判断一个平面图是否为立体图形的展开图，就要看这个平面图是否能还原成立体图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8" descr="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46997" y="775098"/>
            <a:ext cx="2918222" cy="2493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3" name="组合 4"/>
          <p:cNvGrpSpPr/>
          <p:nvPr/>
        </p:nvGrpSpPr>
        <p:grpSpPr bwMode="auto">
          <a:xfrm>
            <a:off x="3664744" y="3573"/>
            <a:ext cx="1728788" cy="667940"/>
            <a:chOff x="1219771" y="346075"/>
            <a:chExt cx="2304297" cy="668971"/>
          </a:xfrm>
        </p:grpSpPr>
        <p:pic>
          <p:nvPicPr>
            <p:cNvPr id="5128" name="Picture 1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219771" y="346075"/>
              <a:ext cx="2152079" cy="668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1784736" y="451012"/>
              <a:ext cx="1739332" cy="41613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2100" b="1" dirty="0">
                  <a:solidFill>
                    <a:srgbClr val="FF0066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新课导入</a:t>
              </a:r>
            </a:p>
          </p:txBody>
        </p:sp>
      </p:grp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1740695" y="3458766"/>
            <a:ext cx="5684044" cy="95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400" dirty="0">
                <a:latin typeface="楷体_GB2312" pitchFamily="1" charset="-122"/>
                <a:ea typeface="楷体_GB2312" pitchFamily="1" charset="-122"/>
              </a:rPr>
              <a:t>    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古诗中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  <a:sym typeface="Arial" panose="020B0604020202020204" pitchFamily="34" charset="0"/>
              </a:rPr>
              <a:t>“横看成岭侧成峰”一句蕴含了怎样的</a:t>
            </a:r>
            <a:r>
              <a:rPr lang="zh-CN" altLang="en-US" sz="24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sym typeface="Arial" panose="020B0604020202020204" pitchFamily="34" charset="0"/>
              </a:rPr>
              <a:t>数学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  <a:sym typeface="Arial" panose="020B0604020202020204" pitchFamily="34" charset="0"/>
              </a:rPr>
              <a:t>道理?</a:t>
            </a:r>
            <a:endParaRPr lang="zh-CN" altLang="en-US" sz="2400" dirty="0">
              <a:latin typeface="楷体_GB2312" pitchFamily="1" charset="-122"/>
              <a:ea typeface="楷体_GB2312" pitchFamily="1" charset="-122"/>
            </a:endParaRPr>
          </a:p>
        </p:txBody>
      </p:sp>
      <p:pic>
        <p:nvPicPr>
          <p:cNvPr id="8" name="图片 7" descr="201311010637236241_s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857250"/>
            <a:ext cx="2771775" cy="245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169194" y="932260"/>
            <a:ext cx="3187304" cy="3086100"/>
          </a:xfrm>
          <a:prstGeom prst="rect">
            <a:avLst/>
          </a:prstGeom>
        </p:spPr>
        <p:txBody>
          <a:bodyPr lIns="68580" tIns="34290" rIns="68580" bIns="34290"/>
          <a:lstStyle/>
          <a:p>
            <a:pPr marL="257175" indent="-257175">
              <a:spcBef>
                <a:spcPct val="20000"/>
              </a:spcBef>
              <a:defRPr/>
            </a:pPr>
            <a:r>
              <a:rPr lang="en-US" altLang="zh-CN" kern="0" dirty="0">
                <a:latin typeface="+mn-lt"/>
                <a:ea typeface="+mn-ea"/>
              </a:rPr>
              <a:t>       </a:t>
            </a:r>
            <a:r>
              <a:rPr lang="en-US" altLang="zh-CN" sz="2400" b="1" kern="0" dirty="0">
                <a:latin typeface="华文行楷" panose="02010800040101010101" pitchFamily="2" charset="-122"/>
                <a:ea typeface="华文行楷" panose="02010800040101010101" pitchFamily="2" charset="-122"/>
              </a:rPr>
              <a:t>《</a:t>
            </a:r>
            <a:r>
              <a:rPr lang="zh-CN" altLang="en-US" sz="2400" b="1" kern="0" dirty="0">
                <a:latin typeface="华文行楷" panose="02010800040101010101" pitchFamily="2" charset="-122"/>
                <a:ea typeface="华文行楷" panose="02010800040101010101" pitchFamily="2" charset="-122"/>
              </a:rPr>
              <a:t>题西林壁</a:t>
            </a:r>
            <a:r>
              <a:rPr lang="en-US" altLang="zh-CN" sz="2400" b="1" kern="0" dirty="0">
                <a:latin typeface="华文行楷" panose="02010800040101010101" pitchFamily="2" charset="-122"/>
                <a:ea typeface="华文行楷" panose="02010800040101010101" pitchFamily="2" charset="-122"/>
              </a:rPr>
              <a:t>》</a:t>
            </a:r>
          </a:p>
          <a:p>
            <a:pPr marL="257175" indent="-257175" algn="just">
              <a:spcBef>
                <a:spcPct val="20000"/>
              </a:spcBef>
              <a:defRPr/>
            </a:pPr>
            <a:r>
              <a:rPr lang="en-US" altLang="zh-CN" sz="2400" b="1" kern="0" dirty="0">
                <a:latin typeface="华文行楷" panose="02010800040101010101" pitchFamily="2" charset="-122"/>
                <a:ea typeface="华文行楷" panose="02010800040101010101" pitchFamily="2" charset="-122"/>
              </a:rPr>
              <a:t>           </a:t>
            </a:r>
          </a:p>
          <a:p>
            <a:pPr marL="257175" indent="-257175" algn="ctr">
              <a:spcBef>
                <a:spcPct val="20000"/>
              </a:spcBef>
              <a:defRPr/>
            </a:pPr>
            <a:r>
              <a:rPr lang="en-US" altLang="zh-CN" sz="2400" b="1" kern="0" dirty="0">
                <a:latin typeface="华文行楷" panose="02010800040101010101" pitchFamily="2" charset="-122"/>
                <a:ea typeface="华文行楷" panose="02010800040101010101" pitchFamily="2" charset="-122"/>
              </a:rPr>
              <a:t> </a:t>
            </a:r>
            <a:r>
              <a:rPr lang="zh-CN" altLang="en-US" sz="2400" b="1" kern="0" dirty="0">
                <a:latin typeface="华文行楷" panose="02010800040101010101" pitchFamily="2" charset="-122"/>
                <a:ea typeface="华文行楷" panose="02010800040101010101" pitchFamily="2" charset="-122"/>
              </a:rPr>
              <a:t>横看成岭侧成峰，</a:t>
            </a:r>
          </a:p>
          <a:p>
            <a:pPr marL="257175" indent="-257175" algn="ctr">
              <a:spcBef>
                <a:spcPct val="20000"/>
              </a:spcBef>
              <a:defRPr/>
            </a:pPr>
            <a:r>
              <a:rPr lang="zh-CN" altLang="en-US" sz="2400" b="1" kern="0" dirty="0">
                <a:latin typeface="华文行楷" panose="02010800040101010101" pitchFamily="2" charset="-122"/>
                <a:ea typeface="华文行楷" panose="02010800040101010101" pitchFamily="2" charset="-122"/>
              </a:rPr>
              <a:t>远近高低各不同</a:t>
            </a:r>
            <a:br>
              <a:rPr lang="zh-CN" altLang="en-US" sz="2400" b="1" kern="0" dirty="0">
                <a:latin typeface="华文行楷" panose="02010800040101010101" pitchFamily="2" charset="-122"/>
                <a:ea typeface="华文行楷" panose="02010800040101010101" pitchFamily="2" charset="-122"/>
              </a:rPr>
            </a:br>
            <a:r>
              <a:rPr lang="zh-CN" altLang="en-US" sz="2400" b="1" kern="0" dirty="0">
                <a:latin typeface="华文行楷" panose="02010800040101010101" pitchFamily="2" charset="-122"/>
                <a:ea typeface="华文行楷" panose="02010800040101010101" pitchFamily="2" charset="-122"/>
              </a:rPr>
              <a:t>不识庐山真面目，只缘身在此山中。</a:t>
            </a:r>
          </a:p>
          <a:p>
            <a:pPr marL="257175" indent="-257175">
              <a:spcBef>
                <a:spcPct val="20000"/>
              </a:spcBef>
              <a:defRPr/>
            </a:pPr>
            <a:r>
              <a:rPr lang="zh-CN" altLang="en-US" sz="2700" b="1" kern="0" dirty="0">
                <a:latin typeface="华文行楷" panose="02010800040101010101" pitchFamily="2" charset="-122"/>
                <a:ea typeface="华文行楷" panose="02010800040101010101" pitchFamily="2" charset="-122"/>
              </a:rPr>
              <a:t>	</a:t>
            </a:r>
          </a:p>
        </p:txBody>
      </p:sp>
      <p:pic>
        <p:nvPicPr>
          <p:cNvPr id="7" name="图片 6" descr="W02014011031941964226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71625" y="910828"/>
            <a:ext cx="2795588" cy="243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4"/>
          <p:cNvGrpSpPr/>
          <p:nvPr/>
        </p:nvGrpSpPr>
        <p:grpSpPr bwMode="auto">
          <a:xfrm>
            <a:off x="6918724" y="400050"/>
            <a:ext cx="810815" cy="539354"/>
            <a:chOff x="1728" y="336"/>
            <a:chExt cx="1536" cy="1542"/>
          </a:xfrm>
        </p:grpSpPr>
        <p:sp>
          <p:nvSpPr>
            <p:cNvPr id="24671" name="AutoShape 5"/>
            <p:cNvSpPr>
              <a:spLocks noChangeArrowheads="1"/>
            </p:cNvSpPr>
            <p:nvPr/>
          </p:nvSpPr>
          <p:spPr bwMode="auto">
            <a:xfrm>
              <a:off x="1728" y="336"/>
              <a:ext cx="1536" cy="1542"/>
            </a:xfrm>
            <a:prstGeom prst="cube">
              <a:avLst>
                <a:gd name="adj" fmla="val 25000"/>
              </a:avLst>
            </a:prstGeom>
            <a:solidFill>
              <a:srgbClr val="FF6600"/>
            </a:solidFill>
            <a:ln w="9525">
              <a:solidFill>
                <a:schemeClr val="bg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72" name="Line 6"/>
            <p:cNvSpPr>
              <a:spLocks noChangeShapeType="1"/>
            </p:cNvSpPr>
            <p:nvPr/>
          </p:nvSpPr>
          <p:spPr bwMode="auto">
            <a:xfrm>
              <a:off x="2112" y="336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73" name="Line 7"/>
            <p:cNvSpPr>
              <a:spLocks noChangeShapeType="1"/>
            </p:cNvSpPr>
            <p:nvPr/>
          </p:nvSpPr>
          <p:spPr bwMode="auto">
            <a:xfrm>
              <a:off x="2112" y="1488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74" name="Line 8"/>
            <p:cNvSpPr>
              <a:spLocks noChangeShapeType="1"/>
            </p:cNvSpPr>
            <p:nvPr/>
          </p:nvSpPr>
          <p:spPr bwMode="auto">
            <a:xfrm flipV="1">
              <a:off x="1728" y="1488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4579" name="Group 9"/>
          <p:cNvGrpSpPr/>
          <p:nvPr/>
        </p:nvGrpSpPr>
        <p:grpSpPr bwMode="auto">
          <a:xfrm rot="16200000">
            <a:off x="1643064" y="1007269"/>
            <a:ext cx="535781" cy="914400"/>
            <a:chOff x="3264" y="2448"/>
            <a:chExt cx="1152" cy="1536"/>
          </a:xfrm>
        </p:grpSpPr>
        <p:sp>
          <p:nvSpPr>
            <p:cNvPr id="24665" name="Rectangle 10"/>
            <p:cNvSpPr>
              <a:spLocks noChangeArrowheads="1"/>
            </p:cNvSpPr>
            <p:nvPr/>
          </p:nvSpPr>
          <p:spPr bwMode="auto">
            <a:xfrm>
              <a:off x="3648" y="3600"/>
              <a:ext cx="384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66" name="Rectangle 11"/>
            <p:cNvSpPr>
              <a:spLocks noChangeArrowheads="1"/>
            </p:cNvSpPr>
            <p:nvPr/>
          </p:nvSpPr>
          <p:spPr bwMode="auto">
            <a:xfrm>
              <a:off x="3648" y="2448"/>
              <a:ext cx="384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67" name="Rectangle 12"/>
            <p:cNvSpPr>
              <a:spLocks noChangeArrowheads="1"/>
            </p:cNvSpPr>
            <p:nvPr/>
          </p:nvSpPr>
          <p:spPr bwMode="auto">
            <a:xfrm>
              <a:off x="3264" y="2448"/>
              <a:ext cx="384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68" name="Rectangle 13"/>
            <p:cNvSpPr>
              <a:spLocks noChangeArrowheads="1"/>
            </p:cNvSpPr>
            <p:nvPr/>
          </p:nvSpPr>
          <p:spPr bwMode="auto">
            <a:xfrm>
              <a:off x="4032" y="2448"/>
              <a:ext cx="384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69" name="Rectangle 14"/>
            <p:cNvSpPr>
              <a:spLocks noChangeArrowheads="1"/>
            </p:cNvSpPr>
            <p:nvPr/>
          </p:nvSpPr>
          <p:spPr bwMode="auto">
            <a:xfrm>
              <a:off x="3648" y="2832"/>
              <a:ext cx="384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70" name="Rectangle 15"/>
            <p:cNvSpPr>
              <a:spLocks noChangeArrowheads="1"/>
            </p:cNvSpPr>
            <p:nvPr/>
          </p:nvSpPr>
          <p:spPr bwMode="auto">
            <a:xfrm>
              <a:off x="3648" y="3216"/>
              <a:ext cx="384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4580" name="Group 16"/>
          <p:cNvGrpSpPr/>
          <p:nvPr/>
        </p:nvGrpSpPr>
        <p:grpSpPr bwMode="auto">
          <a:xfrm>
            <a:off x="2482454" y="1196580"/>
            <a:ext cx="914400" cy="534590"/>
            <a:chOff x="1535" y="768"/>
            <a:chExt cx="768" cy="599"/>
          </a:xfrm>
        </p:grpSpPr>
        <p:sp>
          <p:nvSpPr>
            <p:cNvPr id="24659" name="Rectangle 17"/>
            <p:cNvSpPr>
              <a:spLocks noChangeArrowheads="1"/>
            </p:cNvSpPr>
            <p:nvPr/>
          </p:nvSpPr>
          <p:spPr bwMode="auto">
            <a:xfrm rot="-5400000">
              <a:off x="2107" y="971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60" name="Rectangle 18"/>
            <p:cNvSpPr>
              <a:spLocks noChangeArrowheads="1"/>
            </p:cNvSpPr>
            <p:nvPr/>
          </p:nvSpPr>
          <p:spPr bwMode="auto">
            <a:xfrm rot="-5400000">
              <a:off x="1531" y="971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61" name="Rectangle 19"/>
            <p:cNvSpPr>
              <a:spLocks noChangeArrowheads="1"/>
            </p:cNvSpPr>
            <p:nvPr/>
          </p:nvSpPr>
          <p:spPr bwMode="auto">
            <a:xfrm rot="-5400000">
              <a:off x="1531" y="1171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62" name="Rectangle 20"/>
            <p:cNvSpPr>
              <a:spLocks noChangeArrowheads="1"/>
            </p:cNvSpPr>
            <p:nvPr/>
          </p:nvSpPr>
          <p:spPr bwMode="auto">
            <a:xfrm rot="-5400000">
              <a:off x="1724" y="772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63" name="Rectangle 21"/>
            <p:cNvSpPr>
              <a:spLocks noChangeArrowheads="1"/>
            </p:cNvSpPr>
            <p:nvPr/>
          </p:nvSpPr>
          <p:spPr bwMode="auto">
            <a:xfrm rot="-5400000">
              <a:off x="1723" y="971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64" name="Rectangle 22"/>
            <p:cNvSpPr>
              <a:spLocks noChangeArrowheads="1"/>
            </p:cNvSpPr>
            <p:nvPr/>
          </p:nvSpPr>
          <p:spPr bwMode="auto">
            <a:xfrm rot="-5400000">
              <a:off x="1915" y="971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4581" name="Group 23"/>
          <p:cNvGrpSpPr/>
          <p:nvPr/>
        </p:nvGrpSpPr>
        <p:grpSpPr bwMode="auto">
          <a:xfrm>
            <a:off x="3511154" y="1196580"/>
            <a:ext cx="914400" cy="535781"/>
            <a:chOff x="2736" y="768"/>
            <a:chExt cx="768" cy="600"/>
          </a:xfrm>
        </p:grpSpPr>
        <p:sp>
          <p:nvSpPr>
            <p:cNvPr id="24653" name="Rectangle 24"/>
            <p:cNvSpPr>
              <a:spLocks noChangeArrowheads="1"/>
            </p:cNvSpPr>
            <p:nvPr/>
          </p:nvSpPr>
          <p:spPr bwMode="auto">
            <a:xfrm rot="-5400000">
              <a:off x="3308" y="972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54" name="Rectangle 25"/>
            <p:cNvSpPr>
              <a:spLocks noChangeArrowheads="1"/>
            </p:cNvSpPr>
            <p:nvPr/>
          </p:nvSpPr>
          <p:spPr bwMode="auto">
            <a:xfrm rot="-5400000">
              <a:off x="2732" y="972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55" name="Rectangle 26"/>
            <p:cNvSpPr>
              <a:spLocks noChangeArrowheads="1"/>
            </p:cNvSpPr>
            <p:nvPr/>
          </p:nvSpPr>
          <p:spPr bwMode="auto">
            <a:xfrm rot="-5400000">
              <a:off x="2732" y="1172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56" name="Rectangle 27"/>
            <p:cNvSpPr>
              <a:spLocks noChangeArrowheads="1"/>
            </p:cNvSpPr>
            <p:nvPr/>
          </p:nvSpPr>
          <p:spPr bwMode="auto">
            <a:xfrm rot="-5400000">
              <a:off x="3116" y="772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57" name="Rectangle 28"/>
            <p:cNvSpPr>
              <a:spLocks noChangeArrowheads="1"/>
            </p:cNvSpPr>
            <p:nvPr/>
          </p:nvSpPr>
          <p:spPr bwMode="auto">
            <a:xfrm rot="-5400000">
              <a:off x="2924" y="972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58" name="Rectangle 29"/>
            <p:cNvSpPr>
              <a:spLocks noChangeArrowheads="1"/>
            </p:cNvSpPr>
            <p:nvPr/>
          </p:nvSpPr>
          <p:spPr bwMode="auto">
            <a:xfrm rot="-5400000">
              <a:off x="3116" y="972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4582" name="Group 30"/>
          <p:cNvGrpSpPr/>
          <p:nvPr/>
        </p:nvGrpSpPr>
        <p:grpSpPr bwMode="auto">
          <a:xfrm>
            <a:off x="4539855" y="1196580"/>
            <a:ext cx="915590" cy="534590"/>
            <a:chOff x="4271" y="816"/>
            <a:chExt cx="769" cy="599"/>
          </a:xfrm>
        </p:grpSpPr>
        <p:sp>
          <p:nvSpPr>
            <p:cNvPr id="24647" name="Rectangle 31"/>
            <p:cNvSpPr>
              <a:spLocks noChangeArrowheads="1"/>
            </p:cNvSpPr>
            <p:nvPr/>
          </p:nvSpPr>
          <p:spPr bwMode="auto">
            <a:xfrm rot="-5400000">
              <a:off x="4843" y="1019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48" name="Rectangle 32"/>
            <p:cNvSpPr>
              <a:spLocks noChangeArrowheads="1"/>
            </p:cNvSpPr>
            <p:nvPr/>
          </p:nvSpPr>
          <p:spPr bwMode="auto">
            <a:xfrm rot="-5400000">
              <a:off x="4267" y="1019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49" name="Rectangle 33"/>
            <p:cNvSpPr>
              <a:spLocks noChangeArrowheads="1"/>
            </p:cNvSpPr>
            <p:nvPr/>
          </p:nvSpPr>
          <p:spPr bwMode="auto">
            <a:xfrm rot="-5400000">
              <a:off x="4267" y="1219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50" name="Rectangle 34"/>
            <p:cNvSpPr>
              <a:spLocks noChangeArrowheads="1"/>
            </p:cNvSpPr>
            <p:nvPr/>
          </p:nvSpPr>
          <p:spPr bwMode="auto">
            <a:xfrm rot="-5400000">
              <a:off x="4844" y="820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51" name="Rectangle 35"/>
            <p:cNvSpPr>
              <a:spLocks noChangeArrowheads="1"/>
            </p:cNvSpPr>
            <p:nvPr/>
          </p:nvSpPr>
          <p:spPr bwMode="auto">
            <a:xfrm rot="-5400000">
              <a:off x="4459" y="1019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52" name="Rectangle 36"/>
            <p:cNvSpPr>
              <a:spLocks noChangeArrowheads="1"/>
            </p:cNvSpPr>
            <p:nvPr/>
          </p:nvSpPr>
          <p:spPr bwMode="auto">
            <a:xfrm rot="-5400000">
              <a:off x="4651" y="1019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4583" name="Group 37"/>
          <p:cNvGrpSpPr/>
          <p:nvPr/>
        </p:nvGrpSpPr>
        <p:grpSpPr bwMode="auto">
          <a:xfrm>
            <a:off x="5625704" y="1196580"/>
            <a:ext cx="914400" cy="521494"/>
            <a:chOff x="287" y="1824"/>
            <a:chExt cx="768" cy="584"/>
          </a:xfrm>
        </p:grpSpPr>
        <p:sp>
          <p:nvSpPr>
            <p:cNvPr id="24641" name="Rectangle 38"/>
            <p:cNvSpPr>
              <a:spLocks noChangeArrowheads="1"/>
            </p:cNvSpPr>
            <p:nvPr/>
          </p:nvSpPr>
          <p:spPr bwMode="auto">
            <a:xfrm rot="-5400000">
              <a:off x="859" y="2027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42" name="Rectangle 39"/>
            <p:cNvSpPr>
              <a:spLocks noChangeArrowheads="1"/>
            </p:cNvSpPr>
            <p:nvPr/>
          </p:nvSpPr>
          <p:spPr bwMode="auto">
            <a:xfrm rot="-5400000">
              <a:off x="283" y="2027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43" name="Rectangle 40"/>
            <p:cNvSpPr>
              <a:spLocks noChangeArrowheads="1"/>
            </p:cNvSpPr>
            <p:nvPr/>
          </p:nvSpPr>
          <p:spPr bwMode="auto">
            <a:xfrm rot="-5400000">
              <a:off x="476" y="2212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44" name="Rectangle 41"/>
            <p:cNvSpPr>
              <a:spLocks noChangeArrowheads="1"/>
            </p:cNvSpPr>
            <p:nvPr/>
          </p:nvSpPr>
          <p:spPr bwMode="auto">
            <a:xfrm rot="-5400000">
              <a:off x="476" y="1828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45" name="Rectangle 42"/>
            <p:cNvSpPr>
              <a:spLocks noChangeArrowheads="1"/>
            </p:cNvSpPr>
            <p:nvPr/>
          </p:nvSpPr>
          <p:spPr bwMode="auto">
            <a:xfrm rot="-5400000">
              <a:off x="475" y="2027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46" name="Rectangle 43"/>
            <p:cNvSpPr>
              <a:spLocks noChangeArrowheads="1"/>
            </p:cNvSpPr>
            <p:nvPr/>
          </p:nvSpPr>
          <p:spPr bwMode="auto">
            <a:xfrm rot="-5400000">
              <a:off x="667" y="2027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4584" name="Group 44"/>
          <p:cNvGrpSpPr/>
          <p:nvPr/>
        </p:nvGrpSpPr>
        <p:grpSpPr bwMode="auto">
          <a:xfrm>
            <a:off x="6711554" y="1196580"/>
            <a:ext cx="914400" cy="521494"/>
            <a:chOff x="1727" y="1920"/>
            <a:chExt cx="768" cy="584"/>
          </a:xfrm>
        </p:grpSpPr>
        <p:sp>
          <p:nvSpPr>
            <p:cNvPr id="24635" name="Rectangle 45"/>
            <p:cNvSpPr>
              <a:spLocks noChangeArrowheads="1"/>
            </p:cNvSpPr>
            <p:nvPr/>
          </p:nvSpPr>
          <p:spPr bwMode="auto">
            <a:xfrm rot="-5400000">
              <a:off x="2299" y="2123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36" name="Rectangle 46"/>
            <p:cNvSpPr>
              <a:spLocks noChangeArrowheads="1"/>
            </p:cNvSpPr>
            <p:nvPr/>
          </p:nvSpPr>
          <p:spPr bwMode="auto">
            <a:xfrm rot="-5400000">
              <a:off x="1723" y="2123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37" name="Rectangle 47"/>
            <p:cNvSpPr>
              <a:spLocks noChangeArrowheads="1"/>
            </p:cNvSpPr>
            <p:nvPr/>
          </p:nvSpPr>
          <p:spPr bwMode="auto">
            <a:xfrm rot="-5400000">
              <a:off x="1916" y="2308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38" name="Rectangle 48"/>
            <p:cNvSpPr>
              <a:spLocks noChangeArrowheads="1"/>
            </p:cNvSpPr>
            <p:nvPr/>
          </p:nvSpPr>
          <p:spPr bwMode="auto">
            <a:xfrm rot="-5400000">
              <a:off x="2108" y="1924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39" name="Rectangle 49"/>
            <p:cNvSpPr>
              <a:spLocks noChangeArrowheads="1"/>
            </p:cNvSpPr>
            <p:nvPr/>
          </p:nvSpPr>
          <p:spPr bwMode="auto">
            <a:xfrm rot="-5400000">
              <a:off x="1915" y="2123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40" name="Rectangle 50"/>
            <p:cNvSpPr>
              <a:spLocks noChangeArrowheads="1"/>
            </p:cNvSpPr>
            <p:nvPr/>
          </p:nvSpPr>
          <p:spPr bwMode="auto">
            <a:xfrm rot="-5400000">
              <a:off x="2107" y="2123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4585" name="Group 51"/>
          <p:cNvGrpSpPr/>
          <p:nvPr/>
        </p:nvGrpSpPr>
        <p:grpSpPr bwMode="auto">
          <a:xfrm>
            <a:off x="1453755" y="2010967"/>
            <a:ext cx="915590" cy="521494"/>
            <a:chOff x="3263" y="1968"/>
            <a:chExt cx="769" cy="584"/>
          </a:xfrm>
        </p:grpSpPr>
        <p:sp>
          <p:nvSpPr>
            <p:cNvPr id="24629" name="Rectangle 52"/>
            <p:cNvSpPr>
              <a:spLocks noChangeArrowheads="1"/>
            </p:cNvSpPr>
            <p:nvPr/>
          </p:nvSpPr>
          <p:spPr bwMode="auto">
            <a:xfrm rot="-5400000">
              <a:off x="3643" y="2171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30" name="Rectangle 53"/>
            <p:cNvSpPr>
              <a:spLocks noChangeArrowheads="1"/>
            </p:cNvSpPr>
            <p:nvPr/>
          </p:nvSpPr>
          <p:spPr bwMode="auto">
            <a:xfrm rot="-5400000">
              <a:off x="3836" y="2356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31" name="Rectangle 54"/>
            <p:cNvSpPr>
              <a:spLocks noChangeArrowheads="1"/>
            </p:cNvSpPr>
            <p:nvPr/>
          </p:nvSpPr>
          <p:spPr bwMode="auto">
            <a:xfrm rot="-5400000">
              <a:off x="3644" y="2356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32" name="Rectangle 55"/>
            <p:cNvSpPr>
              <a:spLocks noChangeArrowheads="1"/>
            </p:cNvSpPr>
            <p:nvPr/>
          </p:nvSpPr>
          <p:spPr bwMode="auto">
            <a:xfrm rot="-5400000">
              <a:off x="3260" y="1972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33" name="Rectangle 56"/>
            <p:cNvSpPr>
              <a:spLocks noChangeArrowheads="1"/>
            </p:cNvSpPr>
            <p:nvPr/>
          </p:nvSpPr>
          <p:spPr bwMode="auto">
            <a:xfrm rot="-5400000">
              <a:off x="3259" y="2171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34" name="Rectangle 57"/>
            <p:cNvSpPr>
              <a:spLocks noChangeArrowheads="1"/>
            </p:cNvSpPr>
            <p:nvPr/>
          </p:nvSpPr>
          <p:spPr bwMode="auto">
            <a:xfrm rot="-5400000">
              <a:off x="3451" y="2171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4586" name="Group 58"/>
          <p:cNvGrpSpPr/>
          <p:nvPr/>
        </p:nvGrpSpPr>
        <p:grpSpPr bwMode="auto">
          <a:xfrm rot="10800000">
            <a:off x="2653904" y="2010966"/>
            <a:ext cx="914400" cy="522684"/>
            <a:chOff x="4319" y="1967"/>
            <a:chExt cx="768" cy="585"/>
          </a:xfrm>
        </p:grpSpPr>
        <p:sp>
          <p:nvSpPr>
            <p:cNvPr id="24623" name="Rectangle 59"/>
            <p:cNvSpPr>
              <a:spLocks noChangeArrowheads="1"/>
            </p:cNvSpPr>
            <p:nvPr/>
          </p:nvSpPr>
          <p:spPr bwMode="auto">
            <a:xfrm rot="-5400000">
              <a:off x="4891" y="2171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24" name="Rectangle 60"/>
            <p:cNvSpPr>
              <a:spLocks noChangeArrowheads="1"/>
            </p:cNvSpPr>
            <p:nvPr/>
          </p:nvSpPr>
          <p:spPr bwMode="auto">
            <a:xfrm rot="-5400000">
              <a:off x="4700" y="2356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25" name="Rectangle 61"/>
            <p:cNvSpPr>
              <a:spLocks noChangeArrowheads="1"/>
            </p:cNvSpPr>
            <p:nvPr/>
          </p:nvSpPr>
          <p:spPr bwMode="auto">
            <a:xfrm rot="-5400000">
              <a:off x="4508" y="1972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26" name="Rectangle 62"/>
            <p:cNvSpPr>
              <a:spLocks noChangeArrowheads="1"/>
            </p:cNvSpPr>
            <p:nvPr/>
          </p:nvSpPr>
          <p:spPr bwMode="auto">
            <a:xfrm rot="-5400000">
              <a:off x="4315" y="1971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27" name="Rectangle 63"/>
            <p:cNvSpPr>
              <a:spLocks noChangeArrowheads="1"/>
            </p:cNvSpPr>
            <p:nvPr/>
          </p:nvSpPr>
          <p:spPr bwMode="auto">
            <a:xfrm rot="-5400000">
              <a:off x="4507" y="2171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28" name="Rectangle 64"/>
            <p:cNvSpPr>
              <a:spLocks noChangeArrowheads="1"/>
            </p:cNvSpPr>
            <p:nvPr/>
          </p:nvSpPr>
          <p:spPr bwMode="auto">
            <a:xfrm rot="-5400000">
              <a:off x="4699" y="2171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4587" name="Group 65"/>
          <p:cNvGrpSpPr/>
          <p:nvPr/>
        </p:nvGrpSpPr>
        <p:grpSpPr bwMode="auto">
          <a:xfrm rot="10800000">
            <a:off x="3854054" y="2010967"/>
            <a:ext cx="913209" cy="535781"/>
            <a:chOff x="144" y="3023"/>
            <a:chExt cx="767" cy="600"/>
          </a:xfrm>
        </p:grpSpPr>
        <p:sp>
          <p:nvSpPr>
            <p:cNvPr id="24617" name="Rectangle 66"/>
            <p:cNvSpPr>
              <a:spLocks noChangeArrowheads="1"/>
            </p:cNvSpPr>
            <p:nvPr/>
          </p:nvSpPr>
          <p:spPr bwMode="auto">
            <a:xfrm rot="-5400000">
              <a:off x="140" y="3028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18" name="Rectangle 67"/>
            <p:cNvSpPr>
              <a:spLocks noChangeArrowheads="1"/>
            </p:cNvSpPr>
            <p:nvPr/>
          </p:nvSpPr>
          <p:spPr bwMode="auto">
            <a:xfrm rot="-5400000">
              <a:off x="331" y="3227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19" name="Rectangle 68"/>
            <p:cNvSpPr>
              <a:spLocks noChangeArrowheads="1"/>
            </p:cNvSpPr>
            <p:nvPr/>
          </p:nvSpPr>
          <p:spPr bwMode="auto">
            <a:xfrm rot="-5400000">
              <a:off x="331" y="3427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20" name="Rectangle 69"/>
            <p:cNvSpPr>
              <a:spLocks noChangeArrowheads="1"/>
            </p:cNvSpPr>
            <p:nvPr/>
          </p:nvSpPr>
          <p:spPr bwMode="auto">
            <a:xfrm rot="-5400000">
              <a:off x="331" y="3027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21" name="Rectangle 70"/>
            <p:cNvSpPr>
              <a:spLocks noChangeArrowheads="1"/>
            </p:cNvSpPr>
            <p:nvPr/>
          </p:nvSpPr>
          <p:spPr bwMode="auto">
            <a:xfrm rot="-5400000">
              <a:off x="523" y="3227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22" name="Rectangle 71"/>
            <p:cNvSpPr>
              <a:spLocks noChangeArrowheads="1"/>
            </p:cNvSpPr>
            <p:nvPr/>
          </p:nvSpPr>
          <p:spPr bwMode="auto">
            <a:xfrm rot="-5400000">
              <a:off x="715" y="3227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4588" name="Group 72"/>
          <p:cNvGrpSpPr/>
          <p:nvPr/>
        </p:nvGrpSpPr>
        <p:grpSpPr bwMode="auto">
          <a:xfrm>
            <a:off x="6482954" y="2139553"/>
            <a:ext cx="1141809" cy="357188"/>
            <a:chOff x="1632" y="3023"/>
            <a:chExt cx="959" cy="400"/>
          </a:xfrm>
        </p:grpSpPr>
        <p:sp>
          <p:nvSpPr>
            <p:cNvPr id="24611" name="Rectangle 73"/>
            <p:cNvSpPr>
              <a:spLocks noChangeArrowheads="1"/>
            </p:cNvSpPr>
            <p:nvPr/>
          </p:nvSpPr>
          <p:spPr bwMode="auto">
            <a:xfrm rot="-5400000">
              <a:off x="1820" y="3028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12" name="Rectangle 74"/>
            <p:cNvSpPr>
              <a:spLocks noChangeArrowheads="1"/>
            </p:cNvSpPr>
            <p:nvPr/>
          </p:nvSpPr>
          <p:spPr bwMode="auto">
            <a:xfrm rot="-5400000">
              <a:off x="2011" y="3227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13" name="Rectangle 75"/>
            <p:cNvSpPr>
              <a:spLocks noChangeArrowheads="1"/>
            </p:cNvSpPr>
            <p:nvPr/>
          </p:nvSpPr>
          <p:spPr bwMode="auto">
            <a:xfrm rot="-5400000">
              <a:off x="1628" y="3028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14" name="Rectangle 76"/>
            <p:cNvSpPr>
              <a:spLocks noChangeArrowheads="1"/>
            </p:cNvSpPr>
            <p:nvPr/>
          </p:nvSpPr>
          <p:spPr bwMode="auto">
            <a:xfrm rot="-5400000">
              <a:off x="2011" y="3027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15" name="Rectangle 77"/>
            <p:cNvSpPr>
              <a:spLocks noChangeArrowheads="1"/>
            </p:cNvSpPr>
            <p:nvPr/>
          </p:nvSpPr>
          <p:spPr bwMode="auto">
            <a:xfrm rot="-5400000">
              <a:off x="2203" y="3227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16" name="Rectangle 78"/>
            <p:cNvSpPr>
              <a:spLocks noChangeArrowheads="1"/>
            </p:cNvSpPr>
            <p:nvPr/>
          </p:nvSpPr>
          <p:spPr bwMode="auto">
            <a:xfrm rot="-5400000">
              <a:off x="2395" y="3227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4589" name="Group 79"/>
          <p:cNvGrpSpPr/>
          <p:nvPr/>
        </p:nvGrpSpPr>
        <p:grpSpPr bwMode="auto">
          <a:xfrm>
            <a:off x="5111353" y="2053829"/>
            <a:ext cx="919163" cy="522684"/>
            <a:chOff x="3408" y="3071"/>
            <a:chExt cx="768" cy="585"/>
          </a:xfrm>
        </p:grpSpPr>
        <p:sp>
          <p:nvSpPr>
            <p:cNvPr id="24605" name="Rectangle 80"/>
            <p:cNvSpPr>
              <a:spLocks noChangeArrowheads="1"/>
            </p:cNvSpPr>
            <p:nvPr/>
          </p:nvSpPr>
          <p:spPr bwMode="auto">
            <a:xfrm rot="-5400000">
              <a:off x="3980" y="3460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06" name="Rectangle 81"/>
            <p:cNvSpPr>
              <a:spLocks noChangeArrowheads="1"/>
            </p:cNvSpPr>
            <p:nvPr/>
          </p:nvSpPr>
          <p:spPr bwMode="auto">
            <a:xfrm rot="-5400000">
              <a:off x="3595" y="3275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07" name="Rectangle 82"/>
            <p:cNvSpPr>
              <a:spLocks noChangeArrowheads="1"/>
            </p:cNvSpPr>
            <p:nvPr/>
          </p:nvSpPr>
          <p:spPr bwMode="auto">
            <a:xfrm rot="-5400000">
              <a:off x="3404" y="3076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08" name="Rectangle 83"/>
            <p:cNvSpPr>
              <a:spLocks noChangeArrowheads="1"/>
            </p:cNvSpPr>
            <p:nvPr/>
          </p:nvSpPr>
          <p:spPr bwMode="auto">
            <a:xfrm rot="-5400000">
              <a:off x="3595" y="3075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09" name="Rectangle 84"/>
            <p:cNvSpPr>
              <a:spLocks noChangeArrowheads="1"/>
            </p:cNvSpPr>
            <p:nvPr/>
          </p:nvSpPr>
          <p:spPr bwMode="auto">
            <a:xfrm rot="-5400000">
              <a:off x="3787" y="3275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610" name="Rectangle 85"/>
            <p:cNvSpPr>
              <a:spLocks noChangeArrowheads="1"/>
            </p:cNvSpPr>
            <p:nvPr/>
          </p:nvSpPr>
          <p:spPr bwMode="auto">
            <a:xfrm rot="-5400000">
              <a:off x="3788" y="3460"/>
              <a:ext cx="200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24590" name="Rectangle 86"/>
          <p:cNvSpPr>
            <a:spLocks noChangeArrowheads="1"/>
          </p:cNvSpPr>
          <p:nvPr/>
        </p:nvSpPr>
        <p:spPr bwMode="auto">
          <a:xfrm>
            <a:off x="1396605" y="2668192"/>
            <a:ext cx="6411515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9" name="WordArt 88"/>
          <p:cNvSpPr>
            <a:spLocks noChangeArrowheads="1" noChangeShapeType="1" noTextEdit="1"/>
          </p:cNvSpPr>
          <p:nvPr/>
        </p:nvSpPr>
        <p:spPr bwMode="auto">
          <a:xfrm>
            <a:off x="1282285" y="400050"/>
            <a:ext cx="2571768" cy="362875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27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长（正）方体展开图</a:t>
            </a:r>
            <a:r>
              <a:rPr lang="en-US" altLang="zh-CN" sz="27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2700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4592" name="Text Box 89"/>
          <p:cNvSpPr txBox="1">
            <a:spLocks noChangeArrowheads="1"/>
          </p:cNvSpPr>
          <p:nvPr/>
        </p:nvSpPr>
        <p:spPr bwMode="auto">
          <a:xfrm>
            <a:off x="1788319" y="1087041"/>
            <a:ext cx="37742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24593" name="Rectangle 90"/>
          <p:cNvSpPr>
            <a:spLocks noChangeArrowheads="1"/>
          </p:cNvSpPr>
          <p:nvPr/>
        </p:nvSpPr>
        <p:spPr bwMode="auto">
          <a:xfrm>
            <a:off x="2976564" y="1087041"/>
            <a:ext cx="37861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3300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24594" name="Rectangle 91"/>
          <p:cNvSpPr>
            <a:spLocks noChangeArrowheads="1"/>
          </p:cNvSpPr>
          <p:nvPr/>
        </p:nvSpPr>
        <p:spPr bwMode="auto">
          <a:xfrm>
            <a:off x="4218385" y="1087041"/>
            <a:ext cx="270272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3300"/>
                </a:solidFill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24595" name="Rectangle 92"/>
          <p:cNvSpPr>
            <a:spLocks noChangeArrowheads="1"/>
          </p:cNvSpPr>
          <p:nvPr/>
        </p:nvSpPr>
        <p:spPr bwMode="auto">
          <a:xfrm>
            <a:off x="4867275" y="1087041"/>
            <a:ext cx="334566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3300"/>
                </a:solidFill>
                <a:latin typeface="Tahoma" panose="020B0604030504040204" pitchFamily="34" charset="0"/>
              </a:rPr>
              <a:t>4</a:t>
            </a:r>
          </a:p>
        </p:txBody>
      </p:sp>
      <p:sp>
        <p:nvSpPr>
          <p:cNvPr id="24596" name="Rectangle 93"/>
          <p:cNvSpPr>
            <a:spLocks noChangeArrowheads="1"/>
          </p:cNvSpPr>
          <p:nvPr/>
        </p:nvSpPr>
        <p:spPr bwMode="auto">
          <a:xfrm>
            <a:off x="6217444" y="1088231"/>
            <a:ext cx="334566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3300"/>
                </a:solidFill>
                <a:latin typeface="Tahoma" panose="020B0604030504040204" pitchFamily="34" charset="0"/>
              </a:rPr>
              <a:t>5</a:t>
            </a:r>
          </a:p>
        </p:txBody>
      </p:sp>
      <p:sp>
        <p:nvSpPr>
          <p:cNvPr id="24597" name="Rectangle 94"/>
          <p:cNvSpPr>
            <a:spLocks noChangeArrowheads="1"/>
          </p:cNvSpPr>
          <p:nvPr/>
        </p:nvSpPr>
        <p:spPr bwMode="auto">
          <a:xfrm>
            <a:off x="7512844" y="1088231"/>
            <a:ext cx="334566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3300"/>
                </a:solidFill>
                <a:latin typeface="Tahoma" panose="020B0604030504040204" pitchFamily="34" charset="0"/>
              </a:rPr>
              <a:t>6</a:t>
            </a:r>
          </a:p>
        </p:txBody>
      </p:sp>
      <p:sp>
        <p:nvSpPr>
          <p:cNvPr id="24598" name="Rectangle 95"/>
          <p:cNvSpPr>
            <a:spLocks noChangeArrowheads="1"/>
          </p:cNvSpPr>
          <p:nvPr/>
        </p:nvSpPr>
        <p:spPr bwMode="auto">
          <a:xfrm>
            <a:off x="2112169" y="1897856"/>
            <a:ext cx="334566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3300"/>
                </a:solidFill>
                <a:latin typeface="Tahoma" panose="020B0604030504040204" pitchFamily="34" charset="0"/>
              </a:rPr>
              <a:t>7</a:t>
            </a:r>
          </a:p>
        </p:txBody>
      </p:sp>
      <p:sp>
        <p:nvSpPr>
          <p:cNvPr id="24599" name="Rectangle 96"/>
          <p:cNvSpPr>
            <a:spLocks noChangeArrowheads="1"/>
          </p:cNvSpPr>
          <p:nvPr/>
        </p:nvSpPr>
        <p:spPr bwMode="auto">
          <a:xfrm>
            <a:off x="3408761" y="1897856"/>
            <a:ext cx="334565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3300"/>
                </a:solidFill>
                <a:latin typeface="Tahoma" panose="020B0604030504040204" pitchFamily="34" charset="0"/>
              </a:rPr>
              <a:t>8</a:t>
            </a:r>
          </a:p>
        </p:txBody>
      </p:sp>
      <p:sp>
        <p:nvSpPr>
          <p:cNvPr id="24600" name="Rectangle 97"/>
          <p:cNvSpPr>
            <a:spLocks noChangeArrowheads="1"/>
          </p:cNvSpPr>
          <p:nvPr/>
        </p:nvSpPr>
        <p:spPr bwMode="auto">
          <a:xfrm>
            <a:off x="4597005" y="1897856"/>
            <a:ext cx="334565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3300"/>
                </a:solidFill>
                <a:latin typeface="Tahoma" panose="020B0604030504040204" pitchFamily="34" charset="0"/>
              </a:rPr>
              <a:t>9</a:t>
            </a:r>
          </a:p>
        </p:txBody>
      </p:sp>
      <p:sp>
        <p:nvSpPr>
          <p:cNvPr id="24601" name="Rectangle 98"/>
          <p:cNvSpPr>
            <a:spLocks noChangeArrowheads="1"/>
          </p:cNvSpPr>
          <p:nvPr/>
        </p:nvSpPr>
        <p:spPr bwMode="auto">
          <a:xfrm>
            <a:off x="5838826" y="1897856"/>
            <a:ext cx="531019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3300"/>
                </a:solidFill>
                <a:latin typeface="Tahoma" panose="020B0604030504040204" pitchFamily="34" charset="0"/>
              </a:rPr>
              <a:t>10</a:t>
            </a:r>
          </a:p>
        </p:txBody>
      </p:sp>
      <p:sp>
        <p:nvSpPr>
          <p:cNvPr id="24602" name="Rectangle 99"/>
          <p:cNvSpPr>
            <a:spLocks noChangeArrowheads="1"/>
          </p:cNvSpPr>
          <p:nvPr/>
        </p:nvSpPr>
        <p:spPr bwMode="auto">
          <a:xfrm>
            <a:off x="7350920" y="1897856"/>
            <a:ext cx="531019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3300"/>
                </a:solidFill>
                <a:latin typeface="Tahoma" panose="020B0604030504040204" pitchFamily="34" charset="0"/>
              </a:rPr>
              <a:t>11</a:t>
            </a:r>
          </a:p>
        </p:txBody>
      </p:sp>
      <p:pic>
        <p:nvPicPr>
          <p:cNvPr id="24603" name="Picture 100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88995" y="3600451"/>
            <a:ext cx="435769" cy="364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4" name="TextBox 313"/>
          <p:cNvSpPr txBox="1">
            <a:spLocks noChangeArrowheads="1"/>
          </p:cNvSpPr>
          <p:nvPr/>
        </p:nvSpPr>
        <p:spPr bwMode="auto">
          <a:xfrm>
            <a:off x="1464469" y="3000376"/>
            <a:ext cx="6000750" cy="200858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 dirty="0">
                <a:solidFill>
                  <a:srgbClr val="FF0000"/>
                </a:solidFill>
              </a:rPr>
              <a:t>共</a:t>
            </a:r>
            <a:r>
              <a:rPr lang="en-US" altLang="zh-CN" sz="3000" b="1" dirty="0">
                <a:solidFill>
                  <a:srgbClr val="FF0000"/>
                </a:solidFill>
              </a:rPr>
              <a:t>11</a:t>
            </a:r>
            <a:r>
              <a:rPr lang="zh-CN" altLang="en-US" sz="3000" b="1" dirty="0">
                <a:solidFill>
                  <a:srgbClr val="FF0000"/>
                </a:solidFill>
              </a:rPr>
              <a:t>种</a:t>
            </a:r>
            <a:endParaRPr lang="en-US" altLang="zh-CN" sz="3000" b="1" dirty="0">
              <a:solidFill>
                <a:srgbClr val="FF0000"/>
              </a:solidFill>
            </a:endParaRPr>
          </a:p>
          <a:p>
            <a:pPr eaLnBrk="1" hangingPunct="1"/>
            <a:r>
              <a:rPr lang="zh-CN" altLang="en-US" sz="2400" b="1" dirty="0">
                <a:solidFill>
                  <a:srgbClr val="FF0000"/>
                </a:solidFill>
              </a:rPr>
              <a:t>“一四一”型：</a:t>
            </a:r>
            <a:r>
              <a:rPr lang="en-US" altLang="zh-CN" sz="2400" b="1" dirty="0">
                <a:solidFill>
                  <a:srgbClr val="FF0000"/>
                </a:solidFill>
              </a:rPr>
              <a:t>6</a:t>
            </a:r>
            <a:r>
              <a:rPr lang="zh-CN" altLang="en-US" sz="2400" b="1" dirty="0">
                <a:solidFill>
                  <a:srgbClr val="FF0000"/>
                </a:solidFill>
              </a:rPr>
              <a:t>种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pPr eaLnBrk="1" hangingPunct="1"/>
            <a:r>
              <a:rPr lang="zh-CN" altLang="en-US" sz="2400" b="1" dirty="0">
                <a:solidFill>
                  <a:srgbClr val="FF0000"/>
                </a:solidFill>
              </a:rPr>
              <a:t>“一三二”（或者“二三一”）型：</a:t>
            </a:r>
            <a:r>
              <a:rPr lang="en-US" altLang="zh-CN" sz="2400" b="1" dirty="0">
                <a:solidFill>
                  <a:srgbClr val="FF0000"/>
                </a:solidFill>
              </a:rPr>
              <a:t>3</a:t>
            </a:r>
            <a:r>
              <a:rPr lang="zh-CN" altLang="en-US" sz="2400" b="1" dirty="0">
                <a:solidFill>
                  <a:srgbClr val="FF0000"/>
                </a:solidFill>
              </a:rPr>
              <a:t>种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pPr eaLnBrk="1" hangingPunct="1"/>
            <a:r>
              <a:rPr lang="zh-CN" altLang="en-US" sz="2400" b="1" dirty="0">
                <a:solidFill>
                  <a:srgbClr val="FF0000"/>
                </a:solidFill>
              </a:rPr>
              <a:t>“二二二”型：</a:t>
            </a:r>
            <a:r>
              <a:rPr lang="en-US" altLang="zh-CN" sz="2400" b="1" dirty="0">
                <a:solidFill>
                  <a:srgbClr val="FF0000"/>
                </a:solidFill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</a:rPr>
              <a:t>种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pPr eaLnBrk="1" hangingPunct="1"/>
            <a:r>
              <a:rPr lang="zh-CN" altLang="en-US" sz="2400" b="1" dirty="0">
                <a:solidFill>
                  <a:srgbClr val="FF0000"/>
                </a:solidFill>
              </a:rPr>
              <a:t>“三三”型：</a:t>
            </a:r>
            <a:r>
              <a:rPr lang="en-US" altLang="zh-CN" sz="2400" b="1" dirty="0">
                <a:solidFill>
                  <a:srgbClr val="FF0000"/>
                </a:solidFill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</a:rPr>
              <a:t>种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3"/>
          <p:cNvGrpSpPr/>
          <p:nvPr/>
        </p:nvGrpSpPr>
        <p:grpSpPr bwMode="auto">
          <a:xfrm>
            <a:off x="1664494" y="1228724"/>
            <a:ext cx="476250" cy="461820"/>
            <a:chOff x="1527" y="4626"/>
            <a:chExt cx="807" cy="780"/>
          </a:xfrm>
        </p:grpSpPr>
        <p:sp>
          <p:nvSpPr>
            <p:cNvPr id="25" name="六边形 24"/>
            <p:cNvSpPr/>
            <p:nvPr/>
          </p:nvSpPr>
          <p:spPr>
            <a:xfrm>
              <a:off x="1527" y="4668"/>
              <a:ext cx="807" cy="694"/>
            </a:xfrm>
            <a:prstGeom prst="hexagon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25610" name="文本框 12"/>
            <p:cNvSpPr txBox="1">
              <a:spLocks noChangeArrowheads="1"/>
            </p:cNvSpPr>
            <p:nvPr/>
          </p:nvSpPr>
          <p:spPr bwMode="auto">
            <a:xfrm>
              <a:off x="1649" y="4626"/>
              <a:ext cx="637" cy="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/>
                <a:t>1</a:t>
              </a:r>
            </a:p>
          </p:txBody>
        </p:sp>
      </p:grpSp>
      <p:grpSp>
        <p:nvGrpSpPr>
          <p:cNvPr id="3" name="组合 14"/>
          <p:cNvGrpSpPr/>
          <p:nvPr/>
        </p:nvGrpSpPr>
        <p:grpSpPr bwMode="auto">
          <a:xfrm>
            <a:off x="1665685" y="2552702"/>
            <a:ext cx="479822" cy="461889"/>
            <a:chOff x="1527" y="4638"/>
            <a:chExt cx="807" cy="778"/>
          </a:xfrm>
        </p:grpSpPr>
        <p:sp>
          <p:nvSpPr>
            <p:cNvPr id="28" name="六边形 27"/>
            <p:cNvSpPr/>
            <p:nvPr/>
          </p:nvSpPr>
          <p:spPr>
            <a:xfrm>
              <a:off x="1527" y="4668"/>
              <a:ext cx="807" cy="694"/>
            </a:xfrm>
            <a:prstGeom prst="hexagon">
              <a:avLst/>
            </a:prstGeom>
            <a:solidFill>
              <a:srgbClr val="FFF8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noProof="1"/>
            </a:p>
          </p:txBody>
        </p:sp>
        <p:sp>
          <p:nvSpPr>
            <p:cNvPr id="25608" name="文本框 19"/>
            <p:cNvSpPr txBox="1">
              <a:spLocks noChangeArrowheads="1"/>
            </p:cNvSpPr>
            <p:nvPr/>
          </p:nvSpPr>
          <p:spPr bwMode="auto">
            <a:xfrm>
              <a:off x="1689" y="4638"/>
              <a:ext cx="637" cy="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/>
                <a:t>2</a:t>
              </a:r>
            </a:p>
          </p:txBody>
        </p:sp>
      </p:grpSp>
      <p:sp>
        <p:nvSpPr>
          <p:cNvPr id="30" name="文本框 21"/>
          <p:cNvSpPr txBox="1">
            <a:spLocks noChangeArrowheads="1"/>
          </p:cNvSpPr>
          <p:nvPr/>
        </p:nvSpPr>
        <p:spPr bwMode="auto">
          <a:xfrm>
            <a:off x="2262187" y="1171576"/>
            <a:ext cx="5349479" cy="1398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对于同一个立体图形，当我们按不同的方式展开时，得到的平面展开图是不一样的.</a:t>
            </a:r>
          </a:p>
        </p:txBody>
      </p:sp>
      <p:sp>
        <p:nvSpPr>
          <p:cNvPr id="31" name="文本框 22"/>
          <p:cNvSpPr txBox="1">
            <a:spLocks noChangeArrowheads="1"/>
          </p:cNvSpPr>
          <p:nvPr/>
        </p:nvSpPr>
        <p:spPr bwMode="auto">
          <a:xfrm>
            <a:off x="2260998" y="2528889"/>
            <a:ext cx="5349478" cy="946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>
                <a:latin typeface="楷体_GB2312" pitchFamily="1" charset="-122"/>
                <a:ea typeface="楷体_GB2312" pitchFamily="1" charset="-122"/>
              </a:rPr>
              <a:t>不是所有的立体图形都可以展开，如球就不能展开.</a:t>
            </a:r>
          </a:p>
        </p:txBody>
      </p:sp>
      <p:sp>
        <p:nvSpPr>
          <p:cNvPr id="32" name="矩形 4"/>
          <p:cNvSpPr>
            <a:spLocks noChangeArrowheads="1"/>
          </p:cNvSpPr>
          <p:nvPr/>
        </p:nvSpPr>
        <p:spPr bwMode="auto">
          <a:xfrm>
            <a:off x="1646634" y="622309"/>
            <a:ext cx="900113" cy="434162"/>
          </a:xfrm>
          <a:prstGeom prst="round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68580" tIns="34290" rIns="68580" bIns="34290" anchor="ctr">
            <a:spAutoFit/>
          </a:bodyPr>
          <a:lstStyle>
            <a:lvl1pPr eaLnBrk="0" hangingPunct="0">
              <a:lnSpc>
                <a:spcPct val="120000"/>
              </a:lnSpc>
              <a:defRPr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defRPr/>
            </a:pPr>
            <a:r>
              <a:rPr lang="zh-CN" altLang="en-US" sz="2100" b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911080" y="214313"/>
            <a:ext cx="3036094" cy="762000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CN" altLang="en-US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课堂小结：</a:t>
            </a:r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2107408" y="1393033"/>
            <a:ext cx="4755356" cy="622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/>
              <a:t>本节课你有什么收获？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89823" y="1791846"/>
            <a:ext cx="4256485" cy="117871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+mj-lt"/>
                <a:ea typeface="黑体" panose="02010609060101010101" pitchFamily="2" charset="-122"/>
              </a:rPr>
              <a:t>1.</a:t>
            </a:r>
            <a:r>
              <a:rPr lang="zh-CN" altLang="en-US" sz="2400" b="1" dirty="0">
                <a:solidFill>
                  <a:srgbClr val="000000"/>
                </a:solidFill>
                <a:latin typeface="+mj-lt"/>
                <a:ea typeface="黑体" panose="02010609060101010101" pitchFamily="2" charset="-122"/>
              </a:rPr>
              <a:t>从课后习题中选取；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+mj-lt"/>
                <a:ea typeface="黑体" panose="02010609060101010101" pitchFamily="2" charset="-122"/>
              </a:rPr>
              <a:t>2.</a:t>
            </a:r>
            <a:r>
              <a:rPr lang="zh-CN" altLang="en-US" sz="2400" b="1" dirty="0">
                <a:solidFill>
                  <a:srgbClr val="000000"/>
                </a:solidFill>
                <a:latin typeface="+mj-lt"/>
                <a:ea typeface="黑体" panose="02010609060101010101" pitchFamily="2" charset="-122"/>
              </a:rPr>
              <a:t>完成练习册本课时的习题。</a:t>
            </a:r>
          </a:p>
        </p:txBody>
      </p:sp>
      <p:grpSp>
        <p:nvGrpSpPr>
          <p:cNvPr id="27651" name="组合 4"/>
          <p:cNvGrpSpPr/>
          <p:nvPr/>
        </p:nvGrpSpPr>
        <p:grpSpPr bwMode="auto">
          <a:xfrm>
            <a:off x="3664744" y="2381"/>
            <a:ext cx="1728788" cy="501254"/>
            <a:chOff x="1219771" y="346075"/>
            <a:chExt cx="2304297" cy="668971"/>
          </a:xfrm>
        </p:grpSpPr>
        <p:pic>
          <p:nvPicPr>
            <p:cNvPr id="27652" name="Picture 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219771" y="346075"/>
              <a:ext cx="2152079" cy="668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784736" y="450949"/>
              <a:ext cx="1739332" cy="5545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2100" b="1" dirty="0">
                  <a:solidFill>
                    <a:srgbClr val="FF0066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课后作业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1740695" y="3619501"/>
            <a:ext cx="5780485" cy="8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楷体_GB2312" pitchFamily="1" charset="-122"/>
                <a:ea typeface="楷体_GB2312" pitchFamily="1" charset="-122"/>
              </a:rPr>
              <a:t>    </a:t>
            </a:r>
            <a:r>
              <a:rPr lang="zh-CN" altLang="en-US" sz="2400" dirty="0">
                <a:latin typeface="楷体_GB2312" pitchFamily="1" charset="-122"/>
                <a:ea typeface="楷体_GB2312" pitchFamily="1" charset="-122"/>
              </a:rPr>
              <a:t>从不同方向看飞机，看到的形状一样吗？</a:t>
            </a:r>
          </a:p>
        </p:txBody>
      </p:sp>
      <p:pic>
        <p:nvPicPr>
          <p:cNvPr id="5" name="图片 4" descr="u=2799937069,3523052876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2488" y="1009651"/>
            <a:ext cx="2858691" cy="2384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 descr="u=1384874158,667417654&amp;fm=21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2108" y="1009651"/>
            <a:ext cx="2745581" cy="2384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57337" y="326323"/>
            <a:ext cx="1782357" cy="530915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3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学习目标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063260" y="1302206"/>
            <a:ext cx="7148527" cy="295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/>
              <a:t>    </a:t>
            </a:r>
            <a:r>
              <a:rPr lang="zh-CN" altLang="zh-CN" sz="2400" b="1" dirty="0"/>
              <a:t>（</a:t>
            </a:r>
            <a:r>
              <a:rPr lang="en-US" altLang="zh-CN" sz="2400" b="1" dirty="0"/>
              <a:t>1</a:t>
            </a:r>
            <a:r>
              <a:rPr lang="zh-CN" altLang="zh-CN" sz="2400" b="1" dirty="0"/>
              <a:t>）初步体会从不同的方向观察同一个物体可能 会看到不同的平面图形，能识别简单物体从 正面看、从左面看、从上面看的平面图形.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b="1" dirty="0"/>
              <a:t>    </a:t>
            </a:r>
            <a:r>
              <a:rPr lang="zh-CN" altLang="zh-CN" sz="2400" b="1" dirty="0"/>
              <a:t>（</a:t>
            </a:r>
            <a:r>
              <a:rPr lang="en-US" altLang="zh-CN" sz="2400" b="1" dirty="0"/>
              <a:t>2</a:t>
            </a:r>
            <a:r>
              <a:rPr lang="zh-CN" altLang="zh-CN" sz="2400" b="1" dirty="0"/>
              <a:t>）</a:t>
            </a:r>
            <a:r>
              <a:rPr lang="en-US" altLang="zh-CN" sz="2400" b="1" dirty="0" err="1"/>
              <a:t>知道一些简单的立体图形的展开图</a:t>
            </a:r>
            <a:r>
              <a:rPr lang="en-US" altLang="zh-CN" sz="2400" b="1" dirty="0"/>
              <a:t>.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400" b="1" dirty="0"/>
              <a:t>    （</a:t>
            </a:r>
            <a:r>
              <a:rPr lang="en-US" altLang="zh-CN" sz="2400" b="1" dirty="0"/>
              <a:t>3</a:t>
            </a:r>
            <a:r>
              <a:rPr lang="zh-CN" altLang="en-US" sz="2400" b="1" dirty="0"/>
              <a:t>）在平面图形和立体图形互相转换的过程中， 初步建立空间观念.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565911" y="624362"/>
            <a:ext cx="1417319" cy="43434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学习重点</a:t>
            </a:r>
          </a:p>
        </p:txBody>
      </p:sp>
      <p:sp>
        <p:nvSpPr>
          <p:cNvPr id="7" name="矩形 6"/>
          <p:cNvSpPr/>
          <p:nvPr/>
        </p:nvSpPr>
        <p:spPr>
          <a:xfrm>
            <a:off x="1565911" y="2893221"/>
            <a:ext cx="1417319" cy="43434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学习难点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964658" y="696516"/>
            <a:ext cx="4822031" cy="1546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 err="1">
                <a:latin typeface="黑体" panose="02010609060101010101" pitchFamily="2" charset="-122"/>
                <a:ea typeface="黑体" panose="02010609060101010101" pitchFamily="2" charset="-122"/>
              </a:rPr>
              <a:t>认识几何体与从不同方向看它所得的平面图形之间的关系；了解一些简单的立体图形和它的展开图之间的关系</a:t>
            </a:r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888456" y="2893219"/>
            <a:ext cx="4773216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 err="1">
                <a:latin typeface="黑体" panose="02010609060101010101" pitchFamily="2" charset="-122"/>
                <a:ea typeface="黑体" panose="02010609060101010101" pitchFamily="2" charset="-122"/>
              </a:rPr>
              <a:t>从平面图形和立体图形的互相转换过程中，培养空间想象力</a:t>
            </a:r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9" descr="几何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13" y="3321845"/>
            <a:ext cx="2191941" cy="1578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矩形 4"/>
          <p:cNvSpPr>
            <a:spLocks noChangeArrowheads="1"/>
          </p:cNvSpPr>
          <p:nvPr/>
        </p:nvSpPr>
        <p:spPr bwMode="auto">
          <a:xfrm>
            <a:off x="3369470" y="395289"/>
            <a:ext cx="4899422" cy="48458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>
            <a:lvl1pPr eaLnBrk="0" hangingPunct="0">
              <a:lnSpc>
                <a:spcPct val="120000"/>
              </a:lnSpc>
              <a:defRPr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defRPr/>
            </a:pPr>
            <a:r>
              <a:rPr lang="zh-CN" altLang="en-US" sz="270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不同方向看到的平面图形</a:t>
            </a:r>
          </a:p>
        </p:txBody>
      </p:sp>
      <p:sp>
        <p:nvSpPr>
          <p:cNvPr id="14" name="矩形 4"/>
          <p:cNvSpPr>
            <a:spLocks noChangeArrowheads="1"/>
          </p:cNvSpPr>
          <p:nvPr/>
        </p:nvSpPr>
        <p:spPr bwMode="auto">
          <a:xfrm>
            <a:off x="1518048" y="375049"/>
            <a:ext cx="1606153" cy="535781"/>
          </a:xfrm>
          <a:prstGeom prst="roundRect">
            <a:avLst/>
          </a:prstGeom>
          <a:solidFill>
            <a:srgbClr val="0066FF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68580" tIns="34290" rIns="68580" bIns="34290" anchor="ctr">
            <a:spAutoFit/>
          </a:bodyPr>
          <a:lstStyle>
            <a:lvl1pPr eaLnBrk="0" hangingPunct="0">
              <a:lnSpc>
                <a:spcPct val="120000"/>
              </a:lnSpc>
              <a:defRPr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defRPr/>
            </a:pPr>
            <a:r>
              <a:rPr lang="zh-CN" altLang="en-US" sz="2700" b="0" dirty="0">
                <a:solidFill>
                  <a:srgbClr val="FFFF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知识点</a:t>
            </a:r>
            <a:r>
              <a:rPr lang="en-US" altLang="zh-CN" sz="2700" b="0" dirty="0">
                <a:solidFill>
                  <a:srgbClr val="FFFF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1</a:t>
            </a:r>
            <a:endParaRPr lang="zh-CN" altLang="en-US" sz="2700" b="0" dirty="0">
              <a:solidFill>
                <a:srgbClr val="FFFF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5" name="文本框 3"/>
          <p:cNvSpPr txBox="1">
            <a:spLocks noChangeArrowheads="1"/>
          </p:cNvSpPr>
          <p:nvPr/>
        </p:nvSpPr>
        <p:spPr bwMode="auto">
          <a:xfrm>
            <a:off x="1571626" y="1285876"/>
            <a:ext cx="6099572" cy="1897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en-US" sz="2700" b="1" dirty="0">
                <a:solidFill>
                  <a:srgbClr val="00B0F0"/>
                </a:solidFill>
                <a:latin typeface="黑体" panose="02010609060101010101" pitchFamily="2" charset="-122"/>
                <a:sym typeface="Arial" panose="020B0604020202020204" pitchFamily="34" charset="0"/>
              </a:rPr>
              <a:t>问题</a:t>
            </a:r>
            <a:r>
              <a:rPr lang="en-US" altLang="zh-CN" sz="2700" b="1" dirty="0">
                <a:solidFill>
                  <a:srgbClr val="00B0F0"/>
                </a:solidFill>
                <a:latin typeface="黑体" panose="02010609060101010101" pitchFamily="2" charset="-122"/>
                <a:sym typeface="Arial" panose="020B0604020202020204" pitchFamily="34" charset="0"/>
              </a:rPr>
              <a:t>1</a:t>
            </a:r>
            <a:r>
              <a:rPr lang="zh-CN" altLang="en-US" sz="2700" b="1" dirty="0">
                <a:latin typeface="黑体" panose="02010609060101010101" pitchFamily="2" charset="-122"/>
                <a:sym typeface="Arial" panose="020B0604020202020204" pitchFamily="34" charset="0"/>
              </a:rPr>
              <a:t> 在建筑、工程等设计中</a:t>
            </a:r>
            <a:r>
              <a:rPr lang="en-US" altLang="zh-CN" sz="2700" b="1" dirty="0">
                <a:latin typeface="黑体" panose="02010609060101010101" pitchFamily="2" charset="-122"/>
                <a:sym typeface="Arial" panose="020B0604020202020204" pitchFamily="34" charset="0"/>
              </a:rPr>
              <a:t>,</a:t>
            </a:r>
            <a:r>
              <a:rPr lang="zh-CN" altLang="en-US" sz="2700" b="1" dirty="0">
                <a:latin typeface="黑体" panose="02010609060101010101" pitchFamily="2" charset="-122"/>
                <a:sym typeface="Arial" panose="020B0604020202020204" pitchFamily="34" charset="0"/>
              </a:rPr>
              <a:t>常常用从不同方向看到的平面图形来表示立体图形</a:t>
            </a:r>
            <a:r>
              <a:rPr lang="en-US" altLang="zh-CN" sz="2700" b="1" dirty="0">
                <a:latin typeface="黑体" panose="02010609060101010101" pitchFamily="2" charset="-122"/>
                <a:sym typeface="Arial" panose="020B0604020202020204" pitchFamily="34" charset="0"/>
              </a:rPr>
              <a:t>.</a:t>
            </a:r>
            <a:r>
              <a:rPr lang="zh-CN" altLang="en-US" sz="2700" b="1" dirty="0">
                <a:latin typeface="黑体" panose="02010609060101010101" pitchFamily="2" charset="-122"/>
                <a:sym typeface="黑体" panose="02010609060101010101" pitchFamily="2" charset="-122"/>
              </a:rPr>
              <a:t>下图是某个工件</a:t>
            </a:r>
            <a:r>
              <a:rPr lang="zh-CN" altLang="en-US" sz="2700" b="1" dirty="0">
                <a:latin typeface="黑体" panose="02010609060101010101" pitchFamily="2" charset="-122"/>
                <a:sym typeface="Arial" panose="020B0604020202020204" pitchFamily="34" charset="0"/>
              </a:rPr>
              <a:t>的立体图</a:t>
            </a:r>
            <a:r>
              <a:rPr lang="en-US" altLang="zh-CN" sz="2700" b="1" dirty="0">
                <a:latin typeface="黑体" panose="02010609060101010101" pitchFamily="2" charset="-122"/>
                <a:sym typeface="Arial" panose="020B0604020202020204" pitchFamily="34" charset="0"/>
              </a:rPr>
              <a:t>.</a:t>
            </a:r>
            <a:r>
              <a:rPr lang="zh-CN" altLang="en-US" sz="2700" b="1" dirty="0">
                <a:latin typeface="黑体" panose="02010609060101010101" pitchFamily="2" charset="-122"/>
                <a:sym typeface="Arial" panose="020B0604020202020204" pitchFamily="34" charset="0"/>
              </a:rPr>
              <a:t>从正面、左面、上面观察到的形状是什么样的？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bldLvl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7" descr="几何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4" y="1393031"/>
            <a:ext cx="2574131" cy="280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2"/>
          <p:cNvGrpSpPr/>
          <p:nvPr/>
        </p:nvGrpSpPr>
        <p:grpSpPr bwMode="auto">
          <a:xfrm>
            <a:off x="4953000" y="1396604"/>
            <a:ext cx="1223963" cy="1427559"/>
            <a:chOff x="2520" y="10176"/>
            <a:chExt cx="1680" cy="1896"/>
          </a:xfrm>
        </p:grpSpPr>
        <p:sp>
          <p:nvSpPr>
            <p:cNvPr id="11282" name="Rectangle 3"/>
            <p:cNvSpPr>
              <a:spLocks noChangeArrowheads="1"/>
            </p:cNvSpPr>
            <p:nvPr/>
          </p:nvSpPr>
          <p:spPr bwMode="auto">
            <a:xfrm>
              <a:off x="2520" y="10176"/>
              <a:ext cx="540" cy="54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83" name="Rectangle 4"/>
            <p:cNvSpPr>
              <a:spLocks noChangeArrowheads="1"/>
            </p:cNvSpPr>
            <p:nvPr/>
          </p:nvSpPr>
          <p:spPr bwMode="auto">
            <a:xfrm>
              <a:off x="2520" y="10707"/>
              <a:ext cx="540" cy="5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84" name="Rectangle 5"/>
            <p:cNvSpPr>
              <a:spLocks noChangeArrowheads="1"/>
            </p:cNvSpPr>
            <p:nvPr/>
          </p:nvSpPr>
          <p:spPr bwMode="auto">
            <a:xfrm>
              <a:off x="3060" y="10707"/>
              <a:ext cx="540" cy="54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85" name="Rectangle 6"/>
            <p:cNvSpPr>
              <a:spLocks noChangeArrowheads="1"/>
            </p:cNvSpPr>
            <p:nvPr/>
          </p:nvSpPr>
          <p:spPr bwMode="auto">
            <a:xfrm>
              <a:off x="3600" y="10707"/>
              <a:ext cx="540" cy="54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86" name="Text Box 7"/>
            <p:cNvSpPr txBox="1">
              <a:spLocks noChangeArrowheads="1"/>
            </p:cNvSpPr>
            <p:nvPr/>
          </p:nvSpPr>
          <p:spPr bwMode="auto">
            <a:xfrm>
              <a:off x="2580" y="11448"/>
              <a:ext cx="16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kumimoji="1" lang="zh-CN" altLang="en-US">
                  <a:latin typeface="黑体" panose="02010609060101010101" pitchFamily="2" charset="-122"/>
                  <a:ea typeface="黑体" panose="02010609060101010101" pitchFamily="2" charset="-122"/>
                </a:rPr>
                <a:t>从正面看</a:t>
              </a:r>
            </a:p>
          </p:txBody>
        </p:sp>
      </p:grpSp>
      <p:grpSp>
        <p:nvGrpSpPr>
          <p:cNvPr id="3" name="Group 8"/>
          <p:cNvGrpSpPr/>
          <p:nvPr/>
        </p:nvGrpSpPr>
        <p:grpSpPr bwMode="auto">
          <a:xfrm>
            <a:off x="6516292" y="1395414"/>
            <a:ext cx="1231106" cy="1418035"/>
            <a:chOff x="5010" y="10176"/>
            <a:chExt cx="1620" cy="1872"/>
          </a:xfrm>
        </p:grpSpPr>
        <p:sp>
          <p:nvSpPr>
            <p:cNvPr id="11278" name="Rectangle 9"/>
            <p:cNvSpPr>
              <a:spLocks noChangeArrowheads="1"/>
            </p:cNvSpPr>
            <p:nvPr/>
          </p:nvSpPr>
          <p:spPr bwMode="auto">
            <a:xfrm>
              <a:off x="5040" y="10713"/>
              <a:ext cx="540" cy="54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79" name="Rectangle 10"/>
            <p:cNvSpPr>
              <a:spLocks noChangeArrowheads="1"/>
            </p:cNvSpPr>
            <p:nvPr/>
          </p:nvSpPr>
          <p:spPr bwMode="auto">
            <a:xfrm>
              <a:off x="5580" y="10713"/>
              <a:ext cx="540" cy="5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80" name="Rectangle 11"/>
            <p:cNvSpPr>
              <a:spLocks noChangeArrowheads="1"/>
            </p:cNvSpPr>
            <p:nvPr/>
          </p:nvSpPr>
          <p:spPr bwMode="auto">
            <a:xfrm>
              <a:off x="5040" y="10176"/>
              <a:ext cx="540" cy="54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81" name="Text Box 12"/>
            <p:cNvSpPr txBox="1">
              <a:spLocks noChangeArrowheads="1"/>
            </p:cNvSpPr>
            <p:nvPr/>
          </p:nvSpPr>
          <p:spPr bwMode="auto">
            <a:xfrm>
              <a:off x="5010" y="11424"/>
              <a:ext cx="16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kumimoji="1" lang="zh-CN" altLang="en-US">
                  <a:latin typeface="黑体" panose="02010609060101010101" pitchFamily="2" charset="-122"/>
                  <a:ea typeface="黑体" panose="02010609060101010101" pitchFamily="2" charset="-122"/>
                </a:rPr>
                <a:t>从左面看</a:t>
              </a:r>
              <a:endParaRPr kumimoji="1" lang="zh-CN" altLang="en-US" sz="150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4" name="Group 13"/>
          <p:cNvGrpSpPr/>
          <p:nvPr/>
        </p:nvGrpSpPr>
        <p:grpSpPr bwMode="auto">
          <a:xfrm>
            <a:off x="4923235" y="2745581"/>
            <a:ext cx="1214438" cy="1433513"/>
            <a:chOff x="3792" y="336"/>
            <a:chExt cx="787" cy="858"/>
          </a:xfrm>
        </p:grpSpPr>
        <p:sp>
          <p:nvSpPr>
            <p:cNvPr id="11273" name="Rectangle 14"/>
            <p:cNvSpPr>
              <a:spLocks noChangeArrowheads="1"/>
            </p:cNvSpPr>
            <p:nvPr/>
          </p:nvSpPr>
          <p:spPr bwMode="auto">
            <a:xfrm>
              <a:off x="3792" y="336"/>
              <a:ext cx="262" cy="243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74" name="Rectangle 15"/>
            <p:cNvSpPr>
              <a:spLocks noChangeArrowheads="1"/>
            </p:cNvSpPr>
            <p:nvPr/>
          </p:nvSpPr>
          <p:spPr bwMode="auto">
            <a:xfrm>
              <a:off x="3792" y="576"/>
              <a:ext cx="262" cy="24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75" name="Rectangle 16"/>
            <p:cNvSpPr>
              <a:spLocks noChangeArrowheads="1"/>
            </p:cNvSpPr>
            <p:nvPr/>
          </p:nvSpPr>
          <p:spPr bwMode="auto">
            <a:xfrm>
              <a:off x="4054" y="336"/>
              <a:ext cx="263" cy="243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76" name="Rectangle 17"/>
            <p:cNvSpPr>
              <a:spLocks noChangeArrowheads="1"/>
            </p:cNvSpPr>
            <p:nvPr/>
          </p:nvSpPr>
          <p:spPr bwMode="auto">
            <a:xfrm>
              <a:off x="4317" y="336"/>
              <a:ext cx="262" cy="24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77" name="Text Box 18"/>
            <p:cNvSpPr txBox="1">
              <a:spLocks noChangeArrowheads="1"/>
            </p:cNvSpPr>
            <p:nvPr/>
          </p:nvSpPr>
          <p:spPr bwMode="auto">
            <a:xfrm>
              <a:off x="3792" y="913"/>
              <a:ext cx="787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kumimoji="1" lang="zh-CN" altLang="en-US" sz="1500">
                  <a:latin typeface="黑体" panose="02010609060101010101" pitchFamily="2" charset="-122"/>
                  <a:ea typeface="黑体" panose="02010609060101010101" pitchFamily="2" charset="-122"/>
                </a:rPr>
                <a:t>从上面看</a:t>
              </a:r>
            </a:p>
          </p:txBody>
        </p:sp>
      </p:grpSp>
      <p:sp>
        <p:nvSpPr>
          <p:cNvPr id="170020" name="Text Box 36"/>
          <p:cNvSpPr txBox="1">
            <a:spLocks noChangeArrowheads="1"/>
          </p:cNvSpPr>
          <p:nvPr/>
        </p:nvSpPr>
        <p:spPr bwMode="auto">
          <a:xfrm>
            <a:off x="1600200" y="3473053"/>
            <a:ext cx="6400800" cy="1670447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kumimoji="1" lang="zh-CN" altLang="en-US" sz="2100" b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从上面的活动中可以体会到从不同的方向看同一物体时</a:t>
            </a:r>
            <a:r>
              <a:rPr kumimoji="1" lang="en-US" altLang="zh-CN" sz="2100" b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kumimoji="1" lang="zh-CN" altLang="en-US" sz="2100" b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可能看到不同的图形</a:t>
            </a:r>
            <a:r>
              <a:rPr kumimoji="1" lang="en-US" altLang="zh-CN" sz="2100" b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  <a:r>
              <a:rPr kumimoji="1" lang="zh-CN" altLang="en-US" sz="2100" b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其中</a:t>
            </a:r>
            <a:r>
              <a:rPr kumimoji="1" lang="en-US" altLang="zh-CN" sz="2100" b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</a:p>
          <a:p>
            <a:pPr algn="just" eaLnBrk="1" hangingPunct="1"/>
            <a:r>
              <a:rPr kumimoji="1" lang="zh-CN" altLang="en-US" sz="2100" b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从正面看到的图叫</a:t>
            </a:r>
            <a:r>
              <a:rPr kumimoji="1" lang="zh-CN" altLang="en-US" sz="21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主视图</a:t>
            </a:r>
            <a:r>
              <a:rPr kumimoji="1" lang="en-US" altLang="zh-CN" sz="21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</a:p>
          <a:p>
            <a:pPr algn="just" eaLnBrk="1" hangingPunct="1"/>
            <a:r>
              <a:rPr kumimoji="1" lang="zh-CN" altLang="en-US" sz="2100" b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从左面看到的图叫</a:t>
            </a:r>
            <a:r>
              <a:rPr kumimoji="1" lang="zh-CN" altLang="en-US" sz="21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左视图</a:t>
            </a:r>
            <a:r>
              <a:rPr kumimoji="1" lang="en-US" altLang="zh-CN" sz="21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</a:p>
          <a:p>
            <a:pPr algn="just" eaLnBrk="1" hangingPunct="1"/>
            <a:r>
              <a:rPr kumimoji="1" lang="zh-CN" altLang="en-US" sz="2100" b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从上面看到的图叫</a:t>
            </a:r>
            <a:r>
              <a:rPr kumimoji="1" lang="zh-CN" altLang="en-US" sz="21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俯视图</a:t>
            </a:r>
            <a:r>
              <a:rPr kumimoji="1" lang="en-US" altLang="zh-CN" sz="21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kumimoji="1" lang="en-US" altLang="zh-CN" sz="2100" b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kumimoji="1" lang="zh-CN" altLang="en-US" sz="2100" b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即物体的</a:t>
            </a:r>
            <a:r>
              <a:rPr kumimoji="1" lang="zh-CN" altLang="en-US" sz="21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hlinkClick r:id="rId3" action="ppaction://hlinkfile"/>
              </a:rPr>
              <a:t>三视图</a:t>
            </a:r>
            <a:r>
              <a:rPr kumimoji="1" lang="en-US" altLang="zh-CN" sz="2100" b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  <a:endParaRPr kumimoji="1"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1271" name="Text Box 2"/>
          <p:cNvSpPr txBox="1">
            <a:spLocks noChangeArrowheads="1"/>
          </p:cNvSpPr>
          <p:nvPr/>
        </p:nvSpPr>
        <p:spPr bwMode="auto">
          <a:xfrm>
            <a:off x="1410891" y="589360"/>
            <a:ext cx="6361509" cy="881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10000"/>
              </a:lnSpc>
            </a:pPr>
            <a:r>
              <a:rPr kumimoji="1" lang="zh-CN" altLang="en-US" sz="2400" b="1" noProof="1">
                <a:latin typeface="黑体" panose="02010609060101010101" pitchFamily="2" charset="-122"/>
                <a:ea typeface="黑体" panose="02010609060101010101" pitchFamily="2" charset="-122"/>
              </a:rPr>
              <a:t>请</a:t>
            </a:r>
            <a:r>
              <a:rPr kumimoji="1"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同学们从三个方向看下面物体</a:t>
            </a:r>
            <a:r>
              <a:rPr kumimoji="1" lang="en-US" altLang="zh-CN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kumimoji="1"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你能分别画出看到的图象吗</a:t>
            </a:r>
            <a:r>
              <a:rPr kumimoji="1" lang="en-US" altLang="zh-CN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endParaRPr kumimoji="1"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143000" y="1"/>
            <a:ext cx="1836080" cy="5770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zh-CN" altLang="en-US" sz="33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</a:rPr>
              <a:t>展示交流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0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2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 bwMode="auto">
          <a:xfrm>
            <a:off x="4733926" y="303611"/>
            <a:ext cx="1079897" cy="1272778"/>
            <a:chOff x="2520" y="13905"/>
            <a:chExt cx="1680" cy="1911"/>
          </a:xfrm>
        </p:grpSpPr>
        <p:sp>
          <p:nvSpPr>
            <p:cNvPr id="12308" name="Rectangle 20"/>
            <p:cNvSpPr>
              <a:spLocks noChangeArrowheads="1"/>
            </p:cNvSpPr>
            <p:nvPr/>
          </p:nvSpPr>
          <p:spPr bwMode="auto">
            <a:xfrm>
              <a:off x="2520" y="13905"/>
              <a:ext cx="540" cy="54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309" name="Rectangle 21"/>
            <p:cNvSpPr>
              <a:spLocks noChangeArrowheads="1"/>
            </p:cNvSpPr>
            <p:nvPr/>
          </p:nvSpPr>
          <p:spPr bwMode="auto">
            <a:xfrm>
              <a:off x="2520" y="14451"/>
              <a:ext cx="540" cy="54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310" name="Rectangle 22"/>
            <p:cNvSpPr>
              <a:spLocks noChangeArrowheads="1"/>
            </p:cNvSpPr>
            <p:nvPr/>
          </p:nvSpPr>
          <p:spPr bwMode="auto">
            <a:xfrm>
              <a:off x="3060" y="14451"/>
              <a:ext cx="540" cy="54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311" name="Rectangle 23"/>
            <p:cNvSpPr>
              <a:spLocks noChangeArrowheads="1"/>
            </p:cNvSpPr>
            <p:nvPr/>
          </p:nvSpPr>
          <p:spPr bwMode="auto">
            <a:xfrm>
              <a:off x="3597" y="14451"/>
              <a:ext cx="540" cy="54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312" name="Text Box 24"/>
            <p:cNvSpPr txBox="1">
              <a:spLocks noChangeArrowheads="1"/>
            </p:cNvSpPr>
            <p:nvPr/>
          </p:nvSpPr>
          <p:spPr bwMode="auto">
            <a:xfrm>
              <a:off x="2580" y="15192"/>
              <a:ext cx="16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kumimoji="1" lang="zh-CN" altLang="en-US" sz="1500" b="1">
                  <a:latin typeface="黑体" panose="02010609060101010101" pitchFamily="2" charset="-122"/>
                  <a:ea typeface="黑体" panose="02010609060101010101" pitchFamily="2" charset="-122"/>
                </a:rPr>
                <a:t>主视图</a:t>
              </a:r>
            </a:p>
          </p:txBody>
        </p:sp>
      </p:grpSp>
      <p:grpSp>
        <p:nvGrpSpPr>
          <p:cNvPr id="3" name="Group 25"/>
          <p:cNvGrpSpPr/>
          <p:nvPr/>
        </p:nvGrpSpPr>
        <p:grpSpPr bwMode="auto">
          <a:xfrm>
            <a:off x="6354366" y="302420"/>
            <a:ext cx="1008459" cy="1297781"/>
            <a:chOff x="5113" y="13920"/>
            <a:chExt cx="1620" cy="1977"/>
          </a:xfrm>
        </p:grpSpPr>
        <p:sp>
          <p:nvSpPr>
            <p:cNvPr id="12304" name="Rectangle 26"/>
            <p:cNvSpPr>
              <a:spLocks noChangeArrowheads="1"/>
            </p:cNvSpPr>
            <p:nvPr/>
          </p:nvSpPr>
          <p:spPr bwMode="auto">
            <a:xfrm>
              <a:off x="5247" y="14457"/>
              <a:ext cx="540" cy="54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305" name="Rectangle 27"/>
            <p:cNvSpPr>
              <a:spLocks noChangeArrowheads="1"/>
            </p:cNvSpPr>
            <p:nvPr/>
          </p:nvSpPr>
          <p:spPr bwMode="auto">
            <a:xfrm>
              <a:off x="5790" y="14457"/>
              <a:ext cx="540" cy="54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306" name="Rectangle 28"/>
            <p:cNvSpPr>
              <a:spLocks noChangeArrowheads="1"/>
            </p:cNvSpPr>
            <p:nvPr/>
          </p:nvSpPr>
          <p:spPr bwMode="auto">
            <a:xfrm>
              <a:off x="5247" y="13920"/>
              <a:ext cx="540" cy="54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307" name="Text Box 29"/>
            <p:cNvSpPr txBox="1">
              <a:spLocks noChangeArrowheads="1"/>
            </p:cNvSpPr>
            <p:nvPr/>
          </p:nvSpPr>
          <p:spPr bwMode="auto">
            <a:xfrm>
              <a:off x="5113" y="15273"/>
              <a:ext cx="16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kumimoji="1" lang="zh-CN" altLang="en-US" sz="1500" b="1">
                  <a:latin typeface="黑体" panose="02010609060101010101" pitchFamily="2" charset="-122"/>
                  <a:ea typeface="黑体" panose="02010609060101010101" pitchFamily="2" charset="-122"/>
                </a:rPr>
                <a:t>左视图</a:t>
              </a:r>
            </a:p>
          </p:txBody>
        </p:sp>
      </p:grpSp>
      <p:grpSp>
        <p:nvGrpSpPr>
          <p:cNvPr id="4" name="Group 30"/>
          <p:cNvGrpSpPr/>
          <p:nvPr/>
        </p:nvGrpSpPr>
        <p:grpSpPr bwMode="auto">
          <a:xfrm>
            <a:off x="4680347" y="1762126"/>
            <a:ext cx="1151334" cy="1241822"/>
            <a:chOff x="7920" y="13920"/>
            <a:chExt cx="1800" cy="1872"/>
          </a:xfrm>
        </p:grpSpPr>
        <p:sp>
          <p:nvSpPr>
            <p:cNvPr id="12299" name="Rectangle 31"/>
            <p:cNvSpPr>
              <a:spLocks noChangeArrowheads="1"/>
            </p:cNvSpPr>
            <p:nvPr/>
          </p:nvSpPr>
          <p:spPr bwMode="auto">
            <a:xfrm>
              <a:off x="7920" y="14466"/>
              <a:ext cx="540" cy="54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300" name="Rectangle 32"/>
            <p:cNvSpPr>
              <a:spLocks noChangeArrowheads="1"/>
            </p:cNvSpPr>
            <p:nvPr/>
          </p:nvSpPr>
          <p:spPr bwMode="auto">
            <a:xfrm>
              <a:off x="7920" y="13920"/>
              <a:ext cx="540" cy="54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301" name="Rectangle 33"/>
            <p:cNvSpPr>
              <a:spLocks noChangeArrowheads="1"/>
            </p:cNvSpPr>
            <p:nvPr/>
          </p:nvSpPr>
          <p:spPr bwMode="auto">
            <a:xfrm>
              <a:off x="8460" y="13920"/>
              <a:ext cx="540" cy="54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302" name="Rectangle 34"/>
            <p:cNvSpPr>
              <a:spLocks noChangeArrowheads="1"/>
            </p:cNvSpPr>
            <p:nvPr/>
          </p:nvSpPr>
          <p:spPr bwMode="auto">
            <a:xfrm>
              <a:off x="8997" y="13920"/>
              <a:ext cx="540" cy="54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303" name="Text Box 35"/>
            <p:cNvSpPr txBox="1">
              <a:spLocks noChangeArrowheads="1"/>
            </p:cNvSpPr>
            <p:nvPr/>
          </p:nvSpPr>
          <p:spPr bwMode="auto">
            <a:xfrm>
              <a:off x="8100" y="15168"/>
              <a:ext cx="162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kumimoji="1" lang="zh-CN" altLang="en-US" sz="1500" b="1">
                  <a:latin typeface="黑体" panose="02010609060101010101" pitchFamily="2" charset="-122"/>
                  <a:ea typeface="黑体" panose="02010609060101010101" pitchFamily="2" charset="-122"/>
                </a:rPr>
                <a:t>俯视图</a:t>
              </a:r>
            </a:p>
          </p:txBody>
        </p:sp>
      </p:grpSp>
      <p:pic>
        <p:nvPicPr>
          <p:cNvPr id="12293" name="Picture 37" descr="几何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1" y="1"/>
            <a:ext cx="3002756" cy="3274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文本框 16"/>
          <p:cNvSpPr txBox="1">
            <a:spLocks noChangeArrowheads="1"/>
          </p:cNvSpPr>
          <p:nvPr/>
        </p:nvSpPr>
        <p:spPr bwMode="auto">
          <a:xfrm>
            <a:off x="1496616" y="3494485"/>
            <a:ext cx="6504384" cy="1232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100" dirty="0"/>
              <a:t>对于一些立体图形的问题，常把它们转化为</a:t>
            </a:r>
            <a:r>
              <a:rPr lang="zh-CN" altLang="en-US" sz="2100" u="sng" dirty="0"/>
              <a:t>            </a:t>
            </a:r>
            <a:r>
              <a:rPr lang="zh-CN" altLang="en-US" sz="2100" dirty="0"/>
              <a:t>来研究和处理，通常画出从</a:t>
            </a:r>
            <a:r>
              <a:rPr lang="zh-CN" altLang="en-US" sz="2100" u="sng" dirty="0">
                <a:sym typeface="Arial" panose="020B0604020202020204" pitchFamily="34" charset="0"/>
              </a:rPr>
              <a:t>        </a:t>
            </a:r>
            <a:r>
              <a:rPr lang="zh-CN" altLang="en-US" sz="2100" dirty="0"/>
              <a:t>面、</a:t>
            </a:r>
            <a:r>
              <a:rPr lang="zh-CN" altLang="en-US" sz="2100" u="sng" dirty="0">
                <a:sym typeface="Arial" panose="020B0604020202020204" pitchFamily="34" charset="0"/>
              </a:rPr>
              <a:t>           </a:t>
            </a:r>
            <a:r>
              <a:rPr lang="zh-CN" altLang="en-US" sz="2100" dirty="0">
                <a:sym typeface="Arial" panose="020B0604020202020204" pitchFamily="34" charset="0"/>
              </a:rPr>
              <a:t>面、</a:t>
            </a:r>
            <a:r>
              <a:rPr lang="zh-CN" altLang="en-US" sz="2100" u="sng" dirty="0">
                <a:sym typeface="Arial" panose="020B0604020202020204" pitchFamily="34" charset="0"/>
              </a:rPr>
              <a:t>         </a:t>
            </a:r>
            <a:r>
              <a:rPr lang="zh-CN" altLang="en-US" sz="2100" dirty="0"/>
              <a:t>面</a:t>
            </a:r>
            <a:r>
              <a:rPr lang="zh-CN" altLang="en-US" sz="2100" u="sng" dirty="0">
                <a:sym typeface="Arial" panose="020B0604020202020204" pitchFamily="34" charset="0"/>
              </a:rPr>
              <a:t>       </a:t>
            </a:r>
            <a:r>
              <a:rPr lang="zh-CN" altLang="en-US" sz="2100" u="sng" dirty="0"/>
              <a:t>      </a:t>
            </a:r>
            <a:r>
              <a:rPr lang="zh-CN" altLang="en-US" sz="2100" u="sng" dirty="0">
                <a:sym typeface="Arial" panose="020B0604020202020204" pitchFamily="34" charset="0"/>
              </a:rPr>
              <a:t> </a:t>
            </a:r>
            <a:r>
              <a:rPr lang="zh-CN" altLang="en-US" sz="2100" dirty="0">
                <a:sym typeface="Arial" panose="020B0604020202020204" pitchFamily="34" charset="0"/>
              </a:rPr>
              <a:t>    </a:t>
            </a:r>
            <a:r>
              <a:rPr lang="zh-CN" altLang="en-US" sz="2100" dirty="0"/>
              <a:t>看的平面图形来表示相应的立体图形.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607970" y="3536156"/>
            <a:ext cx="964406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</a:rPr>
              <a:t>平面图形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036594" y="3955256"/>
            <a:ext cx="428625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</a:rPr>
              <a:t>上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857875" y="3955256"/>
            <a:ext cx="48220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</a:rPr>
              <a:t>左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625579" y="3964781"/>
            <a:ext cx="428625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0000"/>
                </a:solidFill>
              </a:rPr>
              <a:t>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25616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739" r="62175"/>
          <a:stretch>
            <a:fillRect/>
          </a:stretch>
        </p:blipFill>
        <p:spPr bwMode="auto">
          <a:xfrm>
            <a:off x="2276475" y="1291829"/>
            <a:ext cx="1815704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矩形 25604"/>
          <p:cNvSpPr>
            <a:spLocks noChangeArrowheads="1"/>
          </p:cNvSpPr>
          <p:nvPr/>
        </p:nvSpPr>
        <p:spPr bwMode="auto">
          <a:xfrm>
            <a:off x="1824039" y="160735"/>
            <a:ext cx="5832872" cy="955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400" dirty="0">
                <a:solidFill>
                  <a:srgbClr val="00B0F0"/>
                </a:solidFill>
                <a:ea typeface="微软雅黑" panose="020B0503020204020204" pitchFamily="34" charset="-122"/>
              </a:rPr>
              <a:t>问题</a:t>
            </a:r>
            <a:r>
              <a:rPr lang="en-US" altLang="zh-CN" sz="2400" dirty="0">
                <a:solidFill>
                  <a:srgbClr val="00B0F0"/>
                </a:solidFill>
                <a:ea typeface="微软雅黑" panose="020B0503020204020204" pitchFamily="34" charset="-122"/>
              </a:rPr>
              <a:t>2</a:t>
            </a:r>
            <a:r>
              <a:rPr lang="en-US" altLang="en-US" sz="2400" dirty="0">
                <a:solidFill>
                  <a:srgbClr val="00B0F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400" dirty="0">
                <a:ea typeface="微软雅黑" panose="020B0503020204020204" pitchFamily="34" charset="-122"/>
              </a:rPr>
              <a:t>  </a:t>
            </a:r>
            <a:r>
              <a:rPr lang="zh-CN" altLang="en-US" sz="2400" dirty="0">
                <a:ea typeface="微软雅黑" panose="020B0503020204020204" pitchFamily="34" charset="-122"/>
              </a:rPr>
              <a:t>分别从</a:t>
            </a:r>
            <a:r>
              <a:rPr lang="zh-CN" altLang="en-US" sz="2400" dirty="0">
                <a:solidFill>
                  <a:srgbClr val="0066FF"/>
                </a:solidFill>
                <a:ea typeface="微软雅黑" panose="020B0503020204020204" pitchFamily="34" charset="-122"/>
              </a:rPr>
              <a:t>正面</a:t>
            </a:r>
            <a:r>
              <a:rPr lang="zh-CN" altLang="en-US" sz="2400" dirty="0">
                <a:ea typeface="微软雅黑" panose="020B0503020204020204" pitchFamily="34" charset="-122"/>
              </a:rPr>
              <a:t>、</a:t>
            </a:r>
            <a:r>
              <a:rPr lang="zh-CN" altLang="en-US" sz="2400" dirty="0">
                <a:solidFill>
                  <a:srgbClr val="0066FF"/>
                </a:solidFill>
                <a:ea typeface="微软雅黑" panose="020B0503020204020204" pitchFamily="34" charset="-122"/>
              </a:rPr>
              <a:t>左面</a:t>
            </a:r>
            <a:r>
              <a:rPr lang="zh-CN" altLang="en-US" sz="2400" dirty="0">
                <a:ea typeface="微软雅黑" panose="020B0503020204020204" pitchFamily="34" charset="-122"/>
              </a:rPr>
              <a:t>、</a:t>
            </a:r>
            <a:r>
              <a:rPr lang="zh-CN" altLang="en-US" sz="2400" dirty="0">
                <a:solidFill>
                  <a:srgbClr val="0066FF"/>
                </a:solidFill>
                <a:ea typeface="微软雅黑" panose="020B0503020204020204" pitchFamily="34" charset="-122"/>
              </a:rPr>
              <a:t>上面</a:t>
            </a:r>
            <a:r>
              <a:rPr lang="zh-CN" altLang="en-US" sz="2400" dirty="0">
                <a:ea typeface="微软雅黑" panose="020B0503020204020204" pitchFamily="34" charset="-122"/>
              </a:rPr>
              <a:t>观察这个长方体</a:t>
            </a:r>
            <a:r>
              <a:rPr lang="en-US" altLang="zh-CN" sz="2400" dirty="0">
                <a:ea typeface="微软雅黑" panose="020B0503020204020204" pitchFamily="34" charset="-122"/>
              </a:rPr>
              <a:t>,</a:t>
            </a:r>
            <a:r>
              <a:rPr lang="zh-CN" altLang="en-US" sz="2400" dirty="0">
                <a:ea typeface="微软雅黑" panose="020B0503020204020204" pitchFamily="34" charset="-122"/>
              </a:rPr>
              <a:t>看一看各能得到什么平面图形</a:t>
            </a:r>
            <a:r>
              <a:rPr lang="en-US" altLang="zh-CN" sz="2400" dirty="0">
                <a:ea typeface="微软雅黑" panose="020B0503020204020204" pitchFamily="34" charset="-122"/>
              </a:rPr>
              <a:t>?</a:t>
            </a:r>
          </a:p>
        </p:txBody>
      </p:sp>
      <p:sp>
        <p:nvSpPr>
          <p:cNvPr id="22" name="文本框 25608"/>
          <p:cNvSpPr txBox="1">
            <a:spLocks noChangeArrowheads="1"/>
          </p:cNvSpPr>
          <p:nvPr/>
        </p:nvSpPr>
        <p:spPr bwMode="auto">
          <a:xfrm>
            <a:off x="4482705" y="2262189"/>
            <a:ext cx="157158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ea typeface="微软雅黑" panose="020B0503020204020204" pitchFamily="34" charset="-122"/>
              </a:rPr>
              <a:t>     </a:t>
            </a:r>
            <a:r>
              <a:rPr lang="zh-CN" altLang="en-US">
                <a:ea typeface="微软雅黑" panose="020B0503020204020204" pitchFamily="34" charset="-122"/>
              </a:rPr>
              <a:t>从正面看   </a:t>
            </a:r>
          </a:p>
        </p:txBody>
      </p:sp>
      <p:sp>
        <p:nvSpPr>
          <p:cNvPr id="23" name="上箭头 25609"/>
          <p:cNvSpPr>
            <a:spLocks noChangeArrowheads="1"/>
          </p:cNvSpPr>
          <p:nvPr/>
        </p:nvSpPr>
        <p:spPr bwMode="auto">
          <a:xfrm rot="2700000">
            <a:off x="2840832" y="2309814"/>
            <a:ext cx="227409" cy="486965"/>
          </a:xfrm>
          <a:prstGeom prst="upArrow">
            <a:avLst>
              <a:gd name="adj1" fmla="val 50000"/>
              <a:gd name="adj2" fmla="val 82462"/>
            </a:avLst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4" name="文本框 25612"/>
          <p:cNvSpPr txBox="1">
            <a:spLocks noChangeArrowheads="1"/>
          </p:cNvSpPr>
          <p:nvPr/>
        </p:nvSpPr>
        <p:spPr bwMode="auto">
          <a:xfrm>
            <a:off x="4873229" y="3442098"/>
            <a:ext cx="106182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ea typeface="微软雅黑" panose="020B0503020204020204" pitchFamily="34" charset="-122"/>
              </a:rPr>
              <a:t>从上面看</a:t>
            </a:r>
          </a:p>
        </p:txBody>
      </p:sp>
      <p:sp>
        <p:nvSpPr>
          <p:cNvPr id="25" name="上箭头 4"/>
          <p:cNvSpPr>
            <a:spLocks noChangeArrowheads="1"/>
          </p:cNvSpPr>
          <p:nvPr/>
        </p:nvSpPr>
        <p:spPr bwMode="auto">
          <a:xfrm flipV="1">
            <a:off x="2978945" y="1291830"/>
            <a:ext cx="227410" cy="486965"/>
          </a:xfrm>
          <a:prstGeom prst="upArrow">
            <a:avLst>
              <a:gd name="adj1" fmla="val 50000"/>
              <a:gd name="adj2" fmla="val 82462"/>
            </a:avLst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6" name="上箭头 5"/>
          <p:cNvSpPr>
            <a:spLocks noChangeArrowheads="1"/>
          </p:cNvSpPr>
          <p:nvPr/>
        </p:nvSpPr>
        <p:spPr bwMode="auto">
          <a:xfrm rot="16200000" flipH="1" flipV="1">
            <a:off x="1910954" y="1906191"/>
            <a:ext cx="227410" cy="486966"/>
          </a:xfrm>
          <a:prstGeom prst="upArrow">
            <a:avLst>
              <a:gd name="adj1" fmla="val 50000"/>
              <a:gd name="adj2" fmla="val 82462"/>
            </a:avLst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pic>
        <p:nvPicPr>
          <p:cNvPr id="27" name="图片 25616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615" t="58978" r="19312"/>
          <a:stretch>
            <a:fillRect/>
          </a:stretch>
        </p:blipFill>
        <p:spPr bwMode="auto">
          <a:xfrm>
            <a:off x="4491039" y="2786064"/>
            <a:ext cx="1651397" cy="879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图片 25616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615" r="18573" b="52933"/>
          <a:stretch>
            <a:fillRect/>
          </a:stretch>
        </p:blipFill>
        <p:spPr bwMode="auto">
          <a:xfrm>
            <a:off x="4480322" y="1181101"/>
            <a:ext cx="1685925" cy="100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图片 25616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875" b="52933"/>
          <a:stretch>
            <a:fillRect/>
          </a:stretch>
        </p:blipFill>
        <p:spPr bwMode="auto">
          <a:xfrm>
            <a:off x="6278167" y="1181101"/>
            <a:ext cx="758428" cy="100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文本框 4"/>
          <p:cNvSpPr txBox="1">
            <a:spLocks noChangeArrowheads="1"/>
          </p:cNvSpPr>
          <p:nvPr/>
        </p:nvSpPr>
        <p:spPr bwMode="auto">
          <a:xfrm>
            <a:off x="5847160" y="2262189"/>
            <a:ext cx="1380426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ea typeface="微软雅黑" panose="020B0503020204020204" pitchFamily="34" charset="-122"/>
              </a:rPr>
              <a:t>     从左面看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  <p:bldP spid="24" grpId="0"/>
      <p:bldP spid="25" grpId="0" animBg="1"/>
      <p:bldP spid="26" grpId="0" animBg="1"/>
      <p:bldP spid="30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从不同方向看立体图形及立体图形的展开与还原</Template>
  <TotalTime>0</TotalTime>
  <Words>733</Words>
  <Application>Microsoft Office PowerPoint</Application>
  <PresentationFormat>全屏显示(16:9)</PresentationFormat>
  <Paragraphs>114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3" baseType="lpstr">
      <vt:lpstr>黑体</vt:lpstr>
      <vt:lpstr>华文行楷</vt:lpstr>
      <vt:lpstr>楷体_GB2312</vt:lpstr>
      <vt:lpstr>宋体</vt:lpstr>
      <vt:lpstr>微软雅黑</vt:lpstr>
      <vt:lpstr>Arial</vt:lpstr>
      <vt:lpstr>Calibri</vt:lpstr>
      <vt:lpstr>Tahoma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2019-08-24T08:05:00Z</dcterms:created>
  <dcterms:modified xsi:type="dcterms:W3CDTF">2023-01-16T20:06:19Z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4CC52DA39AE8462EB70A9B5FBE4E8A31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