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63" r:id="rId3"/>
    <p:sldId id="482" r:id="rId4"/>
    <p:sldId id="425" r:id="rId5"/>
    <p:sldId id="423" r:id="rId6"/>
    <p:sldId id="414" r:id="rId7"/>
    <p:sldId id="454" r:id="rId8"/>
    <p:sldId id="455" r:id="rId9"/>
    <p:sldId id="598" r:id="rId10"/>
    <p:sldId id="599" r:id="rId11"/>
    <p:sldId id="600" r:id="rId12"/>
    <p:sldId id="491" r:id="rId13"/>
    <p:sldId id="514" r:id="rId14"/>
    <p:sldId id="626" r:id="rId15"/>
    <p:sldId id="415" r:id="rId16"/>
    <p:sldId id="602" r:id="rId17"/>
    <p:sldId id="503" r:id="rId18"/>
    <p:sldId id="502" r:id="rId19"/>
    <p:sldId id="507" r:id="rId20"/>
    <p:sldId id="510" r:id="rId21"/>
    <p:sldId id="547" r:id="rId22"/>
    <p:sldId id="509" r:id="rId23"/>
    <p:sldId id="582" r:id="rId24"/>
    <p:sldId id="583" r:id="rId25"/>
    <p:sldId id="585" r:id="rId26"/>
    <p:sldId id="584" r:id="rId27"/>
    <p:sldId id="586" r:id="rId28"/>
    <p:sldId id="587" r:id="rId29"/>
    <p:sldId id="588" r:id="rId30"/>
    <p:sldId id="625" r:id="rId31"/>
    <p:sldId id="418" r:id="rId32"/>
    <p:sldId id="512" r:id="rId33"/>
    <p:sldId id="422" r:id="rId34"/>
    <p:sldId id="421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2C7D1C5C-C0F0-4674-83F1-8D3A6AC92142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1C5C-C0F0-4674-83F1-8D3A6AC92142}" type="slidenum">
              <a:rPr lang="zh-CN" altLang="en-US" smtClean="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0D734-8963-497A-BDA7-5526BE2E65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3DDC-8448-45DA-8472-9F5854705D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3FCFB-6D29-43A7-9155-CD7C568BC9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6040E-988B-4F7D-96F8-F657CD79AF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92C41-C944-4095-9563-2AF4BBD29B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678A-EE8F-45C2-BC8C-0E53EBBA205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9725D-D0FF-48AC-A5FD-057E298B4B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34AC7-59C8-4447-9A1D-B42809EE31F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2D8-A10C-447B-A04E-7AAD41AD7A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4F1D-35FE-4236-96AA-B3107F72D2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E1D2-E8E5-47FD-8305-DE9333A946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9B8C-338B-4E8B-B8EA-E88769BEBB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7F927-024A-40A4-B65C-7F3AAE2BA9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E69EB-D23A-4A2C-876E-29D3422078C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6139-19E6-49E6-A258-112EC0C66D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13EAD-D77A-4DC7-96A3-181B530AA5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B1EC9-DB7D-409B-ABFD-08C38F2502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2D73-C524-471D-82B6-F311D7C17AE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FF1E1-6FE8-46A4-B874-2EB471A973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D123-EB53-47D2-86B8-F0B23DF6F9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1A34D-1F81-4C40-B9E7-72A81D1653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FB70-4757-4EF1-A61F-3AC06CA873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C27848-93F2-4E60-A89D-F6A3748523C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A7B010-561E-4CAC-9760-5795180D561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0" y="273052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20</a:t>
            </a: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Chritmas Tree</a:t>
            </a:r>
            <a:endParaRPr lang="zh-CN" altLang="en-US" sz="44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892969" y="1501372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 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Christmas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4754" y="533687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1149350" y="914400"/>
            <a:ext cx="7016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1.Let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put up a Christmas tree!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1428750" y="5105400"/>
            <a:ext cx="3841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—好啦!完成了!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—它很漂亮。</a:t>
            </a:r>
          </a:p>
        </p:txBody>
      </p:sp>
      <p:pic>
        <p:nvPicPr>
          <p:cNvPr id="15372" name="图片 15371" descr="2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9050" y="1682750"/>
            <a:ext cx="6705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838ACB1-4B97-4FD6-A75A-05BD47FD0FD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965450" y="984250"/>
            <a:ext cx="478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up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装饰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张贴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1987550" y="1822450"/>
            <a:ext cx="68453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put up my room with my parents. </a:t>
            </a: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</a:rPr>
              <a:t>我想和父母一起装饰我的房间。</a:t>
            </a:r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1987550" y="3219450"/>
            <a:ext cx="63595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当宾语是名词时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放在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up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之间或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 up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后面均可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当宾语是代词时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一定要放在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up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之间。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6395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639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6399" name="组合 16398"/>
          <p:cNvGrpSpPr/>
          <p:nvPr/>
        </p:nvGrpSpPr>
        <p:grpSpPr bwMode="auto">
          <a:xfrm>
            <a:off x="728663" y="1855788"/>
            <a:ext cx="1516062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640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2" name="组合 16401"/>
          <p:cNvGrpSpPr/>
          <p:nvPr/>
        </p:nvGrpSpPr>
        <p:grpSpPr bwMode="auto">
          <a:xfrm>
            <a:off x="730250" y="32893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6406" name="组合 16405"/>
          <p:cNvGrpSpPr/>
          <p:nvPr/>
        </p:nvGrpSpPr>
        <p:grpSpPr bwMode="auto">
          <a:xfrm>
            <a:off x="800100" y="5105400"/>
            <a:ext cx="1998663" cy="522288"/>
            <a:chOff x="0" y="0"/>
            <a:chExt cx="3148" cy="822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330" y="0"/>
              <a:ext cx="281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其他词义</a:t>
              </a:r>
            </a:p>
          </p:txBody>
        </p:sp>
        <p:pic>
          <p:nvPicPr>
            <p:cNvPr id="1640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10"/>
              <a:ext cx="55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9" name="文本框 16408"/>
          <p:cNvSpPr txBox="1">
            <a:spLocks noChangeArrowheads="1"/>
          </p:cNvSpPr>
          <p:nvPr/>
        </p:nvSpPr>
        <p:spPr bwMode="auto">
          <a:xfrm>
            <a:off x="2825750" y="5105400"/>
            <a:ext cx="454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put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up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提出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建造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举起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41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BC68C46-2DB3-40AA-ACAB-AA57982D94C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389" grpId="0" bldLvl="0"/>
      <p:bldP spid="16390" grpId="0" bldLvl="0"/>
      <p:bldP spid="1640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矩形 12"/>
          <p:cNvSpPr>
            <a:spLocks noChangeArrowheads="1"/>
          </p:cNvSpPr>
          <p:nvPr/>
        </p:nvSpPr>
        <p:spPr bwMode="auto">
          <a:xfrm>
            <a:off x="2755900" y="1054100"/>
            <a:ext cx="477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ðen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连词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然后</a:t>
            </a:r>
          </a:p>
        </p:txBody>
      </p:sp>
      <p:sp>
        <p:nvSpPr>
          <p:cNvPr id="17413" name="矩形 20"/>
          <p:cNvSpPr>
            <a:spLocks noChangeArrowheads="1"/>
          </p:cNvSpPr>
          <p:nvPr/>
        </p:nvSpPr>
        <p:spPr bwMode="auto">
          <a:xfrm>
            <a:off x="2057400" y="1962150"/>
            <a:ext cx="69246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Then we'll go home.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接下来我们要回家了。</a:t>
            </a:r>
          </a:p>
        </p:txBody>
      </p:sp>
      <p:sp>
        <p:nvSpPr>
          <p:cNvPr id="17414" name="矩形 23"/>
          <p:cNvSpPr>
            <a:spLocks noChangeArrowheads="1"/>
          </p:cNvSpPr>
          <p:nvPr/>
        </p:nvSpPr>
        <p:spPr bwMode="auto">
          <a:xfrm>
            <a:off x="2476500" y="4546600"/>
            <a:ext cx="608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first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首先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next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接下来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finally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最后</a:t>
            </a:r>
          </a:p>
        </p:txBody>
      </p:sp>
      <p:sp>
        <p:nvSpPr>
          <p:cNvPr id="17415" name="矩形 24"/>
          <p:cNvSpPr>
            <a:spLocks noChangeArrowheads="1"/>
          </p:cNvSpPr>
          <p:nvPr/>
        </p:nvSpPr>
        <p:spPr bwMode="auto">
          <a:xfrm>
            <a:off x="2482850" y="3416300"/>
            <a:ext cx="2928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after then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之后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17419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7420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1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7423" name="组合 17422"/>
          <p:cNvGrpSpPr/>
          <p:nvPr/>
        </p:nvGrpSpPr>
        <p:grpSpPr bwMode="auto">
          <a:xfrm>
            <a:off x="730250" y="203200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24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6" name="组合 17425"/>
          <p:cNvGrpSpPr/>
          <p:nvPr/>
        </p:nvGrpSpPr>
        <p:grpSpPr bwMode="auto">
          <a:xfrm>
            <a:off x="730250" y="4546600"/>
            <a:ext cx="189230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742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9" name="组合 17428"/>
          <p:cNvGrpSpPr/>
          <p:nvPr/>
        </p:nvGrpSpPr>
        <p:grpSpPr bwMode="auto">
          <a:xfrm>
            <a:off x="658813" y="3416300"/>
            <a:ext cx="2028825" cy="522288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30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3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7D037C0-96D1-4855-84B4-0C6815368EC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14" grpId="0" bldLvl="0"/>
      <p:bldP spid="174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18440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18443" name="TextBox 8"/>
          <p:cNvSpPr txBox="1">
            <a:spLocks noChangeArrowheads="1"/>
          </p:cNvSpPr>
          <p:nvPr/>
        </p:nvSpPr>
        <p:spPr bwMode="auto">
          <a:xfrm>
            <a:off x="1428750" y="2940050"/>
            <a:ext cx="635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请同学们分角色表演这部分内容。</a:t>
            </a:r>
            <a:endParaRPr lang="zh-CN" altLang="en-US"/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9E5C2E9-A991-499F-AF93-9F17BC0A337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19"/>
          <p:cNvSpPr>
            <a:spLocks noChangeArrowheads="1"/>
          </p:cNvSpPr>
          <p:nvPr/>
        </p:nvSpPr>
        <p:spPr bwMode="auto">
          <a:xfrm>
            <a:off x="2616200" y="84455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do it!</a:t>
            </a:r>
            <a:endParaRPr lang="zh-CN" altLang="en-US"/>
          </a:p>
        </p:txBody>
      </p:sp>
      <p:sp>
        <p:nvSpPr>
          <p:cNvPr id="19465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9466" name="图片 19465" descr="2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612900"/>
            <a:ext cx="88503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文本框 19466"/>
          <p:cNvSpPr txBox="1">
            <a:spLocks noChangeArrowheads="1"/>
          </p:cNvSpPr>
          <p:nvPr/>
        </p:nvSpPr>
        <p:spPr bwMode="auto">
          <a:xfrm>
            <a:off x="1568450" y="5943600"/>
            <a:ext cx="5080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0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昨天我买了一棵圣诞树。</a:t>
            </a:r>
          </a:p>
          <a:p>
            <a:r>
              <a:rPr lang="zh-CN" altLang="en-US" sz="24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明天我准备把它装饰一下。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581B07A-AAFE-479D-9A28-25B8348FC5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21513" descr="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9050" y="704850"/>
            <a:ext cx="67056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8E4424B-71FE-4071-B410-730ECFA7670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12"/>
          <p:cNvSpPr>
            <a:spLocks noChangeArrowheads="1"/>
          </p:cNvSpPr>
          <p:nvPr/>
        </p:nvSpPr>
        <p:spPr bwMode="auto">
          <a:xfrm>
            <a:off x="2336800" y="1054100"/>
            <a:ext cx="656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tomorrow /təˈmɒrəʊ/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明天</a:t>
            </a:r>
          </a:p>
        </p:txBody>
      </p:sp>
      <p:sp>
        <p:nvSpPr>
          <p:cNvPr id="22533" name="矩形 20"/>
          <p:cNvSpPr>
            <a:spLocks noChangeArrowheads="1"/>
          </p:cNvSpPr>
          <p:nvPr/>
        </p:nvSpPr>
        <p:spPr bwMode="auto">
          <a:xfrm>
            <a:off x="2057400" y="2032000"/>
            <a:ext cx="649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will go to Nanjing tomorrow.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明天我将要去南京。</a:t>
            </a:r>
          </a:p>
        </p:txBody>
      </p:sp>
      <p:sp>
        <p:nvSpPr>
          <p:cNvPr id="22534" name="矩形 22"/>
          <p:cNvSpPr>
            <a:spLocks noChangeArrowheads="1"/>
          </p:cNvSpPr>
          <p:nvPr/>
        </p:nvSpPr>
        <p:spPr bwMode="auto">
          <a:xfrm>
            <a:off x="2127250" y="3429000"/>
            <a:ext cx="524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tomorrow morning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明天早晨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矩形 25"/>
          <p:cNvSpPr>
            <a:spLocks noChangeArrowheads="1"/>
          </p:cNvSpPr>
          <p:nvPr/>
        </p:nvSpPr>
        <p:spPr bwMode="auto">
          <a:xfrm>
            <a:off x="2057400" y="4546600"/>
            <a:ext cx="488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today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今天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yesterday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昨天　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the day after tomorrow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后天</a:t>
            </a:r>
          </a:p>
        </p:txBody>
      </p:sp>
      <p:grpSp>
        <p:nvGrpSpPr>
          <p:cNvPr id="3" name="组合 22539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2540" name="圆角矩形 3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2543" name="组合 22542"/>
          <p:cNvGrpSpPr/>
          <p:nvPr/>
        </p:nvGrpSpPr>
        <p:grpSpPr bwMode="auto">
          <a:xfrm>
            <a:off x="603250" y="2101850"/>
            <a:ext cx="1516063" cy="523875"/>
            <a:chOff x="0" y="0"/>
            <a:chExt cx="1515554" cy="523220"/>
          </a:xfrm>
        </p:grpSpPr>
        <p:sp>
          <p:nvSpPr>
            <p:cNvPr id="4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254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6" name="组合 22545"/>
          <p:cNvGrpSpPr/>
          <p:nvPr/>
        </p:nvGrpSpPr>
        <p:grpSpPr bwMode="auto">
          <a:xfrm>
            <a:off x="590550" y="3429000"/>
            <a:ext cx="1685925" cy="523875"/>
            <a:chOff x="0" y="0"/>
            <a:chExt cx="1685923" cy="523220"/>
          </a:xfrm>
        </p:grpSpPr>
        <p:sp>
          <p:nvSpPr>
            <p:cNvPr id="5" name="矩形 36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  <a:endParaRPr lang="zh-CN" altLang="en-US"/>
            </a:p>
          </p:txBody>
        </p:sp>
        <p:pic>
          <p:nvPicPr>
            <p:cNvPr id="2254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9" name="组合 22548"/>
          <p:cNvGrpSpPr/>
          <p:nvPr/>
        </p:nvGrpSpPr>
        <p:grpSpPr bwMode="auto">
          <a:xfrm>
            <a:off x="590550" y="4686300"/>
            <a:ext cx="2028825" cy="523875"/>
            <a:chOff x="0" y="0"/>
            <a:chExt cx="2028825" cy="521317"/>
          </a:xfrm>
        </p:grpSpPr>
        <p:sp>
          <p:nvSpPr>
            <p:cNvPr id="6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255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2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5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0DAB118-43B2-42A7-BFC0-9BF56FDD756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34" grpId="0" bldLvl="0"/>
      <p:bldP spid="2253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12"/>
          <p:cNvSpPr>
            <a:spLocks noChangeArrowheads="1"/>
          </p:cNvSpPr>
          <p:nvPr/>
        </p:nvSpPr>
        <p:spPr bwMode="auto">
          <a:xfrm>
            <a:off x="101600" y="1962150"/>
            <a:ext cx="887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a.I went to Beijing__________(tomorrow/yesterday). 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b. I am going to Beijing__________(tomorrow/yesterday).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矩形 24"/>
          <p:cNvSpPr>
            <a:spLocks noChangeArrowheads="1"/>
          </p:cNvSpPr>
          <p:nvPr/>
        </p:nvSpPr>
        <p:spPr bwMode="auto">
          <a:xfrm>
            <a:off x="1498600" y="3429000"/>
            <a:ext cx="63563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tomorrow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表示“明天”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是一般将来时态的标志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 yesterday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表示“昨天”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是一般过去时态的标志。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组合 23561"/>
          <p:cNvGrpSpPr/>
          <p:nvPr/>
        </p:nvGrpSpPr>
        <p:grpSpPr bwMode="auto">
          <a:xfrm>
            <a:off x="241300" y="3568700"/>
            <a:ext cx="1960563" cy="523875"/>
            <a:chOff x="0" y="0"/>
            <a:chExt cx="1960245" cy="523220"/>
          </a:xfrm>
        </p:grpSpPr>
        <p:sp>
          <p:nvSpPr>
            <p:cNvPr id="3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2356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5" name="对角圆角矩形 24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4" name="图片 2356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985838"/>
            <a:ext cx="1117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7" name="组合 23566"/>
          <p:cNvGrpSpPr/>
          <p:nvPr/>
        </p:nvGrpSpPr>
        <p:grpSpPr bwMode="auto">
          <a:xfrm>
            <a:off x="241300" y="5314950"/>
            <a:ext cx="1960563" cy="523875"/>
            <a:chOff x="0" y="0"/>
            <a:chExt cx="1960245" cy="523220"/>
          </a:xfrm>
        </p:grpSpPr>
        <p:sp>
          <p:nvSpPr>
            <p:cNvPr id="5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答案</a:t>
              </a:r>
            </a:p>
          </p:txBody>
        </p:sp>
        <p:pic>
          <p:nvPicPr>
            <p:cNvPr id="2356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文本框 23569"/>
          <p:cNvSpPr txBox="1">
            <a:spLocks noChangeArrowheads="1"/>
          </p:cNvSpPr>
          <p:nvPr/>
        </p:nvSpPr>
        <p:spPr bwMode="auto">
          <a:xfrm>
            <a:off x="1568450" y="53149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a.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yesterday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　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tomorrow</a:t>
            </a:r>
            <a:endParaRPr lang="en-US" altLang="zh-CN" sz="2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1B83DB6-CF45-4810-A06F-1E2AB32B2D0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7" grpId="0" bldLvl="0"/>
      <p:bldP spid="2357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2197100" y="1054100"/>
            <a:ext cx="7196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Danny walked to school.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丹尼步行去学校了。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矩形 18"/>
          <p:cNvSpPr>
            <a:spLocks noChangeArrowheads="1"/>
          </p:cNvSpPr>
          <p:nvPr/>
        </p:nvSpPr>
        <p:spPr bwMode="auto">
          <a:xfrm>
            <a:off x="1847850" y="2101850"/>
            <a:ext cx="7256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walked</a:t>
            </a:r>
            <a:r>
              <a:rPr lang="zh-CN" altLang="en-US" sz="2800" dirty="0">
                <a:solidFill>
                  <a:srgbClr val="3333FF"/>
                </a:solidFill>
              </a:rPr>
              <a:t>是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walk</a:t>
            </a:r>
            <a:r>
              <a:rPr lang="zh-CN" altLang="en-US" sz="2800" dirty="0">
                <a:solidFill>
                  <a:srgbClr val="3333FF"/>
                </a:solidFill>
              </a:rPr>
              <a:t>的过去式</a:t>
            </a:r>
            <a:r>
              <a:rPr lang="en-US" altLang="zh-CN" sz="2800" dirty="0">
                <a:solidFill>
                  <a:srgbClr val="3333FF"/>
                </a:solidFill>
              </a:rPr>
              <a:t>,</a:t>
            </a:r>
            <a:r>
              <a:rPr lang="zh-CN" altLang="en-US" sz="2800" dirty="0">
                <a:solidFill>
                  <a:srgbClr val="3333FF"/>
                </a:solidFill>
              </a:rPr>
              <a:t>该句型用于描述过去的动作或存在的状态。　</a:t>
            </a:r>
          </a:p>
        </p:txBody>
      </p:sp>
      <p:grpSp>
        <p:nvGrpSpPr>
          <p:cNvPr id="3" name="组合 24585"/>
          <p:cNvGrpSpPr/>
          <p:nvPr/>
        </p:nvGrpSpPr>
        <p:grpSpPr bwMode="auto">
          <a:xfrm>
            <a:off x="311150" y="1123950"/>
            <a:ext cx="1795463" cy="463550"/>
            <a:chOff x="0" y="0"/>
            <a:chExt cx="1794903" cy="461665"/>
          </a:xfrm>
        </p:grpSpPr>
        <p:sp>
          <p:nvSpPr>
            <p:cNvPr id="24586" name="圆角矩形 21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7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4589" name="组合 24588"/>
          <p:cNvGrpSpPr/>
          <p:nvPr/>
        </p:nvGrpSpPr>
        <p:grpSpPr bwMode="auto">
          <a:xfrm>
            <a:off x="450850" y="2241550"/>
            <a:ext cx="1516063" cy="523875"/>
            <a:chOff x="0" y="0"/>
            <a:chExt cx="1515554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 dirty="0"/>
            </a:p>
          </p:txBody>
        </p:sp>
        <p:pic>
          <p:nvPicPr>
            <p:cNvPr id="2459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3" name="文本框 24592"/>
          <p:cNvSpPr txBox="1">
            <a:spLocks noChangeArrowheads="1"/>
          </p:cNvSpPr>
          <p:nvPr/>
        </p:nvSpPr>
        <p:spPr bwMode="auto">
          <a:xfrm>
            <a:off x="730250" y="3848100"/>
            <a:ext cx="7962900" cy="2028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一般过去时表示过去某个时间发生的动作或存在的状态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常和表示过去的时间状语连用。一般过去时也可以表示过去经常或反复发生的动作。</a:t>
            </a:r>
          </a:p>
          <a:p>
            <a:endParaRPr lang="zh-CN" altLang="en-US" dirty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BAA8296-A115-4E97-84CE-769554BC339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5" grpId="0" bldLvl="0"/>
      <p:bldP spid="2459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6"/>
          <p:cNvSpPr>
            <a:spLocks noChangeArrowheads="1"/>
          </p:cNvSpPr>
          <p:nvPr/>
        </p:nvSpPr>
        <p:spPr bwMode="auto">
          <a:xfrm>
            <a:off x="590550" y="1054100"/>
            <a:ext cx="7286625" cy="603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基本句型一:含有be动词的一般过去时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矩形 19"/>
          <p:cNvSpPr>
            <a:spLocks noChangeArrowheads="1"/>
          </p:cNvSpPr>
          <p:nvPr/>
        </p:nvSpPr>
        <p:spPr bwMode="auto">
          <a:xfrm>
            <a:off x="1708150" y="2381250"/>
            <a:ext cx="59896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主语 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+ be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动词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(was/were) + 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其他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</a:p>
        </p:txBody>
      </p:sp>
      <p:grpSp>
        <p:nvGrpSpPr>
          <p:cNvPr id="25610" name="组合 25609"/>
          <p:cNvGrpSpPr/>
          <p:nvPr/>
        </p:nvGrpSpPr>
        <p:grpSpPr bwMode="auto">
          <a:xfrm>
            <a:off x="381000" y="2451100"/>
            <a:ext cx="1516063" cy="523875"/>
            <a:chOff x="0" y="0"/>
            <a:chExt cx="1515554" cy="523220"/>
          </a:xfrm>
        </p:grpSpPr>
        <p:sp>
          <p:nvSpPr>
            <p:cNvPr id="3" name="矩形 26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句型</a:t>
              </a:r>
            </a:p>
          </p:txBody>
        </p:sp>
        <p:pic>
          <p:nvPicPr>
            <p:cNvPr id="2561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3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14" name="矩形 19"/>
          <p:cNvSpPr>
            <a:spLocks noChangeArrowheads="1"/>
          </p:cNvSpPr>
          <p:nvPr/>
        </p:nvSpPr>
        <p:spPr bwMode="auto">
          <a:xfrm>
            <a:off x="1568450" y="3498850"/>
            <a:ext cx="7264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Lucy was ten years old last year. 去年露西6岁。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 was a  teacher twenty years ago. 20年前他是老师。</a:t>
            </a:r>
          </a:p>
        </p:txBody>
      </p:sp>
      <p:grpSp>
        <p:nvGrpSpPr>
          <p:cNvPr id="25615" name="组合 25614"/>
          <p:cNvGrpSpPr/>
          <p:nvPr/>
        </p:nvGrpSpPr>
        <p:grpSpPr bwMode="auto">
          <a:xfrm>
            <a:off x="381000" y="3568700"/>
            <a:ext cx="1516063" cy="523875"/>
            <a:chOff x="0" y="0"/>
            <a:chExt cx="1515554" cy="522901"/>
          </a:xfrm>
        </p:grpSpPr>
        <p:sp>
          <p:nvSpPr>
            <p:cNvPr id="4" name="矩形 26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7431C7C-D4B2-4031-B05A-94829D8215A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9" grpId="0" bldLvl="0"/>
      <p:bldP spid="2561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5129" descr="u=1165458304,1156871698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0" y="1125538"/>
            <a:ext cx="77533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文本框 4106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" y="4406900"/>
            <a:ext cx="3927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2BC50C-185B-420E-B6A8-7F8D5329425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3" name="矩形 13"/>
          <p:cNvSpPr>
            <a:spLocks noChangeArrowheads="1"/>
          </p:cNvSpPr>
          <p:nvPr/>
        </p:nvSpPr>
        <p:spPr bwMode="auto">
          <a:xfrm>
            <a:off x="1917700" y="2171700"/>
            <a:ext cx="5168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主语 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动词过去式 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+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其他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6634" name="矩形 13"/>
          <p:cNvSpPr>
            <a:spLocks noChangeArrowheads="1"/>
          </p:cNvSpPr>
          <p:nvPr/>
        </p:nvSpPr>
        <p:spPr bwMode="auto">
          <a:xfrm>
            <a:off x="1778000" y="3359150"/>
            <a:ext cx="70548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watched TV yesterday.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昨天看电视了。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They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went to Beijing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last weekend. 他们上周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去北京</a:t>
            </a:r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了。</a:t>
            </a:r>
            <a:r>
              <a:rPr lang="zh-CN" altLang="en-US" sz="2800" u="sng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</a:t>
            </a:r>
            <a:r>
              <a:rPr lang="zh-CN" altLang="en-US" sz="2800" u="sng">
                <a:solidFill>
                  <a:srgbClr val="49442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                          </a:t>
            </a:r>
          </a:p>
        </p:txBody>
      </p:sp>
      <p:grpSp>
        <p:nvGrpSpPr>
          <p:cNvPr id="26635" name="组合 26634"/>
          <p:cNvGrpSpPr/>
          <p:nvPr/>
        </p:nvGrpSpPr>
        <p:grpSpPr bwMode="auto">
          <a:xfrm>
            <a:off x="590550" y="3498850"/>
            <a:ext cx="1516063" cy="522288"/>
            <a:chOff x="0" y="0"/>
            <a:chExt cx="1515554" cy="522901"/>
          </a:xfrm>
        </p:grpSpPr>
        <p:sp>
          <p:nvSpPr>
            <p:cNvPr id="2" name="矩形 27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663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8" name="矩形 6"/>
          <p:cNvSpPr>
            <a:spLocks noChangeArrowheads="1"/>
          </p:cNvSpPr>
          <p:nvPr/>
        </p:nvSpPr>
        <p:spPr bwMode="auto">
          <a:xfrm>
            <a:off x="939800" y="1123950"/>
            <a:ext cx="7286625" cy="603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基本句型二:含有实义动词的一般过去时</a:t>
            </a:r>
          </a:p>
        </p:txBody>
      </p:sp>
      <p:grpSp>
        <p:nvGrpSpPr>
          <p:cNvPr id="26639" name="组合 26638"/>
          <p:cNvGrpSpPr/>
          <p:nvPr/>
        </p:nvGrpSpPr>
        <p:grpSpPr bwMode="auto">
          <a:xfrm>
            <a:off x="590550" y="2241550"/>
            <a:ext cx="1516063" cy="523875"/>
            <a:chOff x="0" y="0"/>
            <a:chExt cx="1515554" cy="523220"/>
          </a:xfrm>
        </p:grpSpPr>
        <p:sp>
          <p:nvSpPr>
            <p:cNvPr id="3" name="矩形 26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句型</a:t>
              </a:r>
              <a:endParaRPr lang="zh-CN" altLang="en-US"/>
            </a:p>
          </p:txBody>
        </p:sp>
        <p:pic>
          <p:nvPicPr>
            <p:cNvPr id="2664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300BB88-E53F-4F37-B063-8606E224B63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bldLvl="0"/>
      <p:bldP spid="26634" grpId="0" bldLvl="0"/>
      <p:bldP spid="2663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2686050" y="844550"/>
            <a:ext cx="34734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</a:rPr>
              <a:t>动词变过去式的规则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组合 27656"/>
          <p:cNvGrpSpPr/>
          <p:nvPr/>
        </p:nvGrpSpPr>
        <p:grpSpPr bwMode="auto">
          <a:xfrm>
            <a:off x="381000" y="1403350"/>
            <a:ext cx="2235200" cy="523875"/>
            <a:chOff x="0" y="0"/>
            <a:chExt cx="1515554" cy="523220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规则变化</a:t>
              </a:r>
            </a:p>
          </p:txBody>
        </p:sp>
        <p:pic>
          <p:nvPicPr>
            <p:cNvPr id="2765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aphicFrame>
        <p:nvGraphicFramePr>
          <p:cNvPr id="27661" name="表格 27660"/>
          <p:cNvGraphicFramePr/>
          <p:nvPr/>
        </p:nvGraphicFramePr>
        <p:xfrm>
          <a:off x="31750" y="2311400"/>
          <a:ext cx="9080500" cy="3486150"/>
        </p:xfrm>
        <a:graphic>
          <a:graphicData uri="http://schemas.openxmlformats.org/drawingml/2006/table">
            <a:tbl>
              <a:tblPr/>
              <a:tblGrid>
                <a:gridCol w="598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变化规则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例词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一般动词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直接在词尾加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-ed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watch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watched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看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help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helped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帮助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以“不发音的字母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e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结尾的动词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直接在词尾加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-d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dance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danced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跳舞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live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lived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居住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以“辅音字母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+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y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结尾”的动词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变“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”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为“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i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”,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-ed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carry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carried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搬运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study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studied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学习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以“重读闭音节结尾且末尾只有一个辅音字母”的动词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双写这个辅音字母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-ed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stop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stopped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停止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plan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planned</a:t>
                      </a:r>
                      <a:r>
                        <a:rPr lang="en-US" altLang="zh-CN" sz="200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计划</a:t>
                      </a:r>
                      <a:endParaRPr lang="zh-CN" altLang="en-US" sz="200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4C956BB-89A7-41AF-981E-02280DA997E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6"/>
          <p:cNvSpPr>
            <a:spLocks noChangeArrowheads="1"/>
          </p:cNvSpPr>
          <p:nvPr/>
        </p:nvSpPr>
        <p:spPr bwMode="auto">
          <a:xfrm>
            <a:off x="2686050" y="844550"/>
            <a:ext cx="34734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</a:rPr>
              <a:t>动词变过去式的规则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组合 28680"/>
          <p:cNvGrpSpPr/>
          <p:nvPr/>
        </p:nvGrpSpPr>
        <p:grpSpPr bwMode="auto">
          <a:xfrm>
            <a:off x="381000" y="1403350"/>
            <a:ext cx="2625725" cy="523875"/>
            <a:chOff x="0" y="0"/>
            <a:chExt cx="4134" cy="824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550" y="0"/>
              <a:ext cx="358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不规则变化</a:t>
              </a:r>
              <a:endParaRPr lang="zh-CN" altLang="en-US"/>
            </a:p>
          </p:txBody>
        </p:sp>
        <p:pic>
          <p:nvPicPr>
            <p:cNvPr id="2868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70"/>
              <a:ext cx="66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aphicFrame>
        <p:nvGraphicFramePr>
          <p:cNvPr id="28685" name="表格 28684"/>
          <p:cNvGraphicFramePr/>
          <p:nvPr/>
        </p:nvGraphicFramePr>
        <p:xfrm>
          <a:off x="800100" y="2311400"/>
          <a:ext cx="7851775" cy="356235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638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原形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过去式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原形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过去式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原形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方正书宋_GBK" charset="0"/>
                        </a:rPr>
                        <a:t>过去式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do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did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go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went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take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took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7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swim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swam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fly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flew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buy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bought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have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had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see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saw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am/is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was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come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came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get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got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are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were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sing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sang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teach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taught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win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won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2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eat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ate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drink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drank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read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read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4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F13912F-14CC-4A5D-91FF-32E9B38CB6D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" name="组合 29704"/>
          <p:cNvGrpSpPr/>
          <p:nvPr/>
        </p:nvGrpSpPr>
        <p:grpSpPr bwMode="auto">
          <a:xfrm>
            <a:off x="311150" y="1123950"/>
            <a:ext cx="1795463" cy="463550"/>
            <a:chOff x="0" y="0"/>
            <a:chExt cx="1794903" cy="461665"/>
          </a:xfrm>
        </p:grpSpPr>
        <p:sp>
          <p:nvSpPr>
            <p:cNvPr id="29705" name="圆角矩形 21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6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重点句型2</a:t>
              </a:r>
            </a:p>
          </p:txBody>
        </p:sp>
      </p:grpSp>
      <p:sp>
        <p:nvSpPr>
          <p:cNvPr id="29708" name="文本框 29707"/>
          <p:cNvSpPr txBox="1">
            <a:spLocks noChangeArrowheads="1"/>
          </p:cNvSpPr>
          <p:nvPr/>
        </p:nvSpPr>
        <p:spPr bwMode="auto">
          <a:xfrm>
            <a:off x="2266950" y="1054100"/>
            <a:ext cx="508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stop.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丹尼步行去公共汽车站。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9709" name="组合 29708"/>
          <p:cNvGrpSpPr/>
          <p:nvPr/>
        </p:nvGrpSpPr>
        <p:grpSpPr bwMode="auto">
          <a:xfrm>
            <a:off x="381000" y="2241550"/>
            <a:ext cx="1516063" cy="523875"/>
            <a:chOff x="0" y="0"/>
            <a:chExt cx="1515554" cy="523220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/>
            </a:p>
          </p:txBody>
        </p:sp>
        <p:pic>
          <p:nvPicPr>
            <p:cNvPr id="2971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2" name="文本框 29711"/>
          <p:cNvSpPr txBox="1">
            <a:spLocks noChangeArrowheads="1"/>
          </p:cNvSpPr>
          <p:nvPr/>
        </p:nvSpPr>
        <p:spPr bwMode="auto">
          <a:xfrm>
            <a:off x="1778000" y="2101850"/>
            <a:ext cx="726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的第三人称单数形式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该句型用于描述经常性的动作或存在的状态。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9713" name="文本框 29712"/>
          <p:cNvSpPr txBox="1">
            <a:spLocks noChangeArrowheads="1"/>
          </p:cNvSpPr>
          <p:nvPr/>
        </p:nvSpPr>
        <p:spPr bwMode="auto">
          <a:xfrm>
            <a:off x="660400" y="3429000"/>
            <a:ext cx="8032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一般现在时表示经常发生的动作或存在的状态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也可以表示永久不变的现象。常与表示现在的时间状语连用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如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often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usually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every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day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等。</a:t>
            </a:r>
          </a:p>
        </p:txBody>
      </p:sp>
      <p:sp>
        <p:nvSpPr>
          <p:cNvPr id="297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7F03AF4-3029-48A2-9F0E-93A6D479DE0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bldLvl="0"/>
      <p:bldP spid="29712" grpId="0" bldLvl="0"/>
      <p:bldP spid="29713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29" name="文本框 30728"/>
          <p:cNvSpPr txBox="1">
            <a:spLocks noChangeArrowheads="1"/>
          </p:cNvSpPr>
          <p:nvPr/>
        </p:nvSpPr>
        <p:spPr bwMode="auto">
          <a:xfrm>
            <a:off x="1917700" y="984250"/>
            <a:ext cx="51689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ea typeface="楷体" panose="02010609060101010101" pitchFamily="1" charset="-122"/>
              </a:rPr>
              <a:t>　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pitchFamily="1" charset="-122"/>
              </a:rPr>
              <a:t>　含有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pitchFamily="1" charset="-122"/>
              </a:rPr>
              <a:t>动词的一般现在时</a:t>
            </a:r>
          </a:p>
        </p:txBody>
      </p:sp>
      <p:graphicFrame>
        <p:nvGraphicFramePr>
          <p:cNvPr id="30730" name="表格 30729"/>
          <p:cNvGraphicFramePr/>
          <p:nvPr/>
        </p:nvGraphicFramePr>
        <p:xfrm>
          <a:off x="241300" y="2032000"/>
          <a:ext cx="8831263" cy="3235325"/>
        </p:xfrm>
        <a:graphic>
          <a:graphicData uri="http://schemas.openxmlformats.org/drawingml/2006/table">
            <a:tbl>
              <a:tblPr/>
              <a:tblGrid>
                <a:gridCol w="44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句型结构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方正书宋_GBK" charset="0"/>
                        <a:ea typeface="方正书宋_GBK" charset="0"/>
                        <a:sym typeface="方正书宋_GBK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例句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方正书宋_GBK" charset="0"/>
                        <a:ea typeface="方正书宋_GBK" charset="0"/>
                        <a:sym typeface="方正书宋_GBK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第一人称单数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am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其他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.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方正书宋_GBK" charset="0"/>
                        <a:ea typeface="方正书宋_GBK" charset="0"/>
                        <a:sym typeface="方正书宋_GBK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am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teach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er.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我是一名教师。</a:t>
                      </a:r>
                      <a:endParaRPr lang="zh-CN" altLang="en-US" sz="2400" b="0" u="none" dirty="0">
                        <a:solidFill>
                          <a:schemeClr val="hlink"/>
                        </a:solidFill>
                        <a:latin typeface="NEU-BZ-S92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第三人称单数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he/she/it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is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其他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.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方正书宋_GBK" charset="0"/>
                        <a:ea typeface="方正书宋_GBK" charset="0"/>
                        <a:sym typeface="方正书宋_GBK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He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is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at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home.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他在家。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She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is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short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.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她很矮。</a:t>
                      </a:r>
                      <a:endParaRPr lang="zh-CN" altLang="en-US" sz="2400" b="0" u="none" dirty="0">
                        <a:solidFill>
                          <a:schemeClr val="hlink"/>
                        </a:solidFill>
                        <a:latin typeface="NEU-BZ-S92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675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第二人称单数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you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</a:t>
                      </a: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及各人称复数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we/you/they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are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其他</a:t>
                      </a:r>
                      <a:r>
                        <a:rPr lang="en-US" altLang="zh-CN" sz="24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.</a:t>
                      </a:r>
                      <a:endParaRPr lang="zh-CN" altLang="en-US" sz="2400" b="0" u="none">
                        <a:solidFill>
                          <a:schemeClr val="hlink"/>
                        </a:solidFill>
                        <a:latin typeface="方正书宋_GBK" charset="0"/>
                        <a:ea typeface="方正书宋_GBK" charset="0"/>
                        <a:sym typeface="方正书宋_GBK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You are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very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kind.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你很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好。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They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are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friendly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to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us.</a:t>
                      </a: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4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他们对我们很好。</a:t>
                      </a:r>
                      <a:endParaRPr lang="zh-CN" altLang="en-US" sz="2400" b="0" u="none" dirty="0">
                        <a:solidFill>
                          <a:schemeClr val="hlink"/>
                        </a:solidFill>
                        <a:latin typeface="NEU-BZ-S92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90" marB="469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5897FE6-371E-4163-9CDA-5A38F77028B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2266950" y="1054100"/>
            <a:ext cx="5080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anose="02010609060101010101" pitchFamily="1" charset="-122"/>
              </a:rPr>
              <a:t>  含有实义动词的一般现在时</a:t>
            </a:r>
          </a:p>
        </p:txBody>
      </p:sp>
      <p:graphicFrame>
        <p:nvGraphicFramePr>
          <p:cNvPr id="31754" name="表格 31753"/>
          <p:cNvGraphicFramePr/>
          <p:nvPr/>
        </p:nvGraphicFramePr>
        <p:xfrm>
          <a:off x="31750" y="1682750"/>
          <a:ext cx="8961438" cy="4911804"/>
        </p:xfrm>
        <a:graphic>
          <a:graphicData uri="http://schemas.openxmlformats.org/drawingml/2006/table">
            <a:tbl>
              <a:tblPr/>
              <a:tblGrid>
                <a:gridCol w="477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2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29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句型结构</a:t>
                      </a: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例句</a:t>
                      </a: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838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第一、二人称单数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I/you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/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各人称复数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we/you/they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)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动词原形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+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其他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.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方正书宋_GBK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NEU-BZ-S92" charset="0"/>
                        </a:rPr>
                        <a:t>I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usually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watch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TV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in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the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evening.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楷体" panose="02010609060101010101" pitchFamily="1" charset="-122"/>
                          <a:sym typeface="NEU-BZ-S92" charset="0"/>
                        </a:rPr>
                        <a:t>我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晚上经常看电视。</a:t>
                      </a:r>
                      <a:endParaRPr lang="zh-CN" altLang="en-US" sz="2000" b="0" u="none" dirty="0">
                        <a:solidFill>
                          <a:schemeClr val="hlink"/>
                        </a:solidFill>
                        <a:latin typeface="NEU-BZ-S92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520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第三人称单数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(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he/she/it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及其他单个人或物的名称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)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+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动词第三人称单数形式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+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其他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NEU-BZ-S92" charset="0"/>
                        </a:rPr>
                        <a:t>.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方正书宋_GBK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She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gets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up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at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seven o'clock.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她早晨7点起床。</a:t>
                      </a:r>
                      <a:endParaRPr lang="zh-CN" altLang="en-US" sz="2000" b="0" u="none" dirty="0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29"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规律</a:t>
                      </a: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例词</a:t>
                      </a: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80"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一般情况下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直接在动词后面加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-s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play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plays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玩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run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runs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跑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154"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以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sh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ch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,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x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或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o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结尾的动词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,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在动词后面加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-es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watch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watches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看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　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方正书宋_GBK" charset="0"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wash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washes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洗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do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does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做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　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go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goes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去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NEU-BZ-S92" charset="0"/>
                        <a:ea typeface="楷体" panose="02010609060101010101" pitchFamily="1" charset="-122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76">
                <a:tc gridSpan="2"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楷体" panose="02010609060101010101" pitchFamily="1" charset="-122"/>
                          <a:ea typeface="楷体" panose="02010609060101010101" pitchFamily="1" charset="-122"/>
                          <a:sym typeface="方正书宋_GBK" charset="0"/>
                        </a:rPr>
                        <a:t>以“辅音字母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+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y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”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结尾的动词变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y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为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i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, </a:t>
                      </a:r>
                      <a:r>
                        <a:rPr lang="zh-CN" altLang="en-US" sz="2000" b="0" u="none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再加</a:t>
                      </a:r>
                      <a:r>
                        <a:rPr lang="en-US" altLang="zh-CN" sz="2000" b="0" u="none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NEU-BZ-S92" charset="0"/>
                          <a:sym typeface="NEU-BZ-S92" charset="0"/>
                        </a:rPr>
                        <a:t>-es</a:t>
                      </a:r>
                      <a:endParaRPr lang="zh-CN" altLang="en-US" sz="2000" b="0" u="none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NEU-BZ-S92" charset="0"/>
                        <a:sym typeface="NEU-BZ-S92" charset="0"/>
                      </a:endParaRP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u="none" kern="1200">
                          <a:latin typeface="Calibri" panose="020F0502020204030204" pitchFamily="34" charset="0"/>
                        </a:defRPr>
                      </a:lvl1pPr>
                      <a:lvl2pPr marL="342900" lvl="1" indent="4572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u="none" kern="1200">
                          <a:latin typeface="Arial" panose="020B0604020202020204" pitchFamily="34" charset="0"/>
                        </a:defRPr>
                      </a:lvl2pPr>
                      <a:lvl3pPr marL="342900" lvl="2" indent="9144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3716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8288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carry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carries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搬运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NEU-BZ-S92" charset="0"/>
                          <a:cs typeface="NEU-BZ-S92" charset="0"/>
                          <a:sym typeface="NEU-BZ-S92" charset="0"/>
                        </a:rPr>
                        <a:t>　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fl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NEU-BZ-S92" charset="0"/>
                        </a:rPr>
                        <a:t>y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方正书宋_GBK" charset="0"/>
                          <a:cs typeface="方正书宋_GBK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方正书宋_GBK" charset="0"/>
                        </a:rPr>
                        <a:t>—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NEU-BZ-S92" charset="0"/>
                        </a:rPr>
                        <a:t>flies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方正书宋_GBK" charset="0"/>
                        </a:rPr>
                        <a:t> </a:t>
                      </a:r>
                      <a:r>
                        <a:rPr lang="zh-CN" altLang="en-US" sz="2000" b="0" u="none" dirty="0">
                          <a:solidFill>
                            <a:schemeClr val="hlink"/>
                          </a:solidFill>
                          <a:latin typeface="方正书宋_GBK" charset="0"/>
                          <a:ea typeface="楷体" panose="02010609060101010101" pitchFamily="1" charset="-122"/>
                          <a:sym typeface="方正书宋_GBK" charset="0"/>
                        </a:rPr>
                        <a:t>飞</a:t>
                      </a:r>
                    </a:p>
                  </a:txBody>
                  <a:tcPr marL="90170" marR="90170" marT="46984" marB="469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7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0D79E8B-19B0-4060-8B37-D409540EEC5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2777" name="文本框 32776"/>
          <p:cNvSpPr txBox="1">
            <a:spLocks noChangeArrowheads="1"/>
          </p:cNvSpPr>
          <p:nvPr/>
        </p:nvSpPr>
        <p:spPr bwMode="auto">
          <a:xfrm>
            <a:off x="381000" y="1822450"/>
            <a:ext cx="859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描述普遍存在的事实和客观真理要用一般现在时态。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32778" name="组合 32777"/>
          <p:cNvGrpSpPr/>
          <p:nvPr/>
        </p:nvGrpSpPr>
        <p:grpSpPr bwMode="auto">
          <a:xfrm>
            <a:off x="311150" y="2590800"/>
            <a:ext cx="1516063" cy="523875"/>
            <a:chOff x="0" y="0"/>
            <a:chExt cx="1515554" cy="523220"/>
          </a:xfrm>
        </p:grpSpPr>
        <p:sp>
          <p:nvSpPr>
            <p:cNvPr id="2" name="矩形 26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3277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1" name="组合 32780"/>
          <p:cNvGrpSpPr/>
          <p:nvPr/>
        </p:nvGrpSpPr>
        <p:grpSpPr bwMode="auto">
          <a:xfrm>
            <a:off x="381000" y="4826000"/>
            <a:ext cx="1516063" cy="523875"/>
            <a:chOff x="0" y="0"/>
            <a:chExt cx="1515554" cy="523220"/>
          </a:xfrm>
        </p:grpSpPr>
        <p:sp>
          <p:nvSpPr>
            <p:cNvPr id="3" name="矩形 26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3278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4" name="文本框 32783"/>
          <p:cNvSpPr txBox="1">
            <a:spLocks noChangeArrowheads="1"/>
          </p:cNvSpPr>
          <p:nvPr/>
        </p:nvSpPr>
        <p:spPr bwMode="auto">
          <a:xfrm>
            <a:off x="1498600" y="2451100"/>
            <a:ext cx="572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 The earth goes round the sun.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 地球围着太阳转。</a:t>
            </a:r>
          </a:p>
        </p:txBody>
      </p:sp>
      <p:sp>
        <p:nvSpPr>
          <p:cNvPr id="32785" name="文本框 32784"/>
          <p:cNvSpPr txBox="1">
            <a:spLocks noChangeArrowheads="1"/>
          </p:cNvSpPr>
          <p:nvPr/>
        </p:nvSpPr>
        <p:spPr bwMode="auto">
          <a:xfrm>
            <a:off x="450850" y="3848100"/>
            <a:ext cx="652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2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格言和谚语要用一般现在时态。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2786" name="文本框 32785"/>
          <p:cNvSpPr txBox="1">
            <a:spLocks noChangeArrowheads="1"/>
          </p:cNvSpPr>
          <p:nvPr/>
        </p:nvSpPr>
        <p:spPr bwMode="auto">
          <a:xfrm>
            <a:off x="1498600" y="4686300"/>
            <a:ext cx="656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It is never too old to learn.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ea typeface="楷体" panose="02010609060101010101" pitchFamily="1" charset="-122"/>
              </a:rPr>
              <a:t>活到老，学到老。</a:t>
            </a:r>
          </a:p>
        </p:txBody>
      </p:sp>
      <p:sp>
        <p:nvSpPr>
          <p:cNvPr id="4" name="文本框 32786"/>
          <p:cNvSpPr txBox="1">
            <a:spLocks noChangeArrowheads="1"/>
          </p:cNvSpPr>
          <p:nvPr/>
        </p:nvSpPr>
        <p:spPr bwMode="auto">
          <a:xfrm>
            <a:off x="3803650" y="1054100"/>
            <a:ext cx="11128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楷体" panose="02010609060101010101" pitchFamily="1" charset="-122"/>
              </a:rPr>
              <a:t>拓展</a:t>
            </a:r>
          </a:p>
        </p:txBody>
      </p:sp>
      <p:sp>
        <p:nvSpPr>
          <p:cNvPr id="3278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503D574-BF9E-4294-A96E-7AE10627369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bldLvl="0"/>
      <p:bldP spid="32784" grpId="0" bldLvl="0"/>
      <p:bldP spid="32785" grpId="0" bldLvl="0"/>
      <p:bldP spid="3278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" name="组合 33800"/>
          <p:cNvGrpSpPr/>
          <p:nvPr/>
        </p:nvGrpSpPr>
        <p:grpSpPr bwMode="auto">
          <a:xfrm>
            <a:off x="241300" y="984250"/>
            <a:ext cx="1795463" cy="463550"/>
            <a:chOff x="0" y="0"/>
            <a:chExt cx="1794903" cy="461665"/>
          </a:xfrm>
        </p:grpSpPr>
        <p:sp>
          <p:nvSpPr>
            <p:cNvPr id="33801" name="圆角矩形 21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02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重点句型3</a:t>
              </a:r>
              <a:endParaRPr lang="zh-CN" altLang="en-US"/>
            </a:p>
          </p:txBody>
        </p:sp>
      </p:grpSp>
      <p:sp>
        <p:nvSpPr>
          <p:cNvPr id="33804" name="文本框 33803"/>
          <p:cNvSpPr txBox="1">
            <a:spLocks noChangeArrowheads="1"/>
          </p:cNvSpPr>
          <p:nvPr/>
        </p:nvSpPr>
        <p:spPr bwMode="auto">
          <a:xfrm>
            <a:off x="2197100" y="914400"/>
            <a:ext cx="670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park.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丹尼将要步行去公园。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33805" name="组合 33804"/>
          <p:cNvGrpSpPr/>
          <p:nvPr/>
        </p:nvGrpSpPr>
        <p:grpSpPr bwMode="auto">
          <a:xfrm>
            <a:off x="311150" y="1892300"/>
            <a:ext cx="1516063" cy="523875"/>
            <a:chOff x="0" y="0"/>
            <a:chExt cx="1515554" cy="523220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3380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8" name="组合 33807"/>
          <p:cNvGrpSpPr/>
          <p:nvPr/>
        </p:nvGrpSpPr>
        <p:grpSpPr bwMode="auto">
          <a:xfrm>
            <a:off x="241300" y="4267200"/>
            <a:ext cx="1516063" cy="523875"/>
            <a:chOff x="0" y="0"/>
            <a:chExt cx="1515554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338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11" name="文本框 33810"/>
          <p:cNvSpPr txBox="1">
            <a:spLocks noChangeArrowheads="1"/>
          </p:cNvSpPr>
          <p:nvPr/>
        </p:nvSpPr>
        <p:spPr bwMode="auto">
          <a:xfrm>
            <a:off x="1568450" y="1752600"/>
            <a:ext cx="7264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“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going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…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”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可以用来表示打算、准备做的事或即将发生的事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是一般将来时的一种表达方式。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3812" name="文本框 33811"/>
          <p:cNvSpPr txBox="1">
            <a:spLocks noChangeArrowheads="1"/>
          </p:cNvSpPr>
          <p:nvPr/>
        </p:nvSpPr>
        <p:spPr bwMode="auto">
          <a:xfrm>
            <a:off x="730250" y="3568700"/>
            <a:ext cx="71945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句型结构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sth.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其他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en-US" altLang="zh-CN" sz="280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3813" name="文本框 33812"/>
          <p:cNvSpPr txBox="1">
            <a:spLocks noChangeArrowheads="1"/>
          </p:cNvSpPr>
          <p:nvPr/>
        </p:nvSpPr>
        <p:spPr bwMode="auto">
          <a:xfrm>
            <a:off x="1498600" y="4197350"/>
            <a:ext cx="6705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am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going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go home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我将要回家。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They are going to clean the classroom.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他们将要去打扫教室。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She is going to sing.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她将要去唱歌。</a:t>
            </a:r>
          </a:p>
        </p:txBody>
      </p:sp>
      <p:sp>
        <p:nvSpPr>
          <p:cNvPr id="3381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02E53DF-09CD-4416-9BC2-143ABBCBE3C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9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ldLvl="0"/>
      <p:bldP spid="33811" grpId="0" bldLvl="0"/>
      <p:bldP spid="33812" grpId="0" bldLvl="0" animBg="1"/>
      <p:bldP spid="33813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34825" name="组合 34824"/>
          <p:cNvGrpSpPr/>
          <p:nvPr/>
        </p:nvGrpSpPr>
        <p:grpSpPr bwMode="auto">
          <a:xfrm>
            <a:off x="450850" y="1822450"/>
            <a:ext cx="1516063" cy="523875"/>
            <a:chOff x="0" y="0"/>
            <a:chExt cx="1515554" cy="523220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3482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8" name="组合 34827"/>
          <p:cNvGrpSpPr/>
          <p:nvPr/>
        </p:nvGrpSpPr>
        <p:grpSpPr bwMode="auto">
          <a:xfrm>
            <a:off x="450850" y="3429000"/>
            <a:ext cx="1516063" cy="523875"/>
            <a:chOff x="0" y="0"/>
            <a:chExt cx="1515554" cy="523220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99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3482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1" name="文本框 34830"/>
          <p:cNvSpPr txBox="1">
            <a:spLocks noChangeArrowheads="1"/>
          </p:cNvSpPr>
          <p:nvPr/>
        </p:nvSpPr>
        <p:spPr bwMode="auto">
          <a:xfrm>
            <a:off x="1847850" y="1682750"/>
            <a:ext cx="6146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200">
                <a:solidFill>
                  <a:schemeClr val="hlink"/>
                </a:solidFill>
                <a:ea typeface="楷体" panose="02010609060101010101" pitchFamily="1" charset="-122"/>
              </a:rPr>
              <a:t>动词要根据主语的变化而变化。</a:t>
            </a:r>
          </a:p>
        </p:txBody>
      </p:sp>
      <p:sp>
        <p:nvSpPr>
          <p:cNvPr id="34832" name="文本框 34831"/>
          <p:cNvSpPr txBox="1">
            <a:spLocks noChangeArrowheads="1"/>
          </p:cNvSpPr>
          <p:nvPr/>
        </p:nvSpPr>
        <p:spPr bwMode="auto">
          <a:xfrm>
            <a:off x="1708150" y="3289300"/>
            <a:ext cx="6705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当我们想表达一般将来时态时</a:t>
            </a:r>
            <a:r>
              <a:rPr lang="en-US" altLang="zh-CN" sz="32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32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还可以用“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will </a:t>
            </a:r>
            <a:r>
              <a:rPr lang="en-US" altLang="zh-CN" sz="32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+ </a:t>
            </a:r>
            <a:r>
              <a:rPr lang="zh-CN" altLang="en-US" sz="32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动词原形”这个句型。</a:t>
            </a:r>
          </a:p>
        </p:txBody>
      </p:sp>
      <p:sp>
        <p:nvSpPr>
          <p:cNvPr id="3483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238F35D-1D3F-4C22-8CCB-BEF6399D5C3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bldLvl="0"/>
      <p:bldP spid="34832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35848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35851" name="TextBox 8"/>
          <p:cNvSpPr txBox="1">
            <a:spLocks noChangeArrowheads="1"/>
          </p:cNvSpPr>
          <p:nvPr/>
        </p:nvSpPr>
        <p:spPr bwMode="auto">
          <a:xfrm>
            <a:off x="1219200" y="2870200"/>
            <a:ext cx="68468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请同学们分组练习动词原形与过去式,在规定时间内哪一组说的又快又准确，哪一组获胜。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3F137A6-5B1A-4F6A-B794-4C8AF30B55F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568450" y="2032000"/>
            <a:ext cx="5797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holiday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bring  give 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NEU-FZ-S92" charset="0"/>
              </a:rPr>
              <a:t>song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方正书宋_GBK" charset="0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800350"/>
            <a:ext cx="4819650" cy="2357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1.At Christmas, we have Christmas trees, lights and Santa.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When is Christmas?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It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December 25!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C1B2AA7-6243-4746-BFCD-3896321DA60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6873" name="文本框 36872"/>
          <p:cNvSpPr txBox="1">
            <a:spLocks noChangeArrowheads="1"/>
          </p:cNvSpPr>
          <p:nvPr/>
        </p:nvSpPr>
        <p:spPr bwMode="auto">
          <a:xfrm>
            <a:off x="869950" y="844550"/>
            <a:ext cx="68453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楷体" panose="02010609060101010101" pitchFamily="1" charset="-122"/>
              </a:rPr>
              <a:t>一、我会选。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Let's___________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A.put up it  B.put it up  C.put  up 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2.We put the lights_____the tree.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A.on  B. at  C.off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3.He____to the zoo yesterday.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A.go    B.goes    C.went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4.My homework is ______.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A.do  B.did  C.done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5.It's fun_____on the snow.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A.to walk  B.walks  C.walk</a:t>
            </a:r>
          </a:p>
          <a:p>
            <a:endParaRPr lang="zh-CN" altLang="en-US" dirty="0"/>
          </a:p>
        </p:txBody>
      </p:sp>
      <p:sp>
        <p:nvSpPr>
          <p:cNvPr id="3687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9F99804-E306-49BE-8601-3C7EE5C9C52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7898" name="文本框 37897"/>
          <p:cNvSpPr txBox="1">
            <a:spLocks noChangeArrowheads="1"/>
          </p:cNvSpPr>
          <p:nvPr/>
        </p:nvSpPr>
        <p:spPr bwMode="auto">
          <a:xfrm>
            <a:off x="31750" y="1263650"/>
            <a:ext cx="90805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二、按要求完成句子。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1. Christmas is </a:t>
            </a:r>
            <a:r>
              <a:rPr lang="zh-CN" altLang="en-US" sz="2800" u="sng" dirty="0">
                <a:latin typeface="Times New Roman" panose="02020603050405020304" pitchFamily="18" charset="0"/>
              </a:rPr>
              <a:t>December twenty-fifth</a:t>
            </a:r>
            <a:r>
              <a:rPr lang="zh-CN" altLang="en-US" sz="2800" dirty="0">
                <a:latin typeface="Times New Roman" panose="02020603050405020304" pitchFamily="18" charset="0"/>
              </a:rPr>
              <a:t>.(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对画线部分提问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2.There are some picture</a:t>
            </a:r>
            <a:r>
              <a:rPr lang="en-US" altLang="zh-CN" sz="2800" dirty="0">
                <a:latin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</a:rPr>
              <a:t> in Li Ming's house. （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改为单数句</a:t>
            </a:r>
            <a:r>
              <a:rPr lang="zh-CN" altLang="en-US" sz="2800" dirty="0">
                <a:latin typeface="Times New Roman" panose="02020603050405020304" pitchFamily="18" charset="0"/>
              </a:rPr>
              <a:t>） 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3. I have a Christmas gift from my mother. （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改为否定句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4.think  I  wonderful  the  is  snowman （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</a:rPr>
              <a:t>）(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连词成句</a:t>
            </a:r>
            <a:r>
              <a:rPr lang="zh-CN" altLang="en-US" sz="2800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____________________________________________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71E8DF6-88B7-48BA-B216-D7FF54D216D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2450"/>
            <a:ext cx="91852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矩形 3"/>
          <p:cNvSpPr>
            <a:spLocks noChangeArrowheads="1"/>
          </p:cNvSpPr>
          <p:nvPr/>
        </p:nvSpPr>
        <p:spPr bwMode="auto">
          <a:xfrm>
            <a:off x="571500" y="1123950"/>
            <a:ext cx="8331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tomorrow 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明天）；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then (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然后）；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up 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装饰;张贴）</a:t>
            </a:r>
          </a:p>
        </p:txBody>
      </p:sp>
      <p:sp>
        <p:nvSpPr>
          <p:cNvPr id="38918" name="矩形 10"/>
          <p:cNvSpPr>
            <a:spLocks noChangeArrowheads="1"/>
          </p:cNvSpPr>
          <p:nvPr/>
        </p:nvSpPr>
        <p:spPr bwMode="auto">
          <a:xfrm>
            <a:off x="660400" y="27305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8924" name="文本框 38923"/>
          <p:cNvSpPr txBox="1">
            <a:spLocks noChangeArrowheads="1"/>
          </p:cNvSpPr>
          <p:nvPr/>
        </p:nvSpPr>
        <p:spPr bwMode="auto">
          <a:xfrm>
            <a:off x="660400" y="3289300"/>
            <a:ext cx="8172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Danny walked to school.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丹尼步行去学校了。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stop.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丹尼步行去公共汽车站。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.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going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park.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丹尼将要步行去公园。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40957C7-3AEA-40E4-A0C7-23C827284A0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ldLvl="0"/>
      <p:bldP spid="38918" grpId="0" bldLvl="0"/>
      <p:bldP spid="38924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30AFF4EC-A75D-4164-A1FD-E2540E238638}" type="slidenum">
              <a:rPr lang="zh-CN" altLang="en-US" sz="1200">
                <a:solidFill>
                  <a:srgbClr val="898989"/>
                </a:solidFill>
              </a:rPr>
              <a:t>33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99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</a:t>
            </a:r>
            <a:r>
              <a:rPr lang="zh-CN" altLang="en-US" sz="4000" b="1" noProof="1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业 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033463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矩形 39947"/>
          <p:cNvSpPr>
            <a:spLocks noChangeArrowheads="1" noChangeShapeType="1" noTextEdit="1"/>
          </p:cNvSpPr>
          <p:nvPr/>
        </p:nvSpPr>
        <p:spPr bwMode="auto">
          <a:xfrm>
            <a:off x="1149350" y="2870200"/>
            <a:ext cx="5080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Read the text aloud.</a:t>
            </a:r>
            <a:endParaRPr lang="zh-CN" altLang="en-US" sz="40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9" name="矩形 39948"/>
          <p:cNvSpPr>
            <a:spLocks noChangeArrowheads="1" noChangeShapeType="1" noTextEdit="1"/>
          </p:cNvSpPr>
          <p:nvPr/>
        </p:nvSpPr>
        <p:spPr bwMode="auto">
          <a:xfrm>
            <a:off x="660400" y="4198938"/>
            <a:ext cx="614680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Draw a </a:t>
            </a:r>
            <a:r>
              <a:rPr lang="en-US" altLang="zh-CN" sz="36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tree by yourself.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D32C74D-2C82-4C53-980D-E06D7B8864E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nimBg="1"/>
      <p:bldP spid="39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7176" descr="u=1341204367,2015949377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650" y="985838"/>
            <a:ext cx="70548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1568450" y="2800350"/>
            <a:ext cx="519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How did you spend Christmas?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What do you want at Chritmas?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C52402A-2E93-4D9F-8A57-376949CD4D2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7397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tomorrow /təˈmɒrəʊ/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(副词)明天</a:t>
            </a:r>
          </a:p>
          <a:p>
            <a:pPr eaLnBrk="0" hangingPunct="0"/>
            <a:endParaRPr lang="zh-CN" altLang="en-US" sz="3200" b="1" dirty="0">
              <a:latin typeface="楷体" panose="02010609060101010101" pitchFamily="1" charset="-122"/>
              <a:ea typeface="楷体" panose="02010609060101010101" pitchFamily="1" charset="-122"/>
              <a:sym typeface="华文楷体" panose="02010600040101010101" pitchFamily="2" charset="-122"/>
            </a:endParaRP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009650" y="3219450"/>
            <a:ext cx="488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then /ðen/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(连词)然后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149350" y="4895850"/>
            <a:ext cx="3549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up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装饰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张贴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DE78EF2-58C6-499C-A8E4-F460D6F8E04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2"/>
          <p:cNvSpPr>
            <a:spLocks noChangeArrowheads="1"/>
          </p:cNvSpPr>
          <p:nvPr/>
        </p:nvSpPr>
        <p:spPr bwMode="auto">
          <a:xfrm>
            <a:off x="800100" y="2032000"/>
            <a:ext cx="20256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想想猜猜</a:t>
            </a:r>
          </a:p>
        </p:txBody>
      </p:sp>
      <p:sp>
        <p:nvSpPr>
          <p:cNvPr id="10250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1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0253" name="TextBox 9"/>
          <p:cNvSpPr>
            <a:spLocks noChangeArrowheads="1"/>
          </p:cNvSpPr>
          <p:nvPr/>
        </p:nvSpPr>
        <p:spPr bwMode="auto">
          <a:xfrm>
            <a:off x="4000500" y="2000250"/>
            <a:ext cx="3857625" cy="30257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教师讲桌上放着需要练习的单词图片，教师只展示图片的某个部分，让学生快速说出单词来，说对了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给予奖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励。</a:t>
            </a:r>
          </a:p>
        </p:txBody>
      </p:sp>
      <p:pic>
        <p:nvPicPr>
          <p:cNvPr id="3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800" y="29400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BE743B4-6B02-448B-85A6-FFC82ED755F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1149350" y="914400"/>
            <a:ext cx="7016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1.Let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put up a Christmas tree!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2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614488"/>
            <a:ext cx="69151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1079500" y="4965700"/>
            <a:ext cx="768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—昨天我爸爸买了一棵圣诞树!我们来装饰它吧!它很有趣。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—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首先,我将把灯放在树上。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D806089-33D9-40CA-AF2E-4F26DFF592C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1149350" y="914400"/>
            <a:ext cx="7016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1.Let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put up a Christmas tree!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1358900" y="5245100"/>
            <a:ext cx="6076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—然后,我将把圣诞物品放在树上。</a:t>
            </a:r>
          </a:p>
        </p:txBody>
      </p:sp>
      <p:pic>
        <p:nvPicPr>
          <p:cNvPr id="13324" name="图片 13323" descr="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9350" y="1752600"/>
            <a:ext cx="69151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7C81549-5D4E-4603-A74D-82E0AA60F0F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1149350" y="914400"/>
            <a:ext cx="70167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1.Let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'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 put up a Christmas tree!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7" name="文本框 14346"/>
          <p:cNvSpPr txBox="1">
            <a:spLocks noChangeArrowheads="1"/>
          </p:cNvSpPr>
          <p:nvPr/>
        </p:nvSpPr>
        <p:spPr bwMode="auto">
          <a:xfrm>
            <a:off x="1079500" y="5245100"/>
            <a:ext cx="719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—现在,我们把礼物放在树下面。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—星星总是在顶端!</a:t>
            </a:r>
          </a:p>
        </p:txBody>
      </p:sp>
      <p:pic>
        <p:nvPicPr>
          <p:cNvPr id="14348" name="图片 14347" descr="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9050" y="1822450"/>
            <a:ext cx="6705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EA5B847-4198-4368-A086-BC85B946C69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全屏显示(4:3)</PresentationFormat>
  <Paragraphs>305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Kozuka Gothic Pro H</vt:lpstr>
      <vt:lpstr>NEU-BZ-S92</vt:lpstr>
      <vt:lpstr>NEU-FZ-S92</vt:lpstr>
      <vt:lpstr>方正大黑简体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0E5BD69180914427A56A064B2D79AE13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