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5" r:id="rId3"/>
    <p:sldId id="266" r:id="rId4"/>
    <p:sldId id="270" r:id="rId5"/>
    <p:sldId id="269" r:id="rId6"/>
    <p:sldId id="271" r:id="rId7"/>
    <p:sldId id="278" r:id="rId8"/>
    <p:sldId id="268" r:id="rId9"/>
    <p:sldId id="279" r:id="rId10"/>
    <p:sldId id="275" r:id="rId11"/>
    <p:sldId id="296" r:id="rId12"/>
    <p:sldId id="297" r:id="rId13"/>
    <p:sldId id="298" r:id="rId14"/>
    <p:sldId id="299" r:id="rId15"/>
    <p:sldId id="300" r:id="rId16"/>
    <p:sldId id="284" r:id="rId17"/>
    <p:sldId id="302" r:id="rId18"/>
    <p:sldId id="301" r:id="rId19"/>
    <p:sldId id="304" r:id="rId20"/>
    <p:sldId id="290" r:id="rId21"/>
    <p:sldId id="291" r:id="rId22"/>
    <p:sldId id="292" r:id="rId23"/>
    <p:sldId id="306" r:id="rId24"/>
    <p:sldId id="307" r:id="rId25"/>
    <p:sldId id="308" r:id="rId26"/>
    <p:sldId id="31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6B"/>
    <a:srgbClr val="FFC861"/>
    <a:srgbClr val="4552C9"/>
    <a:srgbClr val="5B70B3"/>
    <a:srgbClr val="EA020F"/>
    <a:srgbClr val="2D4B55"/>
    <a:srgbClr val="E25448"/>
    <a:srgbClr val="FFFF66"/>
    <a:srgbClr val="00CCFF"/>
    <a:srgbClr val="244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102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6" t="3503" r="31515" b="334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3143" y="6686710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FC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7" y="98694"/>
            <a:ext cx="7665244" cy="4939439"/>
          </a:xfrm>
          <a:prstGeom prst="rect">
            <a:avLst/>
          </a:prstGeom>
        </p:spPr>
      </p:pic>
      <p:sp>
        <p:nvSpPr>
          <p:cNvPr id="32" name="PA-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4137" y="1394034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4800" dirty="0">
                <a:solidFill>
                  <a:srgbClr val="EA02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防拐骗</a:t>
            </a:r>
            <a:endParaRPr lang="en-US" altLang="zh-CN" sz="4800" dirty="0">
              <a:solidFill>
                <a:srgbClr val="EA02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-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0983" y="2241646"/>
            <a:ext cx="503214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6300" dirty="0">
                <a:solidFill>
                  <a:srgbClr val="455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安全教育班会</a:t>
            </a:r>
            <a:endParaRPr lang="en-US" altLang="zh-CN" sz="6300" dirty="0">
              <a:solidFill>
                <a:srgbClr val="4552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09" y="3956122"/>
            <a:ext cx="4537113" cy="324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" y="4913170"/>
            <a:ext cx="3234145" cy="2284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800"/>
    </mc:Choice>
    <mc:Fallback xmlns="">
      <p:transition advTm="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9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 flipH="1">
            <a:off x="3514711" y="1042308"/>
            <a:ext cx="4246803" cy="62092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坏人惯用的伎俩</a:t>
            </a:r>
          </a:p>
        </p:txBody>
      </p:sp>
      <p:sp>
        <p:nvSpPr>
          <p:cNvPr id="9" name="TextBox 16"/>
          <p:cNvSpPr txBox="1"/>
          <p:nvPr/>
        </p:nvSpPr>
        <p:spPr>
          <a:xfrm flipH="1">
            <a:off x="3514711" y="1682284"/>
            <a:ext cx="5701725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几乎没有坏人将“坏”字写在自己脸上，从表面上看，我们很难分辨出谁是好人，谁是坏人。因此，要预防拐骗，绑架，大家就要熟悉坏人经常使用的小伎俩。</a:t>
            </a:r>
          </a:p>
        </p:txBody>
      </p:sp>
      <p:sp>
        <p:nvSpPr>
          <p:cNvPr id="13" name="圆角矩形 2"/>
          <p:cNvSpPr/>
          <p:nvPr/>
        </p:nvSpPr>
        <p:spPr>
          <a:xfrm>
            <a:off x="1524858" y="3088366"/>
            <a:ext cx="2346827" cy="928838"/>
          </a:xfrm>
          <a:prstGeom prst="roundRect">
            <a:avLst/>
          </a:prstGeom>
          <a:solidFill>
            <a:srgbClr val="17A0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假装求救</a:t>
            </a:r>
          </a:p>
        </p:txBody>
      </p:sp>
      <p:sp>
        <p:nvSpPr>
          <p:cNvPr id="16" name="圆角矩形 33"/>
          <p:cNvSpPr/>
          <p:nvPr/>
        </p:nvSpPr>
        <p:spPr>
          <a:xfrm>
            <a:off x="4630915" y="3088366"/>
            <a:ext cx="2346827" cy="928838"/>
          </a:xfrm>
          <a:prstGeom prst="roundRect">
            <a:avLst/>
          </a:prstGeom>
          <a:solidFill>
            <a:srgbClr val="FC67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伪装身份</a:t>
            </a:r>
          </a:p>
        </p:txBody>
      </p:sp>
      <p:sp>
        <p:nvSpPr>
          <p:cNvPr id="18" name="圆角矩形 34"/>
          <p:cNvSpPr/>
          <p:nvPr/>
        </p:nvSpPr>
        <p:spPr>
          <a:xfrm>
            <a:off x="7736972" y="3088366"/>
            <a:ext cx="2346827" cy="928838"/>
          </a:xfrm>
          <a:prstGeom prst="roundRect">
            <a:avLst/>
          </a:prstGeom>
          <a:solidFill>
            <a:srgbClr val="E25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威逼利诱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0" y="3734334"/>
            <a:ext cx="4867887" cy="347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246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99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99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99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9" name="椭圆 8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10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假装求救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3419" y="1756081"/>
            <a:ext cx="5788152" cy="127495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有些坏人会利用儿童的同情心来进行诱拐活动。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如果陌生人说找不到路，请你帮他带路，或者他丢了东西，请你帮他找东西，这个时候大家要小心，不要上当。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667"/>
            <a:ext cx="6282185" cy="50257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2" y="3830357"/>
            <a:ext cx="3712166" cy="2969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4" name="椭圆 3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伪装身份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1713419" y="1756081"/>
            <a:ext cx="5788152" cy="166736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有些坏人会伪装成父母的熟人，邻居，警察，快递员，无业管理者等多种身份。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然后编故事说带你去见父母，去陌生的地方，或者入室检查等。这个时候大家不要跟陌生人走或给陌生人开门。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2" y="3830357"/>
            <a:ext cx="3712166" cy="29697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65" y="109325"/>
            <a:ext cx="11158247" cy="7879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4" name="椭圆 3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威逼利诱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1713419" y="1756081"/>
            <a:ext cx="5788152" cy="205978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有些坏人会用玩具，食物等诱骗儿童上当。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有些坏人则会利用儿童的恐惧心理，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通过威吓的方式来拐骗儿童，如果陌生人给你食物，玩具，或者吓唬你说你弄坏了他的东西，要带你走。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这个时候要提高警惕，并寻求其他人的帮助。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59" y="195943"/>
            <a:ext cx="6858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2" y="3830357"/>
            <a:ext cx="3712166" cy="2969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形标注 2"/>
          <p:cNvSpPr/>
          <p:nvPr/>
        </p:nvSpPr>
        <p:spPr>
          <a:xfrm>
            <a:off x="4366385" y="3352525"/>
            <a:ext cx="2277260" cy="1538920"/>
          </a:xfrm>
          <a:prstGeom prst="wedgeEllipseCallout">
            <a:avLst>
              <a:gd name="adj1" fmla="val 23225"/>
              <a:gd name="adj2" fmla="val 6855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600529" y="3726922"/>
            <a:ext cx="1798417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dirty="0">
                <a:cs typeface="+mn-ea"/>
                <a:sym typeface="+mn-lt"/>
              </a:rPr>
              <a:t>选择合适的</a:t>
            </a:r>
            <a:endParaRPr lang="en-US" altLang="zh-CN" sz="2500" b="1" dirty="0">
              <a:cs typeface="+mn-ea"/>
              <a:sym typeface="+mn-lt"/>
            </a:endParaRPr>
          </a:p>
          <a:p>
            <a:r>
              <a:rPr lang="zh-CN" altLang="en-US" sz="2500" b="1" dirty="0">
                <a:cs typeface="+mn-ea"/>
                <a:sym typeface="+mn-lt"/>
              </a:rPr>
              <a:t>求助对象</a:t>
            </a:r>
          </a:p>
        </p:txBody>
      </p:sp>
      <p:sp>
        <p:nvSpPr>
          <p:cNvPr id="25" name="TextBox 40"/>
          <p:cNvSpPr txBox="1"/>
          <p:nvPr/>
        </p:nvSpPr>
        <p:spPr>
          <a:xfrm>
            <a:off x="2937564" y="3919619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警车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814164" y="4454779"/>
            <a:ext cx="3381712" cy="102103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在户外或主要都市建设的临时警务站，如遇到困境，可以找带有警务标语标志标识的警务站，警车，派出所寻求帮助。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42"/>
          <p:cNvSpPr txBox="1"/>
          <p:nvPr/>
        </p:nvSpPr>
        <p:spPr>
          <a:xfrm>
            <a:off x="2772036" y="1168446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rgbClr val="00B050"/>
                </a:solidFill>
                <a:cs typeface="+mn-ea"/>
                <a:sym typeface="+mn-lt"/>
              </a:rPr>
              <a:t>老师</a:t>
            </a:r>
          </a:p>
        </p:txBody>
      </p:sp>
      <p:sp>
        <p:nvSpPr>
          <p:cNvPr id="28" name="TextBox 44"/>
          <p:cNvSpPr txBox="1"/>
          <p:nvPr/>
        </p:nvSpPr>
        <p:spPr>
          <a:xfrm>
            <a:off x="6690820" y="1070175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rgbClr val="7030A0"/>
                </a:solidFill>
                <a:cs typeface="+mn-ea"/>
                <a:sym typeface="+mn-lt"/>
              </a:rPr>
              <a:t>保安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9872940" y="1277770"/>
            <a:ext cx="2350352" cy="4208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100" b="1" spc="317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工作人员</a:t>
            </a:r>
          </a:p>
        </p:txBody>
      </p:sp>
      <p:sp>
        <p:nvSpPr>
          <p:cNvPr id="30" name="TextBox 48"/>
          <p:cNvSpPr txBox="1"/>
          <p:nvPr/>
        </p:nvSpPr>
        <p:spPr>
          <a:xfrm>
            <a:off x="10459048" y="3344491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其它</a:t>
            </a:r>
          </a:p>
        </p:txBody>
      </p:sp>
      <p:sp>
        <p:nvSpPr>
          <p:cNvPr id="31" name="TextBox 50"/>
          <p:cNvSpPr txBox="1"/>
          <p:nvPr/>
        </p:nvSpPr>
        <p:spPr>
          <a:xfrm>
            <a:off x="648636" y="2057076"/>
            <a:ext cx="3381712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如果在校园内或校园附近遇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到危险</a:t>
            </a:r>
            <a:r>
              <a:rPr lang="en-US" altLang="zh-CN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可以向学校老师或校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内安保人员求助。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51"/>
          <p:cNvSpPr txBox="1"/>
          <p:nvPr/>
        </p:nvSpPr>
        <p:spPr>
          <a:xfrm>
            <a:off x="4567419" y="1918624"/>
            <a:ext cx="3381712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一些公共场合常常有安保人员巡逻，大家在遇到紧急情况时可以向保安求助。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8173554" y="4000887"/>
            <a:ext cx="3301536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找熟悉或固定性强的人如商铺。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饭店等地方的服务站点。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8421000" y="1968818"/>
            <a:ext cx="3381712" cy="102103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在商场，超市，游乐场等地方遇到意外时，大家可以去服务台，办公室，或周围找工作人员求助。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153" y="4363557"/>
            <a:ext cx="2994293" cy="252390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19" y="3882791"/>
            <a:ext cx="1798538" cy="5914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95" y="1143543"/>
            <a:ext cx="1798538" cy="5914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00" y="1026521"/>
            <a:ext cx="1798538" cy="59144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96" y="1156939"/>
            <a:ext cx="1798538" cy="5914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52" y="3292430"/>
            <a:ext cx="1798538" cy="59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26175" y="2246939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如何防范危险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94" y="4165397"/>
            <a:ext cx="3365754" cy="2692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589505" y="220286"/>
            <a:ext cx="5130997" cy="3531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9"/>
          <p:cNvSpPr txBox="1"/>
          <p:nvPr>
            <p:custDataLst>
              <p:tags r:id="rId1"/>
            </p:custDataLst>
          </p:nvPr>
        </p:nvSpPr>
        <p:spPr>
          <a:xfrm>
            <a:off x="2585648" y="535368"/>
            <a:ext cx="2691914" cy="9594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外出时和家</a:t>
            </a:r>
            <a:endParaRPr lang="en-US" altLang="zh-CN" sz="28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人做好约定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1084315" y="535368"/>
            <a:ext cx="3944406" cy="95948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4"/>
          <p:cNvSpPr txBox="1"/>
          <p:nvPr/>
        </p:nvSpPr>
        <p:spPr>
          <a:xfrm>
            <a:off x="1118330" y="1610584"/>
            <a:ext cx="5801454" cy="8797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无论去哪里，每次外出都要向家人打招呼，告诉家人自己要去哪里，和谁在一起去做什么，什么时候回家。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3" y="158762"/>
            <a:ext cx="1712692" cy="17126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11" y="3632886"/>
            <a:ext cx="4031394" cy="32251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542227" y="485839"/>
            <a:ext cx="4128249" cy="5886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4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22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6"/>
          <p:cNvSpPr/>
          <p:nvPr/>
        </p:nvSpPr>
        <p:spPr>
          <a:xfrm>
            <a:off x="8523744" y="1400256"/>
            <a:ext cx="2595268" cy="1507884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PA-文本框 49"/>
          <p:cNvSpPr txBox="1"/>
          <p:nvPr>
            <p:custDataLst>
              <p:tags r:id="rId1"/>
            </p:custDataLst>
          </p:nvPr>
        </p:nvSpPr>
        <p:spPr>
          <a:xfrm>
            <a:off x="2585647" y="535368"/>
            <a:ext cx="3772477" cy="9594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如果无法按时回家打电话告诉家人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084314" y="535368"/>
            <a:ext cx="5563229" cy="95948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4"/>
          <p:cNvSpPr txBox="1"/>
          <p:nvPr/>
        </p:nvSpPr>
        <p:spPr>
          <a:xfrm>
            <a:off x="1290257" y="1610584"/>
            <a:ext cx="5357285" cy="8797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外出活动期间，要掌握好回家的时间，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如果无法按时回家，要及时打电话告诉家人。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3" y="158762"/>
            <a:ext cx="1712692" cy="17126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28" y="2763003"/>
            <a:ext cx="3559629" cy="3559629"/>
          </a:xfrm>
          <a:prstGeom prst="rect">
            <a:avLst/>
          </a:prstGeom>
        </p:spPr>
      </p:pic>
      <p:sp>
        <p:nvSpPr>
          <p:cNvPr id="9" name="PA-文本框 49"/>
          <p:cNvSpPr txBox="1"/>
          <p:nvPr>
            <p:custDataLst>
              <p:tags r:id="rId2"/>
            </p:custDataLst>
          </p:nvPr>
        </p:nvSpPr>
        <p:spPr>
          <a:xfrm>
            <a:off x="9101021" y="1715550"/>
            <a:ext cx="1440714" cy="77481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44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妈妈！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1448572" y="3481685"/>
            <a:ext cx="5130997" cy="3531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56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0" y="2522071"/>
            <a:ext cx="3914883" cy="20921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64" y="315899"/>
            <a:ext cx="3914883" cy="20921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5899"/>
            <a:ext cx="3914883" cy="2092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03" y="2405957"/>
            <a:ext cx="3914883" cy="2092128"/>
          </a:xfrm>
          <a:prstGeom prst="rect">
            <a:avLst/>
          </a:prstGeom>
        </p:spPr>
      </p:pic>
      <p:sp>
        <p:nvSpPr>
          <p:cNvPr id="6" name="TextBox 46"/>
          <p:cNvSpPr txBox="1"/>
          <p:nvPr/>
        </p:nvSpPr>
        <p:spPr>
          <a:xfrm>
            <a:off x="2458944" y="874919"/>
            <a:ext cx="2337081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、如果外出时家里没人，可以给家人留一张便条，告诉他们自己的去向。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7"/>
          <p:cNvSpPr txBox="1"/>
          <p:nvPr/>
        </p:nvSpPr>
        <p:spPr>
          <a:xfrm>
            <a:off x="6977063" y="830416"/>
            <a:ext cx="2370137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、无人的建筑物，废弃的大楼，空旷的楼顶等偏僻的地方玩耍。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1299298" y="3031225"/>
            <a:ext cx="2328186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、树林，高速公路，河边，高压电附近，这些地方容易发生迷路，交通事故等意外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8534772" y="2811288"/>
            <a:ext cx="2481571" cy="129803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、公共场所中，加油站，公园，电影院，饭店等。如果想去洗手间，最好有大人或朋友相伴，不要一人独自前往。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4208293" y="2522071"/>
            <a:ext cx="3774936" cy="3569967"/>
          </a:xfrm>
          <a:prstGeom prst="rect">
            <a:avLst/>
          </a:prstGeom>
          <a:noFill/>
        </p:spPr>
        <p:txBody>
          <a:bodyPr wrap="square" lIns="96762" tIns="48381" rIns="96762" bIns="48381" rtlCol="0">
            <a:prstTxWarp prst="textArchUp">
              <a:avLst>
                <a:gd name="adj" fmla="val 9229568"/>
              </a:avLst>
            </a:prstTxWarp>
            <a:spAutoFit/>
          </a:bodyPr>
          <a:lstStyle/>
          <a:p>
            <a:pPr algn="ctr"/>
            <a:r>
              <a:rPr lang="zh-CN" altLang="en-US" sz="3200" b="1" spc="317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不要独自去这些地方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79" y="3031225"/>
            <a:ext cx="4877544" cy="3902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26175" y="1900209"/>
            <a:ext cx="43396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和伙伴在一起</a:t>
            </a:r>
          </a:p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胜过独自一人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94" y="4165397"/>
            <a:ext cx="3365754" cy="2692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589505" y="220286"/>
            <a:ext cx="5130997" cy="3531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5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5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68" y="635751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25902" y="2132967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遇到不认识的人！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85" y="4165397"/>
            <a:ext cx="3365754" cy="26926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233978" y="764150"/>
            <a:ext cx="5130997" cy="3531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7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53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15419" y="2246939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独自一人呆在家里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94" y="4165397"/>
            <a:ext cx="3365754" cy="2692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589505" y="220286"/>
            <a:ext cx="5130997" cy="3531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4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7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42" y="485740"/>
            <a:ext cx="7705351" cy="411776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27668" y="1171451"/>
            <a:ext cx="48013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这时</a:t>
            </a:r>
            <a:endParaRPr lang="en-US" altLang="zh-CN" sz="72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有人敲门！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181" y="607430"/>
            <a:ext cx="5954486" cy="6640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9" y="3927529"/>
            <a:ext cx="3703964" cy="29631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498">
            <a:off x="3523768" y="2710241"/>
            <a:ext cx="5430003" cy="3834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68767" y="1041418"/>
            <a:ext cx="2099256" cy="1149546"/>
            <a:chOff x="1165801" y="498765"/>
            <a:chExt cx="2099256" cy="1149546"/>
          </a:xfrm>
        </p:grpSpPr>
        <p:sp>
          <p:nvSpPr>
            <p:cNvPr id="6" name="矩形: 圆角 5"/>
            <p:cNvSpPr/>
            <p:nvPr/>
          </p:nvSpPr>
          <p:spPr>
            <a:xfrm flipH="1">
              <a:off x="1165801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E25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04453" y="828944"/>
              <a:ext cx="1847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不予理睬</a:t>
              </a:r>
              <a:r>
                <a:rPr lang="zh-CN" altLang="en-US" sz="1600" dirty="0" smtClean="0">
                  <a:cs typeface="+mn-ea"/>
                  <a:sym typeface="+mn-lt"/>
                </a:rPr>
                <a:t>，假装家</a:t>
              </a:r>
              <a:r>
                <a:rPr lang="zh-CN" altLang="en-US" sz="1600" dirty="0">
                  <a:cs typeface="+mn-ea"/>
                  <a:sym typeface="+mn-lt"/>
                </a:rPr>
                <a:t>里没有人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1903" y="1041418"/>
            <a:ext cx="2230834" cy="1149546"/>
            <a:chOff x="3658937" y="498765"/>
            <a:chExt cx="2230834" cy="1149546"/>
          </a:xfrm>
        </p:grpSpPr>
        <p:sp>
          <p:nvSpPr>
            <p:cNvPr id="9" name="矩形: 圆角 8"/>
            <p:cNvSpPr/>
            <p:nvPr/>
          </p:nvSpPr>
          <p:spPr>
            <a:xfrm flipH="1">
              <a:off x="3658937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17A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03248" y="546960"/>
              <a:ext cx="21865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如果门上有门镜，可以先看看门镜外是不是陌生人如果是，不要开门</a:t>
              </a:r>
              <a:r>
                <a:rPr lang="en-US" altLang="zh-CN" sz="1600" dirty="0">
                  <a:cs typeface="+mn-ea"/>
                  <a:sym typeface="+mn-lt"/>
                </a:rPr>
                <a:t>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68767" y="2525825"/>
            <a:ext cx="2099256" cy="1151712"/>
            <a:chOff x="1165801" y="1983172"/>
            <a:chExt cx="2099256" cy="1151712"/>
          </a:xfrm>
        </p:grpSpPr>
        <p:sp>
          <p:nvSpPr>
            <p:cNvPr id="15" name="矩形: 圆角 14"/>
            <p:cNvSpPr/>
            <p:nvPr/>
          </p:nvSpPr>
          <p:spPr>
            <a:xfrm flipH="1">
              <a:off x="1165801" y="1983172"/>
              <a:ext cx="2099256" cy="114954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08529" y="2057666"/>
              <a:ext cx="201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如果陌生人自称是无业，快递，警察，父母的朋友等，可以请他们稍后再来。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61903" y="2525825"/>
            <a:ext cx="2187201" cy="1149546"/>
            <a:chOff x="3658937" y="1983172"/>
            <a:chExt cx="2187201" cy="1149546"/>
          </a:xfrm>
        </p:grpSpPr>
        <p:sp>
          <p:nvSpPr>
            <p:cNvPr id="18" name="矩形: 圆角 17"/>
            <p:cNvSpPr/>
            <p:nvPr/>
          </p:nvSpPr>
          <p:spPr>
            <a:xfrm flipH="1">
              <a:off x="3658937" y="1983172"/>
              <a:ext cx="2099256" cy="1149546"/>
            </a:xfrm>
            <a:prstGeom prst="roundRect">
              <a:avLst/>
            </a:prstGeom>
            <a:noFill/>
            <a:ln>
              <a:solidFill>
                <a:srgbClr val="FE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746882" y="2303467"/>
              <a:ext cx="2099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如果陌生人赖在门外 不走可以打</a:t>
              </a:r>
              <a:r>
                <a:rPr lang="en-US" altLang="zh-CN" sz="1600" dirty="0">
                  <a:cs typeface="+mn-ea"/>
                  <a:sym typeface="+mn-lt"/>
                </a:rPr>
                <a:t>110</a:t>
              </a:r>
              <a:r>
                <a:rPr lang="zh-CN" altLang="en-US" sz="1600" dirty="0">
                  <a:cs typeface="+mn-ea"/>
                  <a:sym typeface="+mn-lt"/>
                </a:rPr>
                <a:t>报警。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0682" y="1265458"/>
            <a:ext cx="5961157" cy="63978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498">
            <a:off x="7637903" y="-309491"/>
            <a:ext cx="5430003" cy="38346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33" y="4770410"/>
            <a:ext cx="2615430" cy="209234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040" y="1041418"/>
            <a:ext cx="2208928" cy="1149546"/>
            <a:chOff x="6152074" y="498765"/>
            <a:chExt cx="2208928" cy="1149546"/>
          </a:xfrm>
        </p:grpSpPr>
        <p:sp>
          <p:nvSpPr>
            <p:cNvPr id="12" name="矩形: 圆角 11"/>
            <p:cNvSpPr/>
            <p:nvPr/>
          </p:nvSpPr>
          <p:spPr>
            <a:xfrm>
              <a:off x="6152074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FC67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61746" y="640778"/>
              <a:ext cx="2099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隔着门问一问对方是谁，除了家人外，不要给任何人开门。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3194" y="713898"/>
            <a:ext cx="5111892" cy="10056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4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独自在家时</a:t>
            </a:r>
            <a:endParaRPr lang="en-US" altLang="zh-CN" sz="34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要提前做好防护措施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194" y="1857827"/>
            <a:ext cx="4468720" cy="166736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将家里的门窗关好，锁好。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将家里的电视机打开，如果是晚上，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要拉好窗帘，将房间内的灯全部打开，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营造家中有人的假象。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2" y="2160003"/>
            <a:ext cx="5956903" cy="59569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559">
            <a:off x="-900590" y="-431675"/>
            <a:ext cx="5062631" cy="36155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8335859" y="1216087"/>
            <a:ext cx="5130997" cy="3531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24" y="2453393"/>
            <a:ext cx="7705351" cy="4117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9337" y="4078703"/>
            <a:ext cx="6321659" cy="8671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陌生人，我不理，陌生地，我不去。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人给食，要婉拒，安全歌，请牢记。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79" y="0"/>
            <a:ext cx="5857289" cy="41831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060">
            <a:off x="7864387" y="1309975"/>
            <a:ext cx="4632946" cy="33087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87767" y="687663"/>
            <a:ext cx="5130997" cy="3531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677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99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7" y="98694"/>
            <a:ext cx="7665244" cy="4939439"/>
          </a:xfrm>
          <a:prstGeom prst="rect">
            <a:avLst/>
          </a:prstGeom>
        </p:spPr>
      </p:pic>
      <p:sp>
        <p:nvSpPr>
          <p:cNvPr id="7" name="PA-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9925" y="2037498"/>
            <a:ext cx="503214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6300" dirty="0">
                <a:solidFill>
                  <a:srgbClr val="4552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谢谢您的欣赏</a:t>
            </a:r>
            <a:endParaRPr lang="en-US" altLang="zh-CN" sz="6300" dirty="0">
              <a:solidFill>
                <a:srgbClr val="4552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09" y="3956122"/>
            <a:ext cx="4537113" cy="324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" y="4913170"/>
            <a:ext cx="3234145" cy="2284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00">
        <p:random/>
      </p:transition>
    </mc:Choice>
    <mc:Fallback xmlns="">
      <p:transition spd="slow" advTm="6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52" y="714754"/>
            <a:ext cx="5885988" cy="31454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57007" y="1449792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怎么办？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4379" y="330924"/>
            <a:ext cx="1207290" cy="81156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0" y="4816505"/>
            <a:ext cx="2259447" cy="22594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17">
            <a:off x="4663879" y="2964265"/>
            <a:ext cx="5646675" cy="3989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06" y="866399"/>
            <a:ext cx="10122732" cy="71486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035">
            <a:off x="2048158" y="1489622"/>
            <a:ext cx="5341061" cy="2939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92970">
            <a:off x="895198" y="1047343"/>
            <a:ext cx="1982768" cy="102393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361801" y="2469519"/>
            <a:ext cx="3067995" cy="959481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到第二大街怎么走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可以带我去吗？</a:t>
            </a:r>
          </a:p>
        </p:txBody>
      </p:sp>
      <p:sp>
        <p:nvSpPr>
          <p:cNvPr id="6" name="椭圆 5"/>
          <p:cNvSpPr/>
          <p:nvPr/>
        </p:nvSpPr>
        <p:spPr>
          <a:xfrm>
            <a:off x="1325760" y="677019"/>
            <a:ext cx="960931" cy="882292"/>
          </a:xfrm>
          <a:prstGeom prst="ellipse">
            <a:avLst/>
          </a:prstGeom>
          <a:solidFill>
            <a:srgbClr val="244B5C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 flipH="1">
            <a:off x="1567372" y="776924"/>
            <a:ext cx="665760" cy="126725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altLang="zh-CN" sz="3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19172" y="812496"/>
            <a:ext cx="4169194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当不认识的人和你说话不</a:t>
            </a:r>
            <a:endParaRPr lang="en-US" altLang="zh-CN" sz="2500" b="1" spc="317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要相信。应赶快离开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80976" y="677019"/>
            <a:ext cx="1687303" cy="20570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38" y="3974026"/>
            <a:ext cx="3676650" cy="294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00">
        <p:random/>
      </p:transition>
    </mc:Choice>
    <mc:Fallback xmlns="">
      <p:transition spd="slow" advTm="4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2970">
            <a:off x="797791" y="940578"/>
            <a:ext cx="1982768" cy="102393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25760" y="774990"/>
            <a:ext cx="960931" cy="882292"/>
          </a:xfrm>
          <a:prstGeom prst="ellipse">
            <a:avLst/>
          </a:prstGeom>
          <a:solidFill>
            <a:srgbClr val="244B5C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 flipH="1">
            <a:off x="1410690" y="910467"/>
            <a:ext cx="1177938" cy="6824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altLang="zh-CN" sz="3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19172" y="910467"/>
            <a:ext cx="4169194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不要吃陌生人给的任何东</a:t>
            </a: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西，更不要和陌生人走。</a:t>
            </a:r>
          </a:p>
        </p:txBody>
      </p:sp>
      <p:sp>
        <p:nvSpPr>
          <p:cNvPr id="18" name="椭圆形标注 17"/>
          <p:cNvSpPr/>
          <p:nvPr/>
        </p:nvSpPr>
        <p:spPr>
          <a:xfrm flipH="1">
            <a:off x="9003534" y="2009797"/>
            <a:ext cx="2640481" cy="1534376"/>
          </a:xfrm>
          <a:prstGeom prst="wedgeEllipseCallout">
            <a:avLst>
              <a:gd name="adj1" fmla="val 76382"/>
              <a:gd name="adj2" fmla="val 40573"/>
            </a:avLst>
          </a:prstGeom>
          <a:solidFill>
            <a:srgbClr val="17A077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358393" y="2376655"/>
            <a:ext cx="2078656" cy="83637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小朋友，好吃的糖果给你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~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83559"/>
            <a:ext cx="3569764" cy="25209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66" y="1824226"/>
            <a:ext cx="7142716" cy="510111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06" y="4689462"/>
            <a:ext cx="2615430" cy="2092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4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99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41" y="635750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67756" y="2182605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识别坏人的误区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94" y="4165397"/>
            <a:ext cx="3365754" cy="2692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63">
            <a:off x="589505" y="220286"/>
            <a:ext cx="5130997" cy="3531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02" y="137568"/>
            <a:ext cx="3569764" cy="252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77" y="977388"/>
            <a:ext cx="5089698" cy="119177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 flipH="1">
            <a:off x="6096000" y="1358429"/>
            <a:ext cx="4640025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误区一、长得和善就是好人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693130" y="2484885"/>
            <a:ext cx="5076558" cy="1344202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不要单从穿着，年纪判断一个人是好是坏。有时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候！穿着整洁的人不一定是好人，年长和善的老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人也可能会犯罪。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019">
            <a:off x="5888498" y="3198294"/>
            <a:ext cx="5055027" cy="3569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" y="2823489"/>
            <a:ext cx="5169156" cy="36628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4379" y="330924"/>
            <a:ext cx="2246182" cy="150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9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20" y="1010045"/>
            <a:ext cx="5089698" cy="119177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 flipH="1">
            <a:off x="6165478" y="1425474"/>
            <a:ext cx="4640025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误区二、坏人都是男性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720273" y="2415710"/>
            <a:ext cx="4807254" cy="1667367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有调查显示名女性罪犯的比例组建呈上升趋势。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大家千万不要印象中“阿姨比叔叔文明”滴对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陌生的成年女性放松警惕。不要随便接受陌生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女性的食物玩具等。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350" y="1272601"/>
            <a:ext cx="7711670" cy="5507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2128" y="4250742"/>
            <a:ext cx="3766385" cy="271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1" y="622007"/>
            <a:ext cx="7009524" cy="4673016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 rot="21217646" flipH="1">
            <a:off x="1455975" y="3058542"/>
            <a:ext cx="4640025" cy="8671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只要是对方是陌生人，无论对方长成什么样都不要和对方走。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662057" y="947057"/>
            <a:ext cx="4128249" cy="5886321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 flipH="1">
            <a:off x="3594922" y="495774"/>
            <a:ext cx="3067135" cy="106720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6300" b="1" dirty="0">
                <a:solidFill>
                  <a:srgbClr val="E25448"/>
                </a:solidFill>
                <a:cs typeface="+mn-ea"/>
                <a:sym typeface="+mn-lt"/>
              </a:rPr>
              <a:t>记住！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E6406"/>
      </a:accent1>
      <a:accent2>
        <a:srgbClr val="FF7E2F"/>
      </a:accent2>
      <a:accent3>
        <a:srgbClr val="FC670C"/>
      </a:accent3>
      <a:accent4>
        <a:srgbClr val="EA8908"/>
      </a:accent4>
      <a:accent5>
        <a:srgbClr val="E55A0D"/>
      </a:accent5>
      <a:accent6>
        <a:srgbClr val="CF4507"/>
      </a:accent6>
      <a:hlink>
        <a:srgbClr val="FE6406"/>
      </a:hlink>
      <a:folHlink>
        <a:srgbClr val="BFBFBF"/>
      </a:folHlink>
    </a:clrScheme>
    <a:fontScheme name="j551lm1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886</Words>
  <Application>Microsoft Office PowerPoint</Application>
  <PresentationFormat>宽屏</PresentationFormat>
  <Paragraphs>91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74B9FAB53FC04E319BDCC95E739C9690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