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1"/>
  </p:notesMasterIdLst>
  <p:sldIdLst>
    <p:sldId id="256" r:id="rId2"/>
    <p:sldId id="258" r:id="rId3"/>
    <p:sldId id="259" r:id="rId4"/>
    <p:sldId id="501" r:id="rId5"/>
    <p:sldId id="503" r:id="rId6"/>
    <p:sldId id="502" r:id="rId7"/>
    <p:sldId id="504" r:id="rId8"/>
    <p:sldId id="505" r:id="rId9"/>
    <p:sldId id="506" r:id="rId10"/>
    <p:sldId id="507" r:id="rId11"/>
    <p:sldId id="508" r:id="rId12"/>
    <p:sldId id="509" r:id="rId13"/>
    <p:sldId id="510" r:id="rId14"/>
    <p:sldId id="511" r:id="rId15"/>
    <p:sldId id="512" r:id="rId16"/>
    <p:sldId id="513" r:id="rId17"/>
    <p:sldId id="514" r:id="rId18"/>
    <p:sldId id="515" r:id="rId19"/>
    <p:sldId id="516" r:id="rId20"/>
    <p:sldId id="517" r:id="rId21"/>
    <p:sldId id="518" r:id="rId22"/>
    <p:sldId id="519" r:id="rId23"/>
    <p:sldId id="520" r:id="rId24"/>
    <p:sldId id="522" r:id="rId25"/>
    <p:sldId id="521" r:id="rId26"/>
    <p:sldId id="523" r:id="rId27"/>
    <p:sldId id="524" r:id="rId28"/>
    <p:sldId id="525" r:id="rId29"/>
    <p:sldId id="257" r:id="rId3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3836"/>
    <a:srgbClr val="DED4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AA451189-FBF3-41CF-807F-8920C9664F97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089D0FF-B419-453F-8BA0-7B18A758C3C0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89D0FF-B419-453F-8BA0-7B18A758C3C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89D0FF-B419-453F-8BA0-7B18A758C3C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89D0FF-B419-453F-8BA0-7B18A758C3C0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89D0FF-B419-453F-8BA0-7B18A758C3C0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89D0FF-B419-453F-8BA0-7B18A758C3C0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89D0FF-B419-453F-8BA0-7B18A758C3C0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89D0FF-B419-453F-8BA0-7B18A758C3C0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89D0FF-B419-453F-8BA0-7B18A758C3C0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89D0FF-B419-453F-8BA0-7B18A758C3C0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89D0FF-B419-453F-8BA0-7B18A758C3C0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89D0FF-B419-453F-8BA0-7B18A758C3C0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89D0FF-B419-453F-8BA0-7B18A758C3C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89D0FF-B419-453F-8BA0-7B18A758C3C0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89D0FF-B419-453F-8BA0-7B18A758C3C0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89D0FF-B419-453F-8BA0-7B18A758C3C0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89D0FF-B419-453F-8BA0-7B18A758C3C0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89D0FF-B419-453F-8BA0-7B18A758C3C0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89D0FF-B419-453F-8BA0-7B18A758C3C0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89D0FF-B419-453F-8BA0-7B18A758C3C0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89D0FF-B419-453F-8BA0-7B18A758C3C0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89D0FF-B419-453F-8BA0-7B18A758C3C0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89D0FF-B419-453F-8BA0-7B18A758C3C0}" type="slidenum">
              <a:rPr lang="zh-CN" altLang="en-US" smtClean="0"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89D0FF-B419-453F-8BA0-7B18A758C3C0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89D0FF-B419-453F-8BA0-7B18A758C3C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89D0FF-B419-453F-8BA0-7B18A758C3C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89D0FF-B419-453F-8BA0-7B18A758C3C0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89D0FF-B419-453F-8BA0-7B18A758C3C0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89D0FF-B419-453F-8BA0-7B18A758C3C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89D0FF-B419-453F-8BA0-7B18A758C3C0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rgbClr val="DED4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/>
        </p:nvGrpSpPr>
        <p:grpSpPr>
          <a:xfrm>
            <a:off x="11518860" y="6235700"/>
            <a:ext cx="673139" cy="424814"/>
            <a:chOff x="11449050" y="6191643"/>
            <a:chExt cx="742950" cy="468871"/>
          </a:xfrm>
        </p:grpSpPr>
        <p:sp>
          <p:nvSpPr>
            <p:cNvPr id="9" name="箭头: 五边形 8"/>
            <p:cNvSpPr/>
            <p:nvPr userDrawn="1"/>
          </p:nvSpPr>
          <p:spPr>
            <a:xfrm rot="10800000">
              <a:off x="11449050" y="6378705"/>
              <a:ext cx="742950" cy="281809"/>
            </a:xfrm>
            <a:prstGeom prst="homePlate">
              <a:avLst/>
            </a:prstGeom>
            <a:solidFill>
              <a:srgbClr val="403836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" name="箭头: 五边形 9"/>
            <p:cNvSpPr/>
            <p:nvPr userDrawn="1"/>
          </p:nvSpPr>
          <p:spPr>
            <a:xfrm rot="10800000">
              <a:off x="11610402" y="6191643"/>
              <a:ext cx="581598" cy="220607"/>
            </a:xfrm>
            <a:prstGeom prst="homePlate">
              <a:avLst/>
            </a:prstGeom>
            <a:solidFill>
              <a:srgbClr val="4038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11" name="组合 10"/>
          <p:cNvGrpSpPr/>
          <p:nvPr userDrawn="1"/>
        </p:nvGrpSpPr>
        <p:grpSpPr>
          <a:xfrm rot="10800000">
            <a:off x="0" y="0"/>
            <a:ext cx="457200" cy="1065988"/>
            <a:chOff x="11080812" y="2484120"/>
            <a:chExt cx="1111188" cy="2590800"/>
          </a:xfrm>
        </p:grpSpPr>
        <p:sp>
          <p:nvSpPr>
            <p:cNvPr id="12" name="任意多边形: 形状 11"/>
            <p:cNvSpPr/>
            <p:nvPr userDrawn="1"/>
          </p:nvSpPr>
          <p:spPr>
            <a:xfrm>
              <a:off x="11080812" y="2852544"/>
              <a:ext cx="1111188" cy="2222376"/>
            </a:xfrm>
            <a:custGeom>
              <a:avLst/>
              <a:gdLst>
                <a:gd name="connsiteX0" fmla="*/ 1524000 w 1524000"/>
                <a:gd name="connsiteY0" fmla="*/ 0 h 3048000"/>
                <a:gd name="connsiteX1" fmla="*/ 1524000 w 1524000"/>
                <a:gd name="connsiteY1" fmla="*/ 3048000 h 3048000"/>
                <a:gd name="connsiteX2" fmla="*/ 0 w 1524000"/>
                <a:gd name="connsiteY2" fmla="*/ 152400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048000">
                  <a:moveTo>
                    <a:pt x="1524000" y="0"/>
                  </a:moveTo>
                  <a:lnTo>
                    <a:pt x="1524000" y="3048000"/>
                  </a:lnTo>
                  <a:lnTo>
                    <a:pt x="0" y="1524000"/>
                  </a:lnTo>
                  <a:close/>
                </a:path>
              </a:pathLst>
            </a:custGeom>
            <a:solidFill>
              <a:srgbClr val="403836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: 形状 12"/>
            <p:cNvSpPr/>
            <p:nvPr userDrawn="1"/>
          </p:nvSpPr>
          <p:spPr>
            <a:xfrm>
              <a:off x="11262360" y="2484120"/>
              <a:ext cx="929640" cy="1859280"/>
            </a:xfrm>
            <a:custGeom>
              <a:avLst/>
              <a:gdLst>
                <a:gd name="connsiteX0" fmla="*/ 914400 w 914400"/>
                <a:gd name="connsiteY0" fmla="*/ 0 h 1828800"/>
                <a:gd name="connsiteX1" fmla="*/ 914400 w 914400"/>
                <a:gd name="connsiteY1" fmla="*/ 1828800 h 1828800"/>
                <a:gd name="connsiteX2" fmla="*/ 0 w 914400"/>
                <a:gd name="connsiteY2" fmla="*/ 91440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1828800">
                  <a:moveTo>
                    <a:pt x="914400" y="0"/>
                  </a:moveTo>
                  <a:lnTo>
                    <a:pt x="914400" y="1828800"/>
                  </a:lnTo>
                  <a:lnTo>
                    <a:pt x="0" y="914400"/>
                  </a:lnTo>
                  <a:close/>
                </a:path>
              </a:pathLst>
            </a:custGeom>
            <a:solidFill>
              <a:srgbClr val="4038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93" r="1759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2936734" y="1764809"/>
            <a:ext cx="6318532" cy="2388698"/>
            <a:chOff x="421012" y="2478673"/>
            <a:chExt cx="5412107" cy="2388698"/>
          </a:xfrm>
        </p:grpSpPr>
        <p:sp>
          <p:nvSpPr>
            <p:cNvPr id="7" name="文本框 6"/>
            <p:cNvSpPr txBox="1"/>
            <p:nvPr/>
          </p:nvSpPr>
          <p:spPr>
            <a:xfrm>
              <a:off x="421012" y="2478673"/>
              <a:ext cx="541210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en-US" altLang="zh-CN" sz="8000" b="1" dirty="0">
                  <a:solidFill>
                    <a:srgbClr val="403836"/>
                  </a:solidFill>
                  <a:cs typeface="+mn-ea"/>
                  <a:sym typeface="+mn-lt"/>
                </a:rPr>
                <a:t>《</a:t>
              </a:r>
              <a:r>
                <a:rPr lang="zh-CN" altLang="en-US" sz="8000" b="1" dirty="0">
                  <a:solidFill>
                    <a:srgbClr val="403836"/>
                  </a:solidFill>
                  <a:cs typeface="+mn-ea"/>
                  <a:sym typeface="+mn-lt"/>
                </a:rPr>
                <a:t>古诗三首</a:t>
              </a:r>
              <a:r>
                <a:rPr lang="en-US" altLang="zh-CN" sz="8000" b="1" dirty="0">
                  <a:solidFill>
                    <a:srgbClr val="403836"/>
                  </a:solidFill>
                  <a:cs typeface="+mn-ea"/>
                  <a:sym typeface="+mn-lt"/>
                </a:rPr>
                <a:t>》</a:t>
              </a:r>
              <a:endParaRPr kumimoji="0" lang="en-US" altLang="zh-CN" sz="8000" b="1" i="0" u="none" strike="noStrike" kern="1200" cap="none" spc="0" normalizeH="0" baseline="0" noProof="0" dirty="0">
                <a:ln>
                  <a:noFill/>
                </a:ln>
                <a:solidFill>
                  <a:srgbClr val="403836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四年级下册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4862411" y="4971364"/>
            <a:ext cx="2467179" cy="321642"/>
            <a:chOff x="10185400" y="5731858"/>
            <a:chExt cx="1384360" cy="321642"/>
          </a:xfrm>
        </p:grpSpPr>
        <p:sp>
          <p:nvSpPr>
            <p:cNvPr id="12" name="矩形 1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97119" y="1694516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我会写</a:t>
            </a:r>
          </a:p>
        </p:txBody>
      </p:sp>
      <p:graphicFrame>
        <p:nvGraphicFramePr>
          <p:cNvPr id="5" name="Group 47"/>
          <p:cNvGraphicFramePr>
            <a:graphicFrameLocks noGrp="1"/>
          </p:cNvGraphicFramePr>
          <p:nvPr/>
        </p:nvGraphicFramePr>
        <p:xfrm>
          <a:off x="1498856" y="3289135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矩形 5">
            <a:hlinkClick r:id="" action="ppaction://noaction"/>
          </p:cNvPr>
          <p:cNvSpPr/>
          <p:nvPr/>
        </p:nvSpPr>
        <p:spPr>
          <a:xfrm>
            <a:off x="1515715" y="3251556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篱</a:t>
            </a:r>
          </a:p>
        </p:txBody>
      </p:sp>
      <p:sp>
        <p:nvSpPr>
          <p:cNvPr id="7" name="TextBox 46"/>
          <p:cNvSpPr txBox="1"/>
          <p:nvPr/>
        </p:nvSpPr>
        <p:spPr>
          <a:xfrm>
            <a:off x="1592893" y="2512163"/>
            <a:ext cx="851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</a:t>
            </a:r>
            <a:r>
              <a:rPr kumimoji="0" lang="en-US" altLang="zh-C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lí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TextBox 47"/>
          <p:cNvSpPr txBox="1"/>
          <p:nvPr/>
        </p:nvSpPr>
        <p:spPr>
          <a:xfrm>
            <a:off x="3233802" y="2123859"/>
            <a:ext cx="5724395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结构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：上下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部首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：⺮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组词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：篱笆   笊篱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造句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：微风吹过小篱笆，把春天送到我的家。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书写指导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：字形要紧凑。第十五笔是撇折。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4200" y="3612395"/>
            <a:ext cx="2071913" cy="30966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97119" y="1706995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我会写</a:t>
            </a:r>
          </a:p>
        </p:txBody>
      </p:sp>
      <p:graphicFrame>
        <p:nvGraphicFramePr>
          <p:cNvPr id="5" name="Group 47"/>
          <p:cNvGraphicFramePr>
            <a:graphicFrameLocks noGrp="1"/>
          </p:cNvGraphicFramePr>
          <p:nvPr/>
        </p:nvGraphicFramePr>
        <p:xfrm>
          <a:off x="1498856" y="3301614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矩形 5">
            <a:hlinkClick r:id="" action="ppaction://noaction"/>
          </p:cNvPr>
          <p:cNvSpPr/>
          <p:nvPr/>
        </p:nvSpPr>
        <p:spPr>
          <a:xfrm>
            <a:off x="1515715" y="3264035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疏</a:t>
            </a:r>
          </a:p>
        </p:txBody>
      </p:sp>
      <p:sp>
        <p:nvSpPr>
          <p:cNvPr id="7" name="TextBox 46"/>
          <p:cNvSpPr txBox="1"/>
          <p:nvPr/>
        </p:nvSpPr>
        <p:spPr>
          <a:xfrm>
            <a:off x="1592893" y="2524642"/>
            <a:ext cx="851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shū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TextBox 47"/>
          <p:cNvSpPr txBox="1"/>
          <p:nvPr/>
        </p:nvSpPr>
        <p:spPr>
          <a:xfrm>
            <a:off x="3233802" y="2136338"/>
            <a:ext cx="57243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结构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：左右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部首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：疋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组词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：稀疏   疏远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造句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：小院周围是一圈稀疏的竹篱笆。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书写指导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：字形要紧凑。第一笔横撇的撇要短，右上角不是“亡”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4200" y="3612395"/>
            <a:ext cx="2071913" cy="30966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97119" y="1643716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我会写</a:t>
            </a:r>
          </a:p>
        </p:txBody>
      </p:sp>
      <p:graphicFrame>
        <p:nvGraphicFramePr>
          <p:cNvPr id="5" name="Group 47"/>
          <p:cNvGraphicFramePr>
            <a:graphicFrameLocks noGrp="1"/>
          </p:cNvGraphicFramePr>
          <p:nvPr/>
        </p:nvGraphicFramePr>
        <p:xfrm>
          <a:off x="1498856" y="3238335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矩形 5">
            <a:hlinkClick r:id="" action="ppaction://noaction"/>
          </p:cNvPr>
          <p:cNvSpPr/>
          <p:nvPr/>
        </p:nvSpPr>
        <p:spPr>
          <a:xfrm>
            <a:off x="1515715" y="3200756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杂</a:t>
            </a:r>
          </a:p>
        </p:txBody>
      </p:sp>
      <p:sp>
        <p:nvSpPr>
          <p:cNvPr id="7" name="TextBox 46"/>
          <p:cNvSpPr txBox="1"/>
          <p:nvPr/>
        </p:nvSpPr>
        <p:spPr>
          <a:xfrm>
            <a:off x="1592893" y="2461363"/>
            <a:ext cx="851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zá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TextBox 47"/>
          <p:cNvSpPr txBox="1"/>
          <p:nvPr/>
        </p:nvSpPr>
        <p:spPr>
          <a:xfrm>
            <a:off x="3233802" y="2073059"/>
            <a:ext cx="572439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结构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：上下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部首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：木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组词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：杂草    繁杂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造句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：因为长期无人居住，院子里杂草丛生。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书写指导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：注意第四笔是竖钩。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4200" y="3612395"/>
            <a:ext cx="2071913" cy="30966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97119" y="1631016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我会写</a:t>
            </a:r>
          </a:p>
        </p:txBody>
      </p:sp>
      <p:graphicFrame>
        <p:nvGraphicFramePr>
          <p:cNvPr id="5" name="Group 47"/>
          <p:cNvGraphicFramePr>
            <a:graphicFrameLocks noGrp="1"/>
          </p:cNvGraphicFramePr>
          <p:nvPr/>
        </p:nvGraphicFramePr>
        <p:xfrm>
          <a:off x="1498856" y="3225635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矩形 5">
            <a:hlinkClick r:id="" action="ppaction://noaction"/>
          </p:cNvPr>
          <p:cNvSpPr/>
          <p:nvPr/>
        </p:nvSpPr>
        <p:spPr>
          <a:xfrm>
            <a:off x="1515715" y="3188056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檐</a:t>
            </a:r>
          </a:p>
        </p:txBody>
      </p:sp>
      <p:sp>
        <p:nvSpPr>
          <p:cNvPr id="7" name="TextBox 46"/>
          <p:cNvSpPr txBox="1"/>
          <p:nvPr/>
        </p:nvSpPr>
        <p:spPr>
          <a:xfrm>
            <a:off x="1592893" y="2448663"/>
            <a:ext cx="851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yán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TextBox 47"/>
          <p:cNvSpPr txBox="1"/>
          <p:nvPr/>
        </p:nvSpPr>
        <p:spPr>
          <a:xfrm>
            <a:off x="3233802" y="2060359"/>
            <a:ext cx="572439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结构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：左右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部首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：木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组词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：屋檐    飞檐走壁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造句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：屋檐下有一窝小燕子。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书写指导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：木做偏旁时略变窄，捺变点。字形要紧凑。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4200" y="3612395"/>
            <a:ext cx="2071913" cy="30966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81287" y="1529416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我会写</a:t>
            </a:r>
          </a:p>
        </p:txBody>
      </p:sp>
      <p:graphicFrame>
        <p:nvGraphicFramePr>
          <p:cNvPr id="5" name="Group 47"/>
          <p:cNvGraphicFramePr>
            <a:graphicFrameLocks noGrp="1"/>
          </p:cNvGraphicFramePr>
          <p:nvPr/>
        </p:nvGraphicFramePr>
        <p:xfrm>
          <a:off x="1483024" y="3124035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矩形 5">
            <a:hlinkClick r:id="" action="ppaction://noaction"/>
          </p:cNvPr>
          <p:cNvSpPr/>
          <p:nvPr/>
        </p:nvSpPr>
        <p:spPr>
          <a:xfrm>
            <a:off x="1499883" y="3086456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锄</a:t>
            </a:r>
          </a:p>
        </p:txBody>
      </p:sp>
      <p:sp>
        <p:nvSpPr>
          <p:cNvPr id="7" name="TextBox 46"/>
          <p:cNvSpPr txBox="1"/>
          <p:nvPr/>
        </p:nvSpPr>
        <p:spPr>
          <a:xfrm>
            <a:off x="1577061" y="2347063"/>
            <a:ext cx="851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chú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TextBox 47"/>
          <p:cNvSpPr txBox="1"/>
          <p:nvPr/>
        </p:nvSpPr>
        <p:spPr>
          <a:xfrm>
            <a:off x="3217971" y="1958759"/>
            <a:ext cx="475405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结构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：左右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部首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：钅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组词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：锄草     锄头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造句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：农民下田去锄草。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书写指导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：字形要紧凑，三部分要匀称。“钅”“且”“力”都变窄。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4200" y="3612395"/>
            <a:ext cx="2071913" cy="30966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TextBox 35"/>
          <p:cNvSpPr txBox="1">
            <a:spLocks noChangeArrowheads="1"/>
          </p:cNvSpPr>
          <p:nvPr/>
        </p:nvSpPr>
        <p:spPr bwMode="auto">
          <a:xfrm>
            <a:off x="874137" y="1538475"/>
            <a:ext cx="1151641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多音字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657819" y="2620059"/>
            <a:ext cx="9460562" cy="2864023"/>
            <a:chOff x="1308226" y="2477121"/>
            <a:chExt cx="9460562" cy="2864023"/>
          </a:xfrm>
        </p:grpSpPr>
        <p:sp>
          <p:nvSpPr>
            <p:cNvPr id="7" name="左大括号 6"/>
            <p:cNvSpPr/>
            <p:nvPr/>
          </p:nvSpPr>
          <p:spPr>
            <a:xfrm>
              <a:off x="2146425" y="2706987"/>
              <a:ext cx="750683" cy="2627527"/>
            </a:xfrm>
            <a:prstGeom prst="leftBrace">
              <a:avLst>
                <a:gd name="adj1" fmla="val 54005"/>
                <a:gd name="adj2" fmla="val 44048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TextBox 53"/>
            <p:cNvSpPr txBox="1"/>
            <p:nvPr/>
          </p:nvSpPr>
          <p:spPr>
            <a:xfrm>
              <a:off x="2868629" y="2477121"/>
              <a:ext cx="790015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sù</a:t>
              </a: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 </a:t>
              </a: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990000"/>
                  </a:solidFill>
                  <a:effectLst/>
                  <a:uLnTx/>
                  <a:uFillTx/>
                  <a:cs typeface="+mn-ea"/>
                  <a:sym typeface="+mn-lt"/>
                </a:rPr>
                <a:t>宿</a:t>
              </a: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舍   周末室友都回家了，</a:t>
              </a: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990000"/>
                  </a:solidFill>
                  <a:effectLst/>
                  <a:uLnTx/>
                  <a:uFillTx/>
                  <a:cs typeface="+mn-ea"/>
                  <a:sym typeface="+mn-lt"/>
                </a:rPr>
                <a:t>宿</a:t>
              </a: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舍里显得格外冷清。</a:t>
              </a: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TextBox 89"/>
            <p:cNvSpPr txBox="1"/>
            <p:nvPr/>
          </p:nvSpPr>
          <p:spPr>
            <a:xfrm>
              <a:off x="2849865" y="4817924"/>
              <a:ext cx="75706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xiù</a:t>
              </a: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</a:t>
              </a: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星</a:t>
              </a: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990000"/>
                  </a:solidFill>
                  <a:effectLst/>
                  <a:uLnTx/>
                  <a:uFillTx/>
                  <a:cs typeface="+mn-ea"/>
                  <a:sym typeface="+mn-lt"/>
                </a:rPr>
                <a:t>宿  </a:t>
              </a: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“星</a:t>
              </a: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990000"/>
                  </a:solidFill>
                  <a:effectLst/>
                  <a:uLnTx/>
                  <a:uFillTx/>
                  <a:cs typeface="+mn-ea"/>
                  <a:sym typeface="+mn-lt"/>
                </a:rPr>
                <a:t>宿</a:t>
              </a: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”是天文学术语。</a:t>
              </a:r>
            </a:p>
          </p:txBody>
        </p:sp>
        <p:sp>
          <p:nvSpPr>
            <p:cNvPr id="10" name="TextBox 90"/>
            <p:cNvSpPr txBox="1"/>
            <p:nvPr/>
          </p:nvSpPr>
          <p:spPr>
            <a:xfrm>
              <a:off x="1308226" y="3805927"/>
              <a:ext cx="68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宿</a:t>
              </a:r>
            </a:p>
          </p:txBody>
        </p:sp>
        <p:sp>
          <p:nvSpPr>
            <p:cNvPr id="11" name="TextBox 47"/>
            <p:cNvSpPr txBox="1"/>
            <p:nvPr/>
          </p:nvSpPr>
          <p:spPr>
            <a:xfrm>
              <a:off x="2849014" y="3625402"/>
              <a:ext cx="790015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xiǔ</a:t>
              </a: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</a:t>
              </a: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一</a:t>
              </a: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990000"/>
                  </a:solidFill>
                  <a:effectLst/>
                  <a:uLnTx/>
                  <a:uFillTx/>
                  <a:cs typeface="+mn-ea"/>
                  <a:sym typeface="+mn-lt"/>
                </a:rPr>
                <a:t>宿</a:t>
              </a: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 我生病发烧的时候，妈妈几乎一</a:t>
              </a: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990000"/>
                  </a:solidFill>
                  <a:effectLst/>
                  <a:uLnTx/>
                  <a:uFillTx/>
                  <a:cs typeface="+mn-ea"/>
                  <a:sym typeface="+mn-lt"/>
                </a:rPr>
                <a:t>宿</a:t>
              </a: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没睡，一直守在我身边。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84487" y="165641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词语学习：</a:t>
            </a:r>
          </a:p>
        </p:txBody>
      </p:sp>
      <p:sp>
        <p:nvSpPr>
          <p:cNvPr id="5" name="TextBox 45"/>
          <p:cNvSpPr txBox="1"/>
          <p:nvPr/>
        </p:nvSpPr>
        <p:spPr>
          <a:xfrm>
            <a:off x="2712645" y="2261122"/>
            <a:ext cx="293244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宿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新市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徐公店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矩形 4"/>
          <p:cNvSpPr>
            <a:spLocks noChangeArrowheads="1"/>
          </p:cNvSpPr>
          <p:nvPr/>
        </p:nvSpPr>
        <p:spPr bwMode="auto">
          <a:xfrm>
            <a:off x="1168342" y="3000157"/>
            <a:ext cx="5817538" cy="725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5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【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新市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】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指地名，在今湖南攸县北。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7" name="图片 6" descr="2345_image_file_copy_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053" y="3136899"/>
            <a:ext cx="3562522" cy="26245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课文精讲</a:t>
            </a:r>
          </a:p>
        </p:txBody>
      </p:sp>
      <p:sp>
        <p:nvSpPr>
          <p:cNvPr id="8" name="TextBox 44"/>
          <p:cNvSpPr txBox="1"/>
          <p:nvPr/>
        </p:nvSpPr>
        <p:spPr>
          <a:xfrm>
            <a:off x="1079707" y="1736742"/>
            <a:ext cx="8574375" cy="1692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我们认识理解了三首古诗中的生字生词，接下来我们感受一下诗人笔下美好的田园生活吧。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4200" y="3612395"/>
            <a:ext cx="2071913" cy="30966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课文精讲</a:t>
            </a:r>
          </a:p>
        </p:txBody>
      </p:sp>
      <p:sp>
        <p:nvSpPr>
          <p:cNvPr id="5" name="TextBox 51"/>
          <p:cNvSpPr txBox="1"/>
          <p:nvPr/>
        </p:nvSpPr>
        <p:spPr>
          <a:xfrm>
            <a:off x="6398971" y="1828277"/>
            <a:ext cx="4552704" cy="39703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宿新市徐公店</a:t>
            </a:r>
            <a:endParaRPr kumimoji="0" lang="en-US" altLang="zh-CN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［宋］杨万里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篱落疏疏一径深，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树头新绿未成阴。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儿童急走追黄蝶，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飞入菜花无处寻。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7672515" y="5154288"/>
            <a:ext cx="89942" cy="5246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>
            <a:off x="8764399" y="5162722"/>
            <a:ext cx="89942" cy="5246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7686715" y="3920147"/>
            <a:ext cx="89942" cy="5246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8711809" y="3295136"/>
            <a:ext cx="89942" cy="5246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7689633" y="3267357"/>
            <a:ext cx="89942" cy="5246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>
            <a:off x="8702335" y="3920147"/>
            <a:ext cx="89942" cy="5246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>
            <a:off x="7647383" y="4558788"/>
            <a:ext cx="89942" cy="5246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>
            <a:off x="8707950" y="4543476"/>
            <a:ext cx="89942" cy="5246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图片 14" descr="2345_image_file_copy_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3767" y="3025115"/>
            <a:ext cx="3793402" cy="2761308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课文精讲</a:t>
            </a:r>
          </a:p>
        </p:txBody>
      </p:sp>
      <p:sp>
        <p:nvSpPr>
          <p:cNvPr id="18" name="TextBox 51"/>
          <p:cNvSpPr txBox="1"/>
          <p:nvPr/>
        </p:nvSpPr>
        <p:spPr>
          <a:xfrm>
            <a:off x="734520" y="2500668"/>
            <a:ext cx="4154352" cy="1261884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篱落疏疏一径深，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树头新绿未成阴。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717955" y="1403783"/>
            <a:ext cx="25289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 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“一径深”，表明山道只有一条，并且很长很长，延伸向远方。</a:t>
            </a:r>
          </a:p>
        </p:txBody>
      </p:sp>
      <p:cxnSp>
        <p:nvCxnSpPr>
          <p:cNvPr id="20" name="直接连接符 19"/>
          <p:cNvCxnSpPr/>
          <p:nvPr/>
        </p:nvCxnSpPr>
        <p:spPr>
          <a:xfrm flipV="1">
            <a:off x="3013398" y="3126433"/>
            <a:ext cx="1176951" cy="18108"/>
          </a:xfrm>
          <a:prstGeom prst="line">
            <a:avLst/>
          </a:prstGeom>
          <a:ln w="28575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V="1">
            <a:off x="3020766" y="3650377"/>
            <a:ext cx="1176951" cy="18108"/>
          </a:xfrm>
          <a:prstGeom prst="line">
            <a:avLst/>
          </a:prstGeom>
          <a:ln w="28575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5183036" y="2572031"/>
            <a:ext cx="249272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“未成阴”是指路旁，树枝上的桃花、梨花已经落了，新长出的嫩叶还没有长得茂密，没有形成树荫。</a:t>
            </a:r>
          </a:p>
        </p:txBody>
      </p:sp>
      <p:sp>
        <p:nvSpPr>
          <p:cNvPr id="23" name="圆角右箭头 89"/>
          <p:cNvSpPr/>
          <p:nvPr/>
        </p:nvSpPr>
        <p:spPr>
          <a:xfrm>
            <a:off x="3322094" y="1778171"/>
            <a:ext cx="334978" cy="660903"/>
          </a:xfrm>
          <a:prstGeom prst="bentArrow">
            <a:avLst/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TextBox 91"/>
          <p:cNvSpPr txBox="1"/>
          <p:nvPr/>
        </p:nvSpPr>
        <p:spPr>
          <a:xfrm>
            <a:off x="878186" y="4724064"/>
            <a:ext cx="67477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诗意：篱笆稀稀落落，一条幽静的小路一直通向远方。路旁树枝上的桃花、梨花已经落了，新长出的嫩叶还没有长得茂密，没有形成树荫。</a:t>
            </a:r>
          </a:p>
        </p:txBody>
      </p:sp>
      <p:sp>
        <p:nvSpPr>
          <p:cNvPr id="25" name="下弧形箭头 52"/>
          <p:cNvSpPr/>
          <p:nvPr/>
        </p:nvSpPr>
        <p:spPr>
          <a:xfrm rot="1023113">
            <a:off x="3881476" y="3916024"/>
            <a:ext cx="1548152" cy="692296"/>
          </a:xfrm>
          <a:prstGeom prst="curvedUpArrow">
            <a:avLst>
              <a:gd name="adj1" fmla="val 11422"/>
              <a:gd name="adj2" fmla="val 50000"/>
              <a:gd name="adj3" fmla="val 25000"/>
            </a:avLst>
          </a:pr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TextBox 62"/>
          <p:cNvSpPr txBox="1"/>
          <p:nvPr/>
        </p:nvSpPr>
        <p:spPr>
          <a:xfrm>
            <a:off x="8302101" y="4706646"/>
            <a:ext cx="1063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静景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4200" y="3612395"/>
            <a:ext cx="2071913" cy="30966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3" grpId="0" animBg="1"/>
      <p:bldP spid="24" grpId="0"/>
      <p:bldP spid="25" grpId="0" animBg="1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93" r="1759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3885374" y="2150310"/>
            <a:ext cx="7279489" cy="3039933"/>
            <a:chOff x="6908038" y="1801761"/>
            <a:chExt cx="5755185" cy="2477316"/>
          </a:xfrm>
        </p:grpSpPr>
        <p:grpSp>
          <p:nvGrpSpPr>
            <p:cNvPr id="15" name="组合 14"/>
            <p:cNvGrpSpPr/>
            <p:nvPr/>
          </p:nvGrpSpPr>
          <p:grpSpPr>
            <a:xfrm>
              <a:off x="6908038" y="1801761"/>
              <a:ext cx="2594670" cy="747352"/>
              <a:chOff x="360" y="260"/>
              <a:chExt cx="4989" cy="1437"/>
            </a:xfrm>
          </p:grpSpPr>
          <p:pic>
            <p:nvPicPr>
              <p:cNvPr id="32" name="图片 31"/>
              <p:cNvPicPr>
                <a:picLocks noChangeAspect="1"/>
              </p:cNvPicPr>
              <p:nvPr/>
            </p:nvPicPr>
            <p:blipFill>
              <a:blip r:embed="rId4" cstate="email">
                <a:grayscl/>
              </a:blip>
              <a:srcRect/>
              <a:stretch>
                <a:fillRect/>
              </a:stretch>
            </p:blipFill>
            <p:spPr>
              <a:xfrm>
                <a:off x="360" y="260"/>
                <a:ext cx="1437" cy="1437"/>
              </a:xfrm>
              <a:prstGeom prst="ellipse">
                <a:avLst/>
              </a:prstGeom>
            </p:spPr>
          </p:pic>
          <p:sp>
            <p:nvSpPr>
              <p:cNvPr id="33" name="文本框 32"/>
              <p:cNvSpPr txBox="1"/>
              <p:nvPr/>
            </p:nvSpPr>
            <p:spPr>
              <a:xfrm>
                <a:off x="983" y="615"/>
                <a:ext cx="191" cy="723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壹</a:t>
                </a:r>
              </a:p>
            </p:txBody>
          </p:sp>
          <p:sp>
            <p:nvSpPr>
              <p:cNvPr id="34" name="文本框 33"/>
              <p:cNvSpPr txBox="1"/>
              <p:nvPr/>
            </p:nvSpPr>
            <p:spPr>
              <a:xfrm>
                <a:off x="1797" y="557"/>
                <a:ext cx="3552" cy="91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32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课前导读</a:t>
                </a: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6908038" y="2666743"/>
              <a:ext cx="2594670" cy="747352"/>
              <a:chOff x="360" y="260"/>
              <a:chExt cx="4989" cy="1437"/>
            </a:xfrm>
          </p:grpSpPr>
          <p:pic>
            <p:nvPicPr>
              <p:cNvPr id="29" name="图片 28"/>
              <p:cNvPicPr>
                <a:picLocks noChangeAspect="1"/>
              </p:cNvPicPr>
              <p:nvPr/>
            </p:nvPicPr>
            <p:blipFill>
              <a:blip r:embed="rId4" cstate="email">
                <a:grayscl/>
              </a:blip>
              <a:srcRect/>
              <a:stretch>
                <a:fillRect/>
              </a:stretch>
            </p:blipFill>
            <p:spPr>
              <a:xfrm>
                <a:off x="360" y="260"/>
                <a:ext cx="1437" cy="1437"/>
              </a:xfrm>
              <a:prstGeom prst="ellipse">
                <a:avLst/>
              </a:prstGeom>
            </p:spPr>
          </p:pic>
          <p:sp>
            <p:nvSpPr>
              <p:cNvPr id="30" name="文本框 29"/>
              <p:cNvSpPr txBox="1"/>
              <p:nvPr/>
            </p:nvSpPr>
            <p:spPr>
              <a:xfrm>
                <a:off x="983" y="615"/>
                <a:ext cx="191" cy="723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贰</a:t>
                </a:r>
              </a:p>
            </p:txBody>
          </p:sp>
          <p:sp>
            <p:nvSpPr>
              <p:cNvPr id="31" name="文本框 30"/>
              <p:cNvSpPr txBox="1"/>
              <p:nvPr/>
            </p:nvSpPr>
            <p:spPr>
              <a:xfrm>
                <a:off x="1797" y="538"/>
                <a:ext cx="3552" cy="91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32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字词揭秘</a:t>
                </a: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6908038" y="3531725"/>
              <a:ext cx="2594670" cy="747352"/>
              <a:chOff x="360" y="260"/>
              <a:chExt cx="4989" cy="1437"/>
            </a:xfrm>
          </p:grpSpPr>
          <p:pic>
            <p:nvPicPr>
              <p:cNvPr id="26" name="图片 25"/>
              <p:cNvPicPr>
                <a:picLocks noChangeAspect="1"/>
              </p:cNvPicPr>
              <p:nvPr/>
            </p:nvPicPr>
            <p:blipFill>
              <a:blip r:embed="rId4" cstate="email">
                <a:grayscl/>
              </a:blip>
              <a:srcRect/>
              <a:stretch>
                <a:fillRect/>
              </a:stretch>
            </p:blipFill>
            <p:spPr>
              <a:xfrm>
                <a:off x="360" y="260"/>
                <a:ext cx="1437" cy="1437"/>
              </a:xfrm>
              <a:prstGeom prst="ellipse">
                <a:avLst/>
              </a:prstGeom>
            </p:spPr>
          </p:pic>
          <p:sp>
            <p:nvSpPr>
              <p:cNvPr id="27" name="文本框 26"/>
              <p:cNvSpPr txBox="1"/>
              <p:nvPr/>
            </p:nvSpPr>
            <p:spPr>
              <a:xfrm>
                <a:off x="983" y="615"/>
                <a:ext cx="191" cy="723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叁</a:t>
                </a:r>
              </a:p>
            </p:txBody>
          </p:sp>
          <p:sp>
            <p:nvSpPr>
              <p:cNvPr id="28" name="文本框 27"/>
              <p:cNvSpPr txBox="1"/>
              <p:nvPr/>
            </p:nvSpPr>
            <p:spPr>
              <a:xfrm>
                <a:off x="1797" y="538"/>
                <a:ext cx="3552" cy="91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32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课文讲解</a:t>
                </a: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10068553" y="1811399"/>
              <a:ext cx="2594670" cy="747352"/>
              <a:chOff x="6437" y="-4711"/>
              <a:chExt cx="4989" cy="1437"/>
            </a:xfrm>
          </p:grpSpPr>
          <p:pic>
            <p:nvPicPr>
              <p:cNvPr id="23" name="图片 22"/>
              <p:cNvPicPr>
                <a:picLocks noChangeAspect="1"/>
              </p:cNvPicPr>
              <p:nvPr/>
            </p:nvPicPr>
            <p:blipFill>
              <a:blip r:embed="rId4" cstate="email">
                <a:grayscl/>
              </a:blip>
              <a:srcRect/>
              <a:stretch>
                <a:fillRect/>
              </a:stretch>
            </p:blipFill>
            <p:spPr>
              <a:xfrm>
                <a:off x="6437" y="-4711"/>
                <a:ext cx="1437" cy="1437"/>
              </a:xfrm>
              <a:prstGeom prst="ellipse">
                <a:avLst/>
              </a:prstGeom>
            </p:spPr>
          </p:pic>
          <p:sp>
            <p:nvSpPr>
              <p:cNvPr id="24" name="文本框 23"/>
              <p:cNvSpPr txBox="1"/>
              <p:nvPr/>
            </p:nvSpPr>
            <p:spPr>
              <a:xfrm>
                <a:off x="7060" y="-4356"/>
                <a:ext cx="191" cy="723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肆</a:t>
                </a:r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7874" y="-4433"/>
                <a:ext cx="3552" cy="91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32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课堂小结</a:t>
                </a: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10068553" y="2676380"/>
              <a:ext cx="2594670" cy="747352"/>
              <a:chOff x="6437" y="-4711"/>
              <a:chExt cx="4989" cy="1437"/>
            </a:xfrm>
          </p:grpSpPr>
          <p:pic>
            <p:nvPicPr>
              <p:cNvPr id="20" name="图片 19"/>
              <p:cNvPicPr>
                <a:picLocks noChangeAspect="1"/>
              </p:cNvPicPr>
              <p:nvPr/>
            </p:nvPicPr>
            <p:blipFill>
              <a:blip r:embed="rId4" cstate="email">
                <a:grayscl/>
              </a:blip>
              <a:srcRect/>
              <a:stretch>
                <a:fillRect/>
              </a:stretch>
            </p:blipFill>
            <p:spPr>
              <a:xfrm>
                <a:off x="6437" y="-4711"/>
                <a:ext cx="1437" cy="1437"/>
              </a:xfrm>
              <a:prstGeom prst="ellipse">
                <a:avLst/>
              </a:prstGeom>
            </p:spPr>
          </p:pic>
          <p:sp>
            <p:nvSpPr>
              <p:cNvPr id="21" name="文本框 20"/>
              <p:cNvSpPr txBox="1"/>
              <p:nvPr/>
            </p:nvSpPr>
            <p:spPr>
              <a:xfrm>
                <a:off x="7060" y="-4356"/>
                <a:ext cx="191" cy="723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伍</a:t>
                </a:r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7874" y="-4433"/>
                <a:ext cx="3552" cy="91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32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cs typeface="+mn-ea"/>
                    <a:sym typeface="+mn-lt"/>
                  </a:rPr>
                  <a:t>课堂练习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课文精讲</a:t>
            </a:r>
          </a:p>
        </p:txBody>
      </p:sp>
      <p:sp>
        <p:nvSpPr>
          <p:cNvPr id="4" name="文本框 5"/>
          <p:cNvSpPr txBox="1"/>
          <p:nvPr/>
        </p:nvSpPr>
        <p:spPr>
          <a:xfrm>
            <a:off x="881690" y="1515721"/>
            <a:ext cx="10599110" cy="7250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这首诗描绘的是什么季节的景色？从哪里可以看出来？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 </a:t>
            </a:r>
            <a:r>
              <a:rPr kumimoji="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文本框 5"/>
          <p:cNvSpPr txBox="1"/>
          <p:nvPr/>
        </p:nvSpPr>
        <p:spPr>
          <a:xfrm>
            <a:off x="881690" y="2436109"/>
            <a:ext cx="10599110" cy="14636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这首诗描绘的是春末夏初的景色。从“树头新绿未成阴”可以看出是春天，从“飞入菜花”可以判断大概是春末夏初时节。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4200" y="3612395"/>
            <a:ext cx="2071913" cy="30966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课文精讲</a:t>
            </a:r>
          </a:p>
        </p:txBody>
      </p:sp>
      <p:sp>
        <p:nvSpPr>
          <p:cNvPr id="4" name="文本框 5"/>
          <p:cNvSpPr txBox="1"/>
          <p:nvPr/>
        </p:nvSpPr>
        <p:spPr>
          <a:xfrm>
            <a:off x="577999" y="1559264"/>
            <a:ext cx="9683601" cy="14636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稀疏的篱笆，天真烂漫的儿童，遍地金黄的菜花，翩翩起舞的蝴蝶，诗人把乡村生活描写的这么美。由此，你感受到了什么？</a:t>
            </a:r>
            <a:r>
              <a:rPr kumimoji="0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 </a:t>
            </a:r>
            <a:r>
              <a:rPr kumimoji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endParaRPr kumimoji="0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文本框 5"/>
          <p:cNvSpPr txBox="1"/>
          <p:nvPr/>
        </p:nvSpPr>
        <p:spPr>
          <a:xfrm>
            <a:off x="606112" y="3593730"/>
            <a:ext cx="9683601" cy="7250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感受到了诗人对田园生活的热爱与赞美。</a:t>
            </a:r>
            <a:r>
              <a:rPr kumimoji="0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 </a:t>
            </a:r>
            <a:r>
              <a:rPr kumimoji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endParaRPr kumimoji="0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4200" y="3612395"/>
            <a:ext cx="2071913" cy="30966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课文精讲</a:t>
            </a:r>
          </a:p>
        </p:txBody>
      </p:sp>
      <p:sp>
        <p:nvSpPr>
          <p:cNvPr id="4" name="TextBox 76"/>
          <p:cNvSpPr txBox="1"/>
          <p:nvPr/>
        </p:nvSpPr>
        <p:spPr>
          <a:xfrm>
            <a:off x="962979" y="1459775"/>
            <a:ext cx="1532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697B8"/>
                </a:solidFill>
                <a:effectLst/>
                <a:uLnTx/>
                <a:uFillTx/>
                <a:cs typeface="+mn-ea"/>
                <a:sym typeface="+mn-lt"/>
              </a:rPr>
              <a:t>板书设计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2281625" y="2546059"/>
            <a:ext cx="7628749" cy="2390502"/>
            <a:chOff x="827585" y="1549400"/>
            <a:chExt cx="7628749" cy="2390502"/>
          </a:xfrm>
        </p:grpSpPr>
        <p:sp>
          <p:nvSpPr>
            <p:cNvPr id="6" name="文本框 7"/>
            <p:cNvSpPr txBox="1"/>
            <p:nvPr/>
          </p:nvSpPr>
          <p:spPr>
            <a:xfrm>
              <a:off x="7380312" y="2181680"/>
              <a:ext cx="1076022" cy="9541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宁静安逸</a:t>
              </a:r>
            </a:p>
          </p:txBody>
        </p:sp>
        <p:sp>
          <p:nvSpPr>
            <p:cNvPr id="7" name="TextBox 61"/>
            <p:cNvSpPr txBox="1"/>
            <p:nvPr/>
          </p:nvSpPr>
          <p:spPr>
            <a:xfrm>
              <a:off x="827585" y="1549400"/>
              <a:ext cx="569387" cy="2390502"/>
            </a:xfrm>
            <a:prstGeom prst="rect">
              <a:avLst/>
            </a:prstGeom>
            <a:noFill/>
          </p:spPr>
          <p:txBody>
            <a:bodyPr vert="eaVert" wrap="square" lIns="68580" tIns="34290" rIns="68580" bIns="3429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宿新市徐公店</a:t>
              </a:r>
            </a:p>
          </p:txBody>
        </p:sp>
        <p:sp>
          <p:nvSpPr>
            <p:cNvPr id="8" name="左大括号 7"/>
            <p:cNvSpPr/>
            <p:nvPr/>
          </p:nvSpPr>
          <p:spPr>
            <a:xfrm>
              <a:off x="1704656" y="1822431"/>
              <a:ext cx="145415" cy="1672610"/>
            </a:xfrm>
            <a:prstGeom prst="leftBrace">
              <a:avLst>
                <a:gd name="adj1" fmla="val 8333"/>
                <a:gd name="adj2" fmla="val 47698"/>
              </a:avLst>
            </a:prstGeom>
            <a:ln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圆角矩形 63"/>
            <p:cNvSpPr/>
            <p:nvPr/>
          </p:nvSpPr>
          <p:spPr>
            <a:xfrm>
              <a:off x="2259563" y="1549400"/>
              <a:ext cx="4041879" cy="86470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静态：篱笆稀疏 小路深长   </a:t>
              </a:r>
              <a:endPara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        </a:t>
              </a: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树叶新长 </a:t>
              </a:r>
            </a:p>
          </p:txBody>
        </p:sp>
        <p:sp>
          <p:nvSpPr>
            <p:cNvPr id="10" name="圆角矩形 64"/>
            <p:cNvSpPr/>
            <p:nvPr/>
          </p:nvSpPr>
          <p:spPr>
            <a:xfrm>
              <a:off x="2306553" y="3207066"/>
              <a:ext cx="3994889" cy="575945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动态：黄蝶飞舞 儿童急走 </a:t>
              </a:r>
            </a:p>
          </p:txBody>
        </p:sp>
        <p:sp>
          <p:nvSpPr>
            <p:cNvPr id="11" name="左大括号 10"/>
            <p:cNvSpPr/>
            <p:nvPr/>
          </p:nvSpPr>
          <p:spPr>
            <a:xfrm flipH="1">
              <a:off x="6804248" y="1822430"/>
              <a:ext cx="212502" cy="1672609"/>
            </a:xfrm>
            <a:prstGeom prst="leftBrace">
              <a:avLst>
                <a:gd name="adj1" fmla="val 8333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课文精讲</a:t>
            </a:r>
          </a:p>
        </p:txBody>
      </p:sp>
      <p:sp>
        <p:nvSpPr>
          <p:cNvPr id="12" name="TextBox 76"/>
          <p:cNvSpPr txBox="1"/>
          <p:nvPr/>
        </p:nvSpPr>
        <p:spPr>
          <a:xfrm>
            <a:off x="803322" y="1895204"/>
            <a:ext cx="1532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697B8"/>
                </a:solidFill>
                <a:effectLst/>
                <a:uLnTx/>
                <a:uFillTx/>
                <a:cs typeface="+mn-ea"/>
                <a:sym typeface="+mn-lt"/>
              </a:rPr>
              <a:t>板书设计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2145477" y="2308194"/>
            <a:ext cx="8188131" cy="2678370"/>
            <a:chOff x="789207" y="1331650"/>
            <a:chExt cx="7337164" cy="2678370"/>
          </a:xfrm>
        </p:grpSpPr>
        <p:sp>
          <p:nvSpPr>
            <p:cNvPr id="14" name="TextBox 54"/>
            <p:cNvSpPr txBox="1"/>
            <p:nvPr/>
          </p:nvSpPr>
          <p:spPr>
            <a:xfrm>
              <a:off x="789207" y="1544315"/>
              <a:ext cx="510212" cy="2465705"/>
            </a:xfrm>
            <a:prstGeom prst="rect">
              <a:avLst/>
            </a:prstGeom>
            <a:noFill/>
          </p:spPr>
          <p:txBody>
            <a:bodyPr vert="eaVert" wrap="square" lIns="68580" tIns="34290" rIns="68580" bIns="3429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四时田园杂兴</a:t>
              </a:r>
            </a:p>
          </p:txBody>
        </p:sp>
        <p:sp>
          <p:nvSpPr>
            <p:cNvPr id="15" name="左大括号 14"/>
            <p:cNvSpPr/>
            <p:nvPr/>
          </p:nvSpPr>
          <p:spPr>
            <a:xfrm>
              <a:off x="1351024" y="1331650"/>
              <a:ext cx="230820" cy="2428185"/>
            </a:xfrm>
            <a:prstGeom prst="leftBrace">
              <a:avLst>
                <a:gd name="adj1" fmla="val 212037"/>
                <a:gd name="adj2" fmla="val 47698"/>
              </a:avLst>
            </a:prstGeom>
            <a:ln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圆角矩形 56"/>
            <p:cNvSpPr/>
            <p:nvPr/>
          </p:nvSpPr>
          <p:spPr>
            <a:xfrm>
              <a:off x="1634502" y="1396779"/>
              <a:ext cx="4568343" cy="575945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梅子黄  杏子肥  麦花白 菜花稀   </a:t>
              </a:r>
            </a:p>
          </p:txBody>
        </p:sp>
        <p:sp>
          <p:nvSpPr>
            <p:cNvPr id="17" name="左大括号 16"/>
            <p:cNvSpPr/>
            <p:nvPr/>
          </p:nvSpPr>
          <p:spPr>
            <a:xfrm flipH="1">
              <a:off x="6289348" y="1464010"/>
              <a:ext cx="288032" cy="2232248"/>
            </a:xfrm>
            <a:prstGeom prst="leftBrace">
              <a:avLst>
                <a:gd name="adj1" fmla="val 8333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文本框 7"/>
            <p:cNvSpPr txBox="1"/>
            <p:nvPr/>
          </p:nvSpPr>
          <p:spPr>
            <a:xfrm>
              <a:off x="6698357" y="2179798"/>
              <a:ext cx="1428014" cy="830997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68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农忙时节</a:t>
              </a:r>
              <a:endPara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田园景色</a:t>
              </a:r>
            </a:p>
          </p:txBody>
        </p:sp>
        <p:sp>
          <p:nvSpPr>
            <p:cNvPr id="19" name="圆角矩形 66"/>
            <p:cNvSpPr/>
            <p:nvPr/>
          </p:nvSpPr>
          <p:spPr>
            <a:xfrm>
              <a:off x="1722007" y="3211940"/>
              <a:ext cx="3473436" cy="575945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昼长人稀  蜓飞蝶舞</a:t>
              </a: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课堂练习</a:t>
            </a:r>
          </a:p>
        </p:txBody>
      </p:sp>
      <p:sp>
        <p:nvSpPr>
          <p:cNvPr id="11" name="TextBox 35"/>
          <p:cNvSpPr txBox="1">
            <a:spLocks noChangeArrowheads="1"/>
          </p:cNvSpPr>
          <p:nvPr/>
        </p:nvSpPr>
        <p:spPr bwMode="auto">
          <a:xfrm>
            <a:off x="914299" y="1589661"/>
            <a:ext cx="3521899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一、看拼音写词语 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2325950" y="2646357"/>
            <a:ext cx="6204108" cy="495697"/>
            <a:chOff x="2325950" y="2691412"/>
            <a:chExt cx="6204108" cy="495697"/>
          </a:xfrm>
        </p:grpSpPr>
        <p:sp>
          <p:nvSpPr>
            <p:cNvPr id="13" name="TextBox 48"/>
            <p:cNvSpPr txBox="1"/>
            <p:nvPr/>
          </p:nvSpPr>
          <p:spPr>
            <a:xfrm>
              <a:off x="2325950" y="2725444"/>
              <a:ext cx="11363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lí</a:t>
              </a: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   </a:t>
              </a: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ba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TextBox 49"/>
            <p:cNvSpPr txBox="1"/>
            <p:nvPr/>
          </p:nvSpPr>
          <p:spPr>
            <a:xfrm>
              <a:off x="4529091" y="2691412"/>
              <a:ext cx="1359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xī</a:t>
              </a: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  </a:t>
              </a: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shū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TextBox 50"/>
            <p:cNvSpPr txBox="1"/>
            <p:nvPr/>
          </p:nvSpPr>
          <p:spPr>
            <a:xfrm>
              <a:off x="6712998" y="2691413"/>
              <a:ext cx="18170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qīng</a:t>
              </a: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</a:t>
              </a: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tíng</a:t>
              </a: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2246049" y="4003163"/>
            <a:ext cx="6205493" cy="550441"/>
            <a:chOff x="2246049" y="4048218"/>
            <a:chExt cx="6205493" cy="550441"/>
          </a:xfrm>
        </p:grpSpPr>
        <p:sp>
          <p:nvSpPr>
            <p:cNvPr id="17" name="TextBox 51"/>
            <p:cNvSpPr txBox="1"/>
            <p:nvPr/>
          </p:nvSpPr>
          <p:spPr>
            <a:xfrm>
              <a:off x="2246049" y="4136994"/>
              <a:ext cx="13671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wū</a:t>
              </a: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 </a:t>
              </a: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yán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TextBox 63"/>
            <p:cNvSpPr txBox="1"/>
            <p:nvPr/>
          </p:nvSpPr>
          <p:spPr>
            <a:xfrm>
              <a:off x="4529091" y="4102789"/>
              <a:ext cx="18582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lǎo</a:t>
              </a: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</a:t>
              </a: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wēng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TextBox 78"/>
            <p:cNvSpPr txBox="1"/>
            <p:nvPr/>
          </p:nvSpPr>
          <p:spPr>
            <a:xfrm>
              <a:off x="6986726" y="4048218"/>
              <a:ext cx="14648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chú</a:t>
              </a: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 </a:t>
              </a: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cǎo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1826927" y="3269949"/>
            <a:ext cx="6581028" cy="556263"/>
            <a:chOff x="1800294" y="3474802"/>
            <a:chExt cx="6581028" cy="556263"/>
          </a:xfrm>
        </p:grpSpPr>
        <p:sp>
          <p:nvSpPr>
            <p:cNvPr id="29" name="TextBox 82"/>
            <p:cNvSpPr txBox="1"/>
            <p:nvPr/>
          </p:nvSpPr>
          <p:spPr>
            <a:xfrm>
              <a:off x="1800294" y="3507845"/>
              <a:ext cx="18582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（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篱  笆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）</a:t>
              </a:r>
            </a:p>
          </p:txBody>
        </p:sp>
        <p:sp>
          <p:nvSpPr>
            <p:cNvPr id="30" name="TextBox 83"/>
            <p:cNvSpPr txBox="1"/>
            <p:nvPr/>
          </p:nvSpPr>
          <p:spPr>
            <a:xfrm>
              <a:off x="4136990" y="3481163"/>
              <a:ext cx="18582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（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稀  疏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）</a:t>
              </a:r>
            </a:p>
          </p:txBody>
        </p:sp>
        <p:sp>
          <p:nvSpPr>
            <p:cNvPr id="31" name="TextBox 84"/>
            <p:cNvSpPr txBox="1"/>
            <p:nvPr/>
          </p:nvSpPr>
          <p:spPr>
            <a:xfrm>
              <a:off x="6523121" y="3483679"/>
              <a:ext cx="18582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（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蜻  蜓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）</a:t>
              </a:r>
            </a:p>
          </p:txBody>
        </p:sp>
        <p:sp>
          <p:nvSpPr>
            <p:cNvPr id="32" name="矩形 31"/>
            <p:cNvSpPr/>
            <p:nvPr/>
          </p:nvSpPr>
          <p:spPr>
            <a:xfrm>
              <a:off x="7435814" y="3474802"/>
              <a:ext cx="2840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 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846163" y="4745120"/>
            <a:ext cx="6731949" cy="582897"/>
            <a:chOff x="1800294" y="3448168"/>
            <a:chExt cx="6731949" cy="582897"/>
          </a:xfrm>
        </p:grpSpPr>
        <p:sp>
          <p:nvSpPr>
            <p:cNvPr id="34" name="TextBox 88"/>
            <p:cNvSpPr txBox="1"/>
            <p:nvPr/>
          </p:nvSpPr>
          <p:spPr>
            <a:xfrm>
              <a:off x="1800294" y="3507845"/>
              <a:ext cx="18582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（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屋  檐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）</a:t>
              </a:r>
            </a:p>
          </p:txBody>
        </p:sp>
        <p:sp>
          <p:nvSpPr>
            <p:cNvPr id="35" name="TextBox 91"/>
            <p:cNvSpPr txBox="1"/>
            <p:nvPr/>
          </p:nvSpPr>
          <p:spPr>
            <a:xfrm>
              <a:off x="4136990" y="3481163"/>
              <a:ext cx="19575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（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老   翁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）</a:t>
              </a:r>
            </a:p>
          </p:txBody>
        </p:sp>
        <p:sp>
          <p:nvSpPr>
            <p:cNvPr id="36" name="TextBox 92"/>
            <p:cNvSpPr txBox="1"/>
            <p:nvPr/>
          </p:nvSpPr>
          <p:spPr>
            <a:xfrm>
              <a:off x="6674042" y="3448168"/>
              <a:ext cx="18582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（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cs typeface="+mn-ea"/>
                  <a:sym typeface="+mn-lt"/>
                </a:rPr>
                <a:t>锄  草</a:t>
              </a: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）</a:t>
              </a:r>
            </a:p>
          </p:txBody>
        </p:sp>
        <p:sp>
          <p:nvSpPr>
            <p:cNvPr id="37" name="矩形 36"/>
            <p:cNvSpPr/>
            <p:nvPr/>
          </p:nvSpPr>
          <p:spPr>
            <a:xfrm>
              <a:off x="7435814" y="3474802"/>
              <a:ext cx="2840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 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课文精讲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1897377" y="2086251"/>
            <a:ext cx="7930204" cy="2616034"/>
            <a:chOff x="707769" y="1278384"/>
            <a:chExt cx="7930204" cy="2616034"/>
          </a:xfrm>
        </p:grpSpPr>
        <p:sp>
          <p:nvSpPr>
            <p:cNvPr id="21" name="TextBox 51"/>
            <p:cNvSpPr txBox="1"/>
            <p:nvPr/>
          </p:nvSpPr>
          <p:spPr>
            <a:xfrm>
              <a:off x="707769" y="1560344"/>
              <a:ext cx="569387" cy="2189480"/>
            </a:xfrm>
            <a:prstGeom prst="rect">
              <a:avLst/>
            </a:prstGeom>
            <a:noFill/>
          </p:spPr>
          <p:txBody>
            <a:bodyPr vert="eaVert" wrap="square" lIns="68580" tIns="34290" rIns="68580" bIns="3429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清平乐·村居</a:t>
              </a:r>
            </a:p>
          </p:txBody>
        </p:sp>
        <p:sp>
          <p:nvSpPr>
            <p:cNvPr id="22" name="左大括号 21"/>
            <p:cNvSpPr/>
            <p:nvPr/>
          </p:nvSpPr>
          <p:spPr>
            <a:xfrm>
              <a:off x="1396768" y="1540585"/>
              <a:ext cx="145415" cy="2262505"/>
            </a:xfrm>
            <a:prstGeom prst="leftBrace">
              <a:avLst>
                <a:gd name="adj1" fmla="val 290829"/>
                <a:gd name="adj2" fmla="val 47698"/>
              </a:avLst>
            </a:prstGeom>
            <a:ln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圆角矩形 53"/>
            <p:cNvSpPr/>
            <p:nvPr/>
          </p:nvSpPr>
          <p:spPr>
            <a:xfrm>
              <a:off x="1841335" y="1290246"/>
              <a:ext cx="2952608" cy="575945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茅檐    溪水   青草 </a:t>
              </a:r>
            </a:p>
          </p:txBody>
        </p:sp>
        <p:sp>
          <p:nvSpPr>
            <p:cNvPr id="24" name="圆角矩形 60"/>
            <p:cNvSpPr/>
            <p:nvPr/>
          </p:nvSpPr>
          <p:spPr>
            <a:xfrm>
              <a:off x="1841333" y="2284095"/>
              <a:ext cx="3556290" cy="575945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翁媪    吴音    相媚好</a:t>
              </a:r>
            </a:p>
          </p:txBody>
        </p:sp>
        <p:sp>
          <p:nvSpPr>
            <p:cNvPr id="25" name="左大括号 24"/>
            <p:cNvSpPr/>
            <p:nvPr/>
          </p:nvSpPr>
          <p:spPr>
            <a:xfrm flipH="1">
              <a:off x="6693763" y="1278384"/>
              <a:ext cx="203159" cy="2485748"/>
            </a:xfrm>
            <a:prstGeom prst="leftBrace">
              <a:avLst>
                <a:gd name="adj1" fmla="val 8333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文本框 7"/>
            <p:cNvSpPr txBox="1"/>
            <p:nvPr/>
          </p:nvSpPr>
          <p:spPr>
            <a:xfrm>
              <a:off x="7090308" y="2161400"/>
              <a:ext cx="1547665" cy="830997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68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和谐安详自然宁静</a:t>
              </a:r>
            </a:p>
          </p:txBody>
        </p:sp>
        <p:sp>
          <p:nvSpPr>
            <p:cNvPr id="27" name="圆角矩形 63"/>
            <p:cNvSpPr/>
            <p:nvPr/>
          </p:nvSpPr>
          <p:spPr>
            <a:xfrm>
              <a:off x="1823578" y="3318473"/>
              <a:ext cx="4550589" cy="575945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大儿锄豆   中儿织笼  小儿剥蓬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课堂练习</a:t>
            </a:r>
          </a:p>
        </p:txBody>
      </p:sp>
      <p:sp>
        <p:nvSpPr>
          <p:cNvPr id="2" name="矩形 1"/>
          <p:cNvSpPr/>
          <p:nvPr/>
        </p:nvSpPr>
        <p:spPr>
          <a:xfrm>
            <a:off x="927566" y="1554878"/>
            <a:ext cx="3775393" cy="671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二、比一比、再组词。</a:t>
            </a:r>
          </a:p>
        </p:txBody>
      </p:sp>
      <p:sp>
        <p:nvSpPr>
          <p:cNvPr id="6" name="TextBox 89"/>
          <p:cNvSpPr txBox="1"/>
          <p:nvPr/>
        </p:nvSpPr>
        <p:spPr>
          <a:xfrm>
            <a:off x="1336427" y="3098322"/>
            <a:ext cx="69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TextBox 90"/>
          <p:cNvSpPr txBox="1"/>
          <p:nvPr/>
        </p:nvSpPr>
        <p:spPr>
          <a:xfrm>
            <a:off x="1170172" y="2904358"/>
            <a:ext cx="692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篱</a:t>
            </a:r>
          </a:p>
        </p:txBody>
      </p:sp>
      <p:sp>
        <p:nvSpPr>
          <p:cNvPr id="10" name="TextBox 94"/>
          <p:cNvSpPr txBox="1"/>
          <p:nvPr/>
        </p:nvSpPr>
        <p:spPr>
          <a:xfrm>
            <a:off x="1184028" y="3791049"/>
            <a:ext cx="692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离</a:t>
            </a:r>
          </a:p>
        </p:txBody>
      </p:sp>
      <p:sp>
        <p:nvSpPr>
          <p:cNvPr id="12" name="TextBox 95"/>
          <p:cNvSpPr txBox="1"/>
          <p:nvPr/>
        </p:nvSpPr>
        <p:spPr>
          <a:xfrm>
            <a:off x="7307735" y="3694068"/>
            <a:ext cx="692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矛</a:t>
            </a:r>
          </a:p>
        </p:txBody>
      </p:sp>
      <p:sp>
        <p:nvSpPr>
          <p:cNvPr id="14" name="TextBox 96"/>
          <p:cNvSpPr txBox="1"/>
          <p:nvPr/>
        </p:nvSpPr>
        <p:spPr>
          <a:xfrm>
            <a:off x="7293882" y="2862794"/>
            <a:ext cx="692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茅</a:t>
            </a:r>
          </a:p>
        </p:txBody>
      </p:sp>
      <p:sp>
        <p:nvSpPr>
          <p:cNvPr id="16" name="TextBox 97"/>
          <p:cNvSpPr txBox="1"/>
          <p:nvPr/>
        </p:nvSpPr>
        <p:spPr>
          <a:xfrm>
            <a:off x="4107337" y="3749486"/>
            <a:ext cx="692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疏</a:t>
            </a:r>
          </a:p>
        </p:txBody>
      </p:sp>
      <p:sp>
        <p:nvSpPr>
          <p:cNvPr id="18" name="TextBox 98"/>
          <p:cNvSpPr txBox="1"/>
          <p:nvPr/>
        </p:nvSpPr>
        <p:spPr>
          <a:xfrm>
            <a:off x="4135046" y="2890504"/>
            <a:ext cx="692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蔬</a:t>
            </a:r>
          </a:p>
        </p:txBody>
      </p:sp>
      <p:sp>
        <p:nvSpPr>
          <p:cNvPr id="20" name="TextBox 99"/>
          <p:cNvSpPr txBox="1"/>
          <p:nvPr/>
        </p:nvSpPr>
        <p:spPr>
          <a:xfrm>
            <a:off x="1419555" y="2904357"/>
            <a:ext cx="2078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 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篱笆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） </a:t>
            </a:r>
          </a:p>
        </p:txBody>
      </p:sp>
      <p:sp>
        <p:nvSpPr>
          <p:cNvPr id="22" name="TextBox 100"/>
          <p:cNvSpPr txBox="1"/>
          <p:nvPr/>
        </p:nvSpPr>
        <p:spPr>
          <a:xfrm>
            <a:off x="1474973" y="3735630"/>
            <a:ext cx="2078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 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离别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） </a:t>
            </a:r>
          </a:p>
        </p:txBody>
      </p:sp>
      <p:sp>
        <p:nvSpPr>
          <p:cNvPr id="24" name="TextBox 101"/>
          <p:cNvSpPr txBox="1"/>
          <p:nvPr/>
        </p:nvSpPr>
        <p:spPr>
          <a:xfrm>
            <a:off x="4495264" y="2932066"/>
            <a:ext cx="2078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 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蔬菜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） </a:t>
            </a:r>
          </a:p>
        </p:txBody>
      </p:sp>
      <p:sp>
        <p:nvSpPr>
          <p:cNvPr id="26" name="TextBox 102"/>
          <p:cNvSpPr txBox="1"/>
          <p:nvPr/>
        </p:nvSpPr>
        <p:spPr>
          <a:xfrm>
            <a:off x="4481409" y="3763339"/>
            <a:ext cx="2078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 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稀疏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） </a:t>
            </a:r>
          </a:p>
        </p:txBody>
      </p:sp>
      <p:sp>
        <p:nvSpPr>
          <p:cNvPr id="28" name="TextBox 103"/>
          <p:cNvSpPr txBox="1"/>
          <p:nvPr/>
        </p:nvSpPr>
        <p:spPr>
          <a:xfrm>
            <a:off x="7529409" y="2862794"/>
            <a:ext cx="2078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 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茅屋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） </a:t>
            </a:r>
          </a:p>
        </p:txBody>
      </p:sp>
      <p:sp>
        <p:nvSpPr>
          <p:cNvPr id="30" name="TextBox 104"/>
          <p:cNvSpPr txBox="1"/>
          <p:nvPr/>
        </p:nvSpPr>
        <p:spPr>
          <a:xfrm>
            <a:off x="7570973" y="3707921"/>
            <a:ext cx="2078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 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矛盾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）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课堂练习</a:t>
            </a:r>
          </a:p>
        </p:txBody>
      </p:sp>
      <p:sp>
        <p:nvSpPr>
          <p:cNvPr id="5" name="矩形 20"/>
          <p:cNvSpPr/>
          <p:nvPr/>
        </p:nvSpPr>
        <p:spPr>
          <a:xfrm>
            <a:off x="818962" y="1679388"/>
            <a:ext cx="6664784" cy="55156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三、将下列诗人与作品连线。</a:t>
            </a:r>
          </a:p>
        </p:txBody>
      </p:sp>
      <p:sp>
        <p:nvSpPr>
          <p:cNvPr id="6" name="矩形 20"/>
          <p:cNvSpPr/>
          <p:nvPr/>
        </p:nvSpPr>
        <p:spPr>
          <a:xfrm>
            <a:off x="2170875" y="3078947"/>
            <a:ext cx="1356239" cy="55707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杨万里</a:t>
            </a:r>
          </a:p>
        </p:txBody>
      </p:sp>
      <p:sp>
        <p:nvSpPr>
          <p:cNvPr id="7" name="矩形 20"/>
          <p:cNvSpPr/>
          <p:nvPr/>
        </p:nvSpPr>
        <p:spPr>
          <a:xfrm>
            <a:off x="2144816" y="4651832"/>
            <a:ext cx="1652848" cy="55707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辛弃疾</a:t>
            </a:r>
          </a:p>
        </p:txBody>
      </p:sp>
      <p:sp>
        <p:nvSpPr>
          <p:cNvPr id="8" name="矩形 20"/>
          <p:cNvSpPr/>
          <p:nvPr/>
        </p:nvSpPr>
        <p:spPr>
          <a:xfrm>
            <a:off x="6219906" y="3048467"/>
            <a:ext cx="3046146" cy="55707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清平乐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·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村居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矩形 20"/>
          <p:cNvSpPr/>
          <p:nvPr/>
        </p:nvSpPr>
        <p:spPr>
          <a:xfrm>
            <a:off x="6228290" y="3823916"/>
            <a:ext cx="2911974" cy="55707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宿新市徐公店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矩形 20"/>
          <p:cNvSpPr/>
          <p:nvPr/>
        </p:nvSpPr>
        <p:spPr>
          <a:xfrm>
            <a:off x="6213049" y="4627052"/>
            <a:ext cx="2981536" cy="55707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四时田园杂兴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TextBox 49"/>
          <p:cNvSpPr txBox="1"/>
          <p:nvPr/>
        </p:nvSpPr>
        <p:spPr>
          <a:xfrm>
            <a:off x="2195735" y="3893154"/>
            <a:ext cx="132483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范成大</a:t>
            </a:r>
          </a:p>
        </p:txBody>
      </p:sp>
      <p:cxnSp>
        <p:nvCxnSpPr>
          <p:cNvPr id="12" name="直接连接符 11"/>
          <p:cNvCxnSpPr>
            <a:endCxn id="9" idx="1"/>
          </p:cNvCxnSpPr>
          <p:nvPr/>
        </p:nvCxnSpPr>
        <p:spPr>
          <a:xfrm>
            <a:off x="3634267" y="3372104"/>
            <a:ext cx="2594023" cy="7303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>
            <a:stCxn id="11" idx="3"/>
          </p:cNvCxnSpPr>
          <p:nvPr/>
        </p:nvCxnSpPr>
        <p:spPr>
          <a:xfrm>
            <a:off x="3520572" y="4154764"/>
            <a:ext cx="2289492" cy="6567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>
            <a:stCxn id="7" idx="3"/>
          </p:cNvCxnSpPr>
          <p:nvPr/>
        </p:nvCxnSpPr>
        <p:spPr>
          <a:xfrm flipV="1">
            <a:off x="3797664" y="3464333"/>
            <a:ext cx="2415386" cy="146603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课堂练习</a:t>
            </a:r>
          </a:p>
        </p:txBody>
      </p:sp>
      <p:pic>
        <p:nvPicPr>
          <p:cNvPr id="4" name="Picture 4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796" y="3072852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20"/>
          <p:cNvSpPr/>
          <p:nvPr/>
        </p:nvSpPr>
        <p:spPr>
          <a:xfrm>
            <a:off x="993133" y="1548760"/>
            <a:ext cx="6664784" cy="55156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四、判断正误。</a:t>
            </a:r>
          </a:p>
        </p:txBody>
      </p:sp>
      <p:sp>
        <p:nvSpPr>
          <p:cNvPr id="6" name="TextBox 74"/>
          <p:cNvSpPr txBox="1"/>
          <p:nvPr/>
        </p:nvSpPr>
        <p:spPr>
          <a:xfrm>
            <a:off x="1089953" y="2226206"/>
            <a:ext cx="70002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1.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本课的三首诗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宿新市徐公店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、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四时田园杂兴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和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清平乐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·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村居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描写的都是南方的田园生活。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2.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三首诗都表达了诗人对田园生活的喜爱和赞美之情。</a:t>
            </a:r>
          </a:p>
        </p:txBody>
      </p:sp>
      <p:sp>
        <p:nvSpPr>
          <p:cNvPr id="7" name="TextBox 79"/>
          <p:cNvSpPr txBox="1"/>
          <p:nvPr/>
        </p:nvSpPr>
        <p:spPr>
          <a:xfrm>
            <a:off x="8492945" y="2327302"/>
            <a:ext cx="1136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√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）</a:t>
            </a:r>
          </a:p>
        </p:txBody>
      </p:sp>
      <p:sp>
        <p:nvSpPr>
          <p:cNvPr id="8" name="TextBox 80"/>
          <p:cNvSpPr txBox="1"/>
          <p:nvPr/>
        </p:nvSpPr>
        <p:spPr>
          <a:xfrm>
            <a:off x="8442878" y="3697530"/>
            <a:ext cx="1136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√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）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4200" y="3612395"/>
            <a:ext cx="2071913" cy="30966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93" r="1759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2936734" y="1764809"/>
            <a:ext cx="6033095" cy="2388698"/>
            <a:chOff x="421012" y="2478673"/>
            <a:chExt cx="5167617" cy="2388698"/>
          </a:xfrm>
        </p:grpSpPr>
        <p:sp>
          <p:nvSpPr>
            <p:cNvPr id="7" name="文本框 6"/>
            <p:cNvSpPr txBox="1"/>
            <p:nvPr/>
          </p:nvSpPr>
          <p:spPr>
            <a:xfrm>
              <a:off x="421012" y="2478673"/>
              <a:ext cx="51676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lang="zh-CN" altLang="en-US" sz="8000" b="1" dirty="0">
                  <a:solidFill>
                    <a:srgbClr val="403836"/>
                  </a:solidFill>
                  <a:cs typeface="+mn-ea"/>
                  <a:sym typeface="+mn-lt"/>
                </a:rPr>
                <a:t>感谢聆听</a:t>
              </a:r>
              <a:endParaRPr kumimoji="0" lang="en-US" altLang="zh-CN" sz="8000" b="1" i="0" u="none" strike="noStrike" kern="1200" cap="none" spc="0" normalizeH="0" baseline="0" noProof="0" dirty="0">
                <a:ln>
                  <a:noFill/>
                </a:ln>
                <a:solidFill>
                  <a:srgbClr val="403836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四年级下册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4862411" y="4971364"/>
            <a:ext cx="2467179" cy="321642"/>
            <a:chOff x="10185400" y="5731858"/>
            <a:chExt cx="1384360" cy="321642"/>
          </a:xfrm>
        </p:grpSpPr>
        <p:sp>
          <p:nvSpPr>
            <p:cNvPr id="12" name="矩形 1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课前导读</a:t>
            </a:r>
          </a:p>
        </p:txBody>
      </p:sp>
      <p:sp>
        <p:nvSpPr>
          <p:cNvPr id="4" name="TextBox 63"/>
          <p:cNvSpPr txBox="1"/>
          <p:nvPr/>
        </p:nvSpPr>
        <p:spPr>
          <a:xfrm>
            <a:off x="1090196" y="3936675"/>
            <a:ext cx="9818703" cy="1769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古诗中有一类以乡村景物和人物活动为题材的诗，被称为“田园诗”。今天，我们就来学习三首“田园诗”，感受一下乡村生活的美好恬静。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5" name="图片 4" descr="2345_image_file_copy_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296" y="1729480"/>
            <a:ext cx="2778711" cy="19885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图片 5" descr="2345_image_file_copy_2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913" y="1818257"/>
            <a:ext cx="2965142" cy="1864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图片 6" descr="2345_image_file_copy_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52634" y="1773869"/>
            <a:ext cx="2911876" cy="18909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杨万里</a:t>
            </a:r>
          </a:p>
        </p:txBody>
      </p:sp>
      <p:sp>
        <p:nvSpPr>
          <p:cNvPr id="8" name="文本框 15"/>
          <p:cNvSpPr txBox="1"/>
          <p:nvPr/>
        </p:nvSpPr>
        <p:spPr>
          <a:xfrm>
            <a:off x="858266" y="2185361"/>
            <a:ext cx="7066721" cy="28024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字廷秀，号诚斋。南宋诗人。他的诗歌大多描写自然景物，且以此见长。此外也有不少篇章反映民间疾苦、抒发爱国感情的作品。著有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诚斋集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等传世。他与范成大、陆游、尤袤合称南宋“中兴四大诗人”。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9" name="图片 8" descr="2345_image_file_copy_5_看图王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6373" y="2185361"/>
            <a:ext cx="2449413" cy="30784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范成大</a:t>
            </a:r>
          </a:p>
        </p:txBody>
      </p:sp>
      <p:sp>
        <p:nvSpPr>
          <p:cNvPr id="4" name="文本框 15"/>
          <p:cNvSpPr txBox="1"/>
          <p:nvPr/>
        </p:nvSpPr>
        <p:spPr>
          <a:xfrm>
            <a:off x="858266" y="2185361"/>
            <a:ext cx="7066721" cy="26776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字致能，号称石湖居士。南宋诗人。诗题材广泛，以反映农村社会生活内容的作品成就最高。范成大晚年作的组诗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四时田园杂兴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共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60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首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,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是他田园诗的代表作品。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1517" y="1881002"/>
            <a:ext cx="2662217" cy="3286374"/>
          </a:xfrm>
          <a:prstGeom prst="ellipse">
            <a:avLst/>
          </a:prstGeom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辛弃疾</a:t>
            </a:r>
          </a:p>
        </p:txBody>
      </p:sp>
      <p:sp>
        <p:nvSpPr>
          <p:cNvPr id="4" name="文本框 15"/>
          <p:cNvSpPr txBox="1"/>
          <p:nvPr/>
        </p:nvSpPr>
        <p:spPr>
          <a:xfrm>
            <a:off x="1067669" y="2009651"/>
            <a:ext cx="7270580" cy="33564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南宋词人。原字坦夫，后改幼安，号稼轩。南宋豪放派词人、将领，有“词中之龙”之称。辛弃疾一生以恢复为志，以功业自许，却命运多舛、壮志难酬。但他始终没有动摇恢复中原的信念，而是把满腔激情和对国家兴亡、民族命运的关切、忧虑，全部寄寓于词作之中，著有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稼轩长短句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5" name="Picture 2" descr="https://ss1.bdstatic.com/70cFvXSh_Q1YnxGkpoWK1HF6hhy/it/u=576830539,1822246218&amp;fm=26&amp;gp=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43362" y="2183822"/>
            <a:ext cx="2316942" cy="29977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课前导读</a:t>
            </a:r>
          </a:p>
        </p:txBody>
      </p:sp>
      <p:sp>
        <p:nvSpPr>
          <p:cNvPr id="4" name="矩形 3"/>
          <p:cNvSpPr/>
          <p:nvPr/>
        </p:nvSpPr>
        <p:spPr>
          <a:xfrm>
            <a:off x="995055" y="2130561"/>
            <a:ext cx="70070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学生放声朗读古诗词，初步体会诗词大意。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2897" y="2653781"/>
            <a:ext cx="2696317" cy="40298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13730" y="1520344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我会认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697353" y="2391100"/>
            <a:ext cx="707980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徐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公店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              篱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笆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    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稀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 疏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65271" y="3738509"/>
            <a:ext cx="714469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杂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草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                  锄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头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           剥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莲蓬        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   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665271" y="3816748"/>
            <a:ext cx="5235895" cy="491147"/>
            <a:chOff x="2041606" y="4003750"/>
            <a:chExt cx="5235895" cy="491147"/>
          </a:xfrm>
        </p:grpSpPr>
        <p:sp>
          <p:nvSpPr>
            <p:cNvPr id="8" name="矩形 7"/>
            <p:cNvSpPr/>
            <p:nvPr/>
          </p:nvSpPr>
          <p:spPr>
            <a:xfrm>
              <a:off x="2041606" y="4003750"/>
              <a:ext cx="51490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zá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4577197" y="4003750"/>
              <a:ext cx="86824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chú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6659478" y="4033232"/>
              <a:ext cx="61802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bō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736853" y="2532330"/>
            <a:ext cx="5801638" cy="471079"/>
            <a:chOff x="2113188" y="2719332"/>
            <a:chExt cx="5801638" cy="471079"/>
          </a:xfrm>
        </p:grpSpPr>
        <p:sp>
          <p:nvSpPr>
            <p:cNvPr id="12" name="矩形 11"/>
            <p:cNvSpPr/>
            <p:nvPr/>
          </p:nvSpPr>
          <p:spPr>
            <a:xfrm>
              <a:off x="2113188" y="2719332"/>
              <a:ext cx="558991" cy="4710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xú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4659416" y="2728746"/>
              <a:ext cx="45419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</a:t>
              </a: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lí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7169151" y="2719332"/>
              <a:ext cx="74567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shū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7548" y="3632200"/>
            <a:ext cx="2041666" cy="30514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字词揭秘</a:t>
            </a:r>
          </a:p>
        </p:txBody>
      </p:sp>
      <p:graphicFrame>
        <p:nvGraphicFramePr>
          <p:cNvPr id="15" name="Group 47"/>
          <p:cNvGraphicFramePr>
            <a:graphicFrameLocks noGrp="1"/>
          </p:cNvGraphicFramePr>
          <p:nvPr/>
        </p:nvGraphicFramePr>
        <p:xfrm>
          <a:off x="5791715" y="2474917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870187" y="1321278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我会写</a:t>
            </a:r>
          </a:p>
        </p:txBody>
      </p:sp>
      <p:graphicFrame>
        <p:nvGraphicFramePr>
          <p:cNvPr id="17" name="Group 47"/>
          <p:cNvGraphicFramePr>
            <a:graphicFrameLocks noGrp="1"/>
          </p:cNvGraphicFramePr>
          <p:nvPr/>
        </p:nvGraphicFramePr>
        <p:xfrm>
          <a:off x="1984707" y="2479301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Group 47"/>
          <p:cNvGraphicFramePr>
            <a:graphicFrameLocks noGrp="1"/>
          </p:cNvGraphicFramePr>
          <p:nvPr/>
        </p:nvGraphicFramePr>
        <p:xfrm>
          <a:off x="2958018" y="2464061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Group 47"/>
          <p:cNvGraphicFramePr>
            <a:graphicFrameLocks noGrp="1"/>
          </p:cNvGraphicFramePr>
          <p:nvPr/>
        </p:nvGraphicFramePr>
        <p:xfrm>
          <a:off x="3898197" y="2466775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Group 47"/>
          <p:cNvGraphicFramePr>
            <a:graphicFrameLocks noGrp="1"/>
          </p:cNvGraphicFramePr>
          <p:nvPr/>
        </p:nvGraphicFramePr>
        <p:xfrm>
          <a:off x="4863745" y="2484728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矩形 20">
            <a:hlinkClick r:id="" action="ppaction://noaction"/>
          </p:cNvPr>
          <p:cNvSpPr/>
          <p:nvPr/>
        </p:nvSpPr>
        <p:spPr>
          <a:xfrm>
            <a:off x="2025648" y="2478943"/>
            <a:ext cx="8749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宿</a:t>
            </a:r>
          </a:p>
        </p:txBody>
      </p:sp>
      <p:sp>
        <p:nvSpPr>
          <p:cNvPr id="22" name="矩形 21">
            <a:hlinkClick r:id="" action="ppaction://noaction"/>
          </p:cNvPr>
          <p:cNvSpPr/>
          <p:nvPr/>
        </p:nvSpPr>
        <p:spPr>
          <a:xfrm>
            <a:off x="2961079" y="2436148"/>
            <a:ext cx="8376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徐</a:t>
            </a:r>
          </a:p>
        </p:txBody>
      </p:sp>
      <p:sp>
        <p:nvSpPr>
          <p:cNvPr id="23" name="矩形 22">
            <a:hlinkClick r:id="" action="ppaction://noaction"/>
          </p:cNvPr>
          <p:cNvSpPr/>
          <p:nvPr/>
        </p:nvSpPr>
        <p:spPr>
          <a:xfrm>
            <a:off x="3956851" y="2475829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篱</a:t>
            </a:r>
          </a:p>
        </p:txBody>
      </p:sp>
      <p:sp>
        <p:nvSpPr>
          <p:cNvPr id="24" name="矩形 23">
            <a:hlinkClick r:id="" action="ppaction://noaction"/>
          </p:cNvPr>
          <p:cNvSpPr/>
          <p:nvPr/>
        </p:nvSpPr>
        <p:spPr>
          <a:xfrm>
            <a:off x="4864150" y="2491827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疏</a:t>
            </a:r>
          </a:p>
        </p:txBody>
      </p:sp>
      <p:graphicFrame>
        <p:nvGraphicFramePr>
          <p:cNvPr id="25" name="Group 47"/>
          <p:cNvGraphicFramePr>
            <a:graphicFrameLocks noGrp="1"/>
          </p:cNvGraphicFramePr>
          <p:nvPr/>
        </p:nvGraphicFramePr>
        <p:xfrm>
          <a:off x="6749642" y="2490157"/>
          <a:ext cx="900112" cy="900112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矩形 25">
            <a:hlinkClick r:id="" action="ppaction://noaction"/>
          </p:cNvPr>
          <p:cNvSpPr/>
          <p:nvPr/>
        </p:nvSpPr>
        <p:spPr>
          <a:xfrm>
            <a:off x="5804848" y="2454249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杂</a:t>
            </a:r>
          </a:p>
        </p:txBody>
      </p:sp>
      <p:sp>
        <p:nvSpPr>
          <p:cNvPr id="27" name="矩形 26">
            <a:hlinkClick r:id="" action="ppaction://noaction"/>
          </p:cNvPr>
          <p:cNvSpPr/>
          <p:nvPr/>
        </p:nvSpPr>
        <p:spPr>
          <a:xfrm>
            <a:off x="6739097" y="2442767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稀</a:t>
            </a:r>
          </a:p>
        </p:txBody>
      </p:sp>
      <p:graphicFrame>
        <p:nvGraphicFramePr>
          <p:cNvPr id="28" name="Group 47"/>
          <p:cNvGraphicFramePr>
            <a:graphicFrameLocks noGrp="1"/>
          </p:cNvGraphicFramePr>
          <p:nvPr/>
        </p:nvGraphicFramePr>
        <p:xfrm>
          <a:off x="1012390" y="3911551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矩形 28">
            <a:hlinkClick r:id="" action="ppaction://noaction"/>
          </p:cNvPr>
          <p:cNvSpPr/>
          <p:nvPr/>
        </p:nvSpPr>
        <p:spPr>
          <a:xfrm>
            <a:off x="1014416" y="3856625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蜻</a:t>
            </a:r>
          </a:p>
        </p:txBody>
      </p:sp>
      <p:graphicFrame>
        <p:nvGraphicFramePr>
          <p:cNvPr id="30" name="Group 47"/>
          <p:cNvGraphicFramePr>
            <a:graphicFrameLocks noGrp="1"/>
          </p:cNvGraphicFramePr>
          <p:nvPr/>
        </p:nvGraphicFramePr>
        <p:xfrm>
          <a:off x="4830540" y="3931016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" name="Group 47"/>
          <p:cNvGraphicFramePr>
            <a:graphicFrameLocks noGrp="1"/>
          </p:cNvGraphicFramePr>
          <p:nvPr/>
        </p:nvGraphicFramePr>
        <p:xfrm>
          <a:off x="1996843" y="3920160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2" name="Group 47"/>
          <p:cNvGraphicFramePr>
            <a:graphicFrameLocks noGrp="1"/>
          </p:cNvGraphicFramePr>
          <p:nvPr/>
        </p:nvGraphicFramePr>
        <p:xfrm>
          <a:off x="2937022" y="3922874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Group 47"/>
          <p:cNvGraphicFramePr>
            <a:graphicFrameLocks noGrp="1"/>
          </p:cNvGraphicFramePr>
          <p:nvPr/>
        </p:nvGraphicFramePr>
        <p:xfrm>
          <a:off x="3902570" y="3940827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" name="矩形 33">
            <a:hlinkClick r:id="" action="ppaction://noaction"/>
          </p:cNvPr>
          <p:cNvSpPr/>
          <p:nvPr/>
        </p:nvSpPr>
        <p:spPr>
          <a:xfrm>
            <a:off x="1999904" y="3892247"/>
            <a:ext cx="8376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蜓</a:t>
            </a:r>
          </a:p>
        </p:txBody>
      </p:sp>
      <p:sp>
        <p:nvSpPr>
          <p:cNvPr id="35" name="矩形 34">
            <a:hlinkClick r:id="" action="ppaction://noaction"/>
          </p:cNvPr>
          <p:cNvSpPr/>
          <p:nvPr/>
        </p:nvSpPr>
        <p:spPr>
          <a:xfrm>
            <a:off x="2941355" y="3922875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茅</a:t>
            </a:r>
          </a:p>
        </p:txBody>
      </p:sp>
      <p:sp>
        <p:nvSpPr>
          <p:cNvPr id="36" name="矩形 35">
            <a:hlinkClick r:id="" action="ppaction://noaction"/>
          </p:cNvPr>
          <p:cNvSpPr/>
          <p:nvPr/>
        </p:nvSpPr>
        <p:spPr>
          <a:xfrm>
            <a:off x="3902975" y="3947926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檐</a:t>
            </a:r>
          </a:p>
        </p:txBody>
      </p:sp>
      <p:graphicFrame>
        <p:nvGraphicFramePr>
          <p:cNvPr id="37" name="Group 47"/>
          <p:cNvGraphicFramePr>
            <a:graphicFrameLocks noGrp="1"/>
          </p:cNvGraphicFramePr>
          <p:nvPr/>
        </p:nvGraphicFramePr>
        <p:xfrm>
          <a:off x="5788467" y="3946256"/>
          <a:ext cx="900112" cy="900112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" name="矩形 37">
            <a:hlinkClick r:id="" action="ppaction://noaction"/>
          </p:cNvPr>
          <p:cNvSpPr/>
          <p:nvPr/>
        </p:nvSpPr>
        <p:spPr>
          <a:xfrm>
            <a:off x="4843673" y="3910348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翁</a:t>
            </a:r>
          </a:p>
        </p:txBody>
      </p:sp>
      <p:sp>
        <p:nvSpPr>
          <p:cNvPr id="39" name="矩形 38">
            <a:hlinkClick r:id="" action="ppaction://noaction"/>
          </p:cNvPr>
          <p:cNvSpPr/>
          <p:nvPr/>
        </p:nvSpPr>
        <p:spPr>
          <a:xfrm>
            <a:off x="5777922" y="3898866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锄</a:t>
            </a:r>
          </a:p>
        </p:txBody>
      </p:sp>
      <p:graphicFrame>
        <p:nvGraphicFramePr>
          <p:cNvPr id="40" name="Group 47"/>
          <p:cNvGraphicFramePr>
            <a:graphicFrameLocks noGrp="1"/>
          </p:cNvGraphicFramePr>
          <p:nvPr/>
        </p:nvGraphicFramePr>
        <p:xfrm>
          <a:off x="6750779" y="3946256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1" name="矩形 40">
            <a:hlinkClick r:id="" action="ppaction://noaction"/>
          </p:cNvPr>
          <p:cNvSpPr/>
          <p:nvPr/>
        </p:nvSpPr>
        <p:spPr>
          <a:xfrm>
            <a:off x="6752805" y="3918490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赖</a:t>
            </a:r>
          </a:p>
        </p:txBody>
      </p:sp>
      <p:graphicFrame>
        <p:nvGraphicFramePr>
          <p:cNvPr id="42" name="Group 47"/>
          <p:cNvGraphicFramePr>
            <a:graphicFrameLocks noGrp="1"/>
          </p:cNvGraphicFramePr>
          <p:nvPr/>
        </p:nvGraphicFramePr>
        <p:xfrm>
          <a:off x="7762121" y="3955310"/>
          <a:ext cx="900112" cy="900112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3" name="矩形 42">
            <a:hlinkClick r:id="" action="ppaction://noaction"/>
          </p:cNvPr>
          <p:cNvSpPr/>
          <p:nvPr/>
        </p:nvSpPr>
        <p:spPr>
          <a:xfrm>
            <a:off x="7751576" y="3907920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剥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4200" y="3612395"/>
            <a:ext cx="2071913" cy="30966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/>
      <p:bldP spid="22" grpId="0"/>
      <p:bldP spid="23" grpId="0"/>
      <p:bldP spid="24" grpId="0"/>
      <p:bldP spid="26" grpId="0"/>
      <p:bldP spid="27" grpId="0"/>
      <p:bldP spid="29" grpId="0"/>
      <p:bldP spid="34" grpId="0"/>
      <p:bldP spid="35" grpId="0"/>
      <p:bldP spid="36" grpId="0"/>
      <p:bldP spid="38" grpId="0"/>
      <p:bldP spid="39" grpId="0"/>
      <p:bldP spid="41" grpId="0"/>
      <p:bldP spid="43" grpId="0"/>
    </p:bldLst>
  </p:timing>
</p:sld>
</file>

<file path=ppt/theme/theme1.xml><?xml version="1.0" encoding="utf-8"?>
<a:theme xmlns:a="http://schemas.openxmlformats.org/drawingml/2006/main" name=" 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udcvrhs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1262</Words>
  <Application>Microsoft Office PowerPoint</Application>
  <PresentationFormat>宽屏</PresentationFormat>
  <Paragraphs>229</Paragraphs>
  <Slides>29</Slides>
  <Notes>29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3" baseType="lpstr">
      <vt:lpstr>Arial</vt:lpstr>
      <vt:lpstr>思源黑体 CN Regular</vt:lpstr>
      <vt:lpstr>FandolFang R</vt:lpstr>
      <vt:lpstr> 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43</cp:revision>
  <dcterms:created xsi:type="dcterms:W3CDTF">2020-08-04T18:36:00Z</dcterms:created>
  <dcterms:modified xsi:type="dcterms:W3CDTF">2023-01-10T06:08:23Z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ACD826379961448B81F2EA2C9848E6DD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