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2" r:id="rId2"/>
    <p:sldId id="303" r:id="rId3"/>
    <p:sldId id="258" r:id="rId4"/>
    <p:sldId id="260" r:id="rId5"/>
    <p:sldId id="304" r:id="rId6"/>
    <p:sldId id="305" r:id="rId7"/>
    <p:sldId id="267" r:id="rId8"/>
    <p:sldId id="306" r:id="rId9"/>
    <p:sldId id="299" r:id="rId10"/>
    <p:sldId id="307" r:id="rId11"/>
    <p:sldId id="272" r:id="rId12"/>
    <p:sldId id="283" r:id="rId13"/>
    <p:sldId id="271" r:id="rId14"/>
    <p:sldId id="300" r:id="rId15"/>
    <p:sldId id="301" r:id="rId16"/>
    <p:sldId id="302" r:id="rId17"/>
    <p:sldId id="276" r:id="rId18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C6A0-4407-4F56-9554-7B90A9BFC10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EFB3-7EE0-46B6-A6BA-B270ABF399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EFB3-7EE0-46B6-A6BA-B270ABF399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3524-AE71-42BB-8EF8-7551681D6B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99AB-8368-4D6F-835A-4B45107B6F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4127-A819-49F2-A347-A0E1C52AD4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B18-A08A-4C17-9E5B-33850EC14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2528-E0AA-47F8-A9CE-904EDABFC4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BEA1-0739-4074-9A86-5FD3044526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B642-3B92-4FBF-8876-5E3E2F6E37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7E17-1E84-4B86-B744-80BCB84FC9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0646-EAAA-4F2F-9E6A-4D838D2244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4B95-DEE9-4032-BF39-B12DE1D98B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556E-1689-4738-BD75-A7EDEDEBBD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5E64-2D5D-43BA-8CBA-E290C5827D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B1CD-F464-40DF-AB7A-0C1CDBC8FA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F756-50CD-4873-AA00-3FE097D92D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94C7-F781-4940-A5CF-858AC9B89E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FB86-7F18-455F-A202-C21F66D287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5A8E-B941-4F29-A803-2E42B2156F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591F-1555-406F-8DB9-80363BB042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86BB-76EF-4ABD-B12E-B68041E347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1774-B0D5-4776-8A4E-1F7449DCE6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CC42-F487-44A9-AAA9-E303FB0C01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F3B3-0F83-4DE5-8FF7-313382E6B5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2F7D1-4DA8-436A-8952-ABB3BFD040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1D1722-0F98-46BA-8B12-5094404A5C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" y="852487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第二章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一元二次方程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2" y="2137172"/>
            <a:ext cx="7137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识一元二次方程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2355131" y="3065860"/>
            <a:ext cx="16273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第</a:t>
            </a:r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2</a:t>
            </a: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时</a:t>
            </a:r>
            <a:endParaRPr kumimoji="1"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4487520"/>
            <a:ext cx="913923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1866" y="1291830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973138" y="1202531"/>
            <a:ext cx="7358062" cy="243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若关于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的两根分别为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|3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                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1271" name="文本框 36"/>
          <p:cNvSpPr txBox="1">
            <a:spLocks noChangeArrowheads="1"/>
          </p:cNvSpPr>
          <p:nvPr/>
        </p:nvSpPr>
        <p:spPr bwMode="auto">
          <a:xfrm>
            <a:off x="6142041" y="440531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39528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2294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2295" name="文本框 40"/>
          <p:cNvSpPr txBox="1">
            <a:spLocks noChangeArrowheads="1"/>
          </p:cNvSpPr>
          <p:nvPr/>
        </p:nvSpPr>
        <p:spPr bwMode="auto">
          <a:xfrm>
            <a:off x="2863851" y="1002507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一元二次方程解得估算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300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230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77891" y="1498998"/>
            <a:ext cx="7794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000" b="1" dirty="0">
                <a:latin typeface="宋体" panose="02010600030101010101" pitchFamily="2" charset="-122"/>
              </a:rPr>
              <a:t>对于前一课第一个问题，你能设法估计四周未铺地毯部分的宽度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</a:rPr>
              <a:t>m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吗？我们知道，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满足方程</a:t>
            </a:r>
            <a:r>
              <a:rPr lang="en-US" altLang="zh-CN" sz="2000" b="1" dirty="0">
                <a:latin typeface="宋体" panose="02010600030101010101" pitchFamily="2" charset="-122"/>
              </a:rPr>
              <a:t>(8</a:t>
            </a:r>
            <a:r>
              <a:rPr lang="zh-CN" altLang="en-US" sz="2000" b="1" dirty="0"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宋体" panose="02010600030101010101" pitchFamily="2" charset="-122"/>
              </a:rPr>
              <a:t>)(5</a:t>
            </a:r>
            <a:r>
              <a:rPr lang="zh-CN" altLang="en-US" sz="2000" b="1" dirty="0"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latin typeface="宋体" panose="02010600030101010101" pitchFamily="2" charset="-122"/>
              </a:rPr>
              <a:t>18.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(1)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可能小于</a:t>
            </a:r>
            <a:r>
              <a:rPr lang="en-US" altLang="zh-CN" sz="2000" b="1" dirty="0"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latin typeface="宋体" panose="02010600030101010101" pitchFamily="2" charset="-122"/>
              </a:rPr>
              <a:t>吗？可能大于</a:t>
            </a:r>
            <a:r>
              <a:rPr lang="en-US" altLang="zh-CN" sz="2000" b="1" dirty="0"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</a:rPr>
              <a:t>吗？可能大于</a:t>
            </a:r>
            <a:r>
              <a:rPr lang="en-US" altLang="zh-CN" sz="2000" b="1" dirty="0">
                <a:latin typeface="宋体" panose="02010600030101010101" pitchFamily="2" charset="-122"/>
              </a:rPr>
              <a:t>2.5</a:t>
            </a:r>
            <a:r>
              <a:rPr lang="zh-CN" altLang="en-US" sz="2000" b="1" dirty="0">
                <a:latin typeface="宋体" panose="02010600030101010101" pitchFamily="2" charset="-122"/>
              </a:rPr>
              <a:t>吗？说说你的理由．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(2)</a:t>
            </a:r>
            <a:r>
              <a:rPr lang="zh-CN" altLang="en-US" sz="2000" b="1" dirty="0">
                <a:latin typeface="宋体" panose="02010600030101010101" pitchFamily="2" charset="-122"/>
              </a:rPr>
              <a:t>你能确定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的大致范围吗？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(3)</a:t>
            </a:r>
            <a:r>
              <a:rPr lang="zh-CN" altLang="en-US" sz="2000" b="1" dirty="0">
                <a:latin typeface="宋体" panose="02010600030101010101" pitchFamily="2" charset="-122"/>
              </a:rPr>
              <a:t>填写下表：</a:t>
            </a:r>
          </a:p>
          <a:p>
            <a:pPr>
              <a:lnSpc>
                <a:spcPct val="120000"/>
              </a:lnSpc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宋体" panose="02010600030101010101" pitchFamily="2" charset="-122"/>
              </a:rPr>
              <a:t>4)</a:t>
            </a:r>
            <a:r>
              <a:rPr lang="zh-CN" altLang="en-US" sz="2000" b="1" dirty="0">
                <a:latin typeface="宋体" panose="02010600030101010101" pitchFamily="2" charset="-122"/>
              </a:rPr>
              <a:t>你知道所求宽度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宋体" panose="02010600030101010101" pitchFamily="2" charset="-122"/>
              </a:rPr>
              <a:t>(m)</a:t>
            </a:r>
            <a:r>
              <a:rPr lang="zh-CN" altLang="en-US" sz="2000" b="1" dirty="0">
                <a:latin typeface="宋体" panose="02010600030101010101" pitchFamily="2" charset="-122"/>
              </a:rPr>
              <a:t>是多少吗？还有其他求解方法吗？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与同伴交流．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5417" name="Group 57"/>
          <p:cNvGraphicFramePr>
            <a:graphicFrameLocks noGrp="1"/>
          </p:cNvGraphicFramePr>
          <p:nvPr/>
        </p:nvGraphicFramePr>
        <p:xfrm>
          <a:off x="1166816" y="3401617"/>
          <a:ext cx="5770561" cy="695325"/>
        </p:xfrm>
        <a:graphic>
          <a:graphicData uri="http://schemas.openxmlformats.org/drawingml/2006/table">
            <a:tbl>
              <a:tblPr/>
              <a:tblGrid>
                <a:gridCol w="267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46" marR="91446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(8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)(5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2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3983041" y="374451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678366" y="375166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470528" y="375047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323014" y="375761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文本框 39"/>
          <p:cNvSpPr txBox="1">
            <a:spLocks noChangeArrowheads="1"/>
          </p:cNvSpPr>
          <p:nvPr/>
        </p:nvSpPr>
        <p:spPr bwMode="auto">
          <a:xfrm>
            <a:off x="963616" y="1002507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0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332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8361" y="658110"/>
            <a:ext cx="782955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）因为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表示宽度，所以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不可能小于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；根据题意，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8-2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5-2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分别表示地毯的长和宽，所以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8-2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&gt;0, 5-2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&gt;0,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因此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不可能  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大于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，也不可能大于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2.5.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）通过上面的分析，可以得到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0&lt;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&lt;2.5.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）从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的取值范围内取值，并进行相应计算，表格中第二行从左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到右依次填写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28,18,10,4.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）通过分析表格中的数值，估计方程的解，对表格中所填数值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的分析应至少包括以下两个方面：①表格中，当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的值从小到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大变化时，（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8-2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)(5-2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）的值逐渐减小，经历了从大于</a:t>
            </a:r>
          </a:p>
          <a:p>
            <a:pPr>
              <a:lnSpc>
                <a:spcPct val="12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18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到等于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18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再到小于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18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的过程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. 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②由表格可知，当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=1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时， 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8-2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)(5-2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-18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，由方程的解得意义，可以得出“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-1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是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    方程，（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8-2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)(5-2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-18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的解得结论，从而所求宽度为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1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zh-CN" altLang="en-US" sz="1800" b="1" dirty="0">
              <a:latin typeface="宋体" panose="02010600030101010101" pitchFamily="2" charset="-122"/>
            </a:endParaRPr>
          </a:p>
        </p:txBody>
      </p:sp>
      <p:pic>
        <p:nvPicPr>
          <p:cNvPr id="13324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2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4343" name="文本框 45"/>
          <p:cNvSpPr txBox="1">
            <a:spLocks noChangeArrowheads="1"/>
          </p:cNvSpPr>
          <p:nvPr/>
        </p:nvSpPr>
        <p:spPr bwMode="auto">
          <a:xfrm>
            <a:off x="6094415" y="435173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4344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628" y="625514"/>
            <a:ext cx="8151813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用估算法求一元二次方程</a:t>
            </a:r>
            <a:r>
              <a:rPr lang="en-US" altLang="zh-CN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＋</a:t>
            </a:r>
            <a:r>
              <a:rPr lang="en-US" altLang="zh-CN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bx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＋</a:t>
            </a:r>
            <a:r>
              <a:rPr lang="en-US" altLang="zh-CN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0(a≠0)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的近似解的方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法及步骤：</a:t>
            </a:r>
          </a:p>
          <a:p>
            <a:pPr indent="266700" defTabSz="914400">
              <a:lnSpc>
                <a:spcPct val="140000"/>
              </a:lnSpc>
            </a:pPr>
            <a:r>
              <a:rPr lang="en-US" altLang="zh-CN" sz="2200" b="1" dirty="0">
                <a:solidFill>
                  <a:srgbClr val="FE140E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200" b="1" dirty="0">
                <a:solidFill>
                  <a:srgbClr val="FE140E"/>
                </a:solidFill>
                <a:latin typeface="宋体" panose="02010600030101010101" pitchFamily="2" charset="-122"/>
              </a:rPr>
              <a:t>方法：</a:t>
            </a:r>
            <a:r>
              <a:rPr lang="zh-CN" altLang="en-US" sz="2200" b="1" dirty="0">
                <a:latin typeface="宋体" panose="02010600030101010101" pitchFamily="2" charset="-122"/>
              </a:rPr>
              <a:t>当某一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200" b="1" dirty="0">
                <a:latin typeface="宋体" panose="02010600030101010101" pitchFamily="2" charset="-122"/>
              </a:rPr>
              <a:t>的取值使得这个方程中的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bx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宋体" panose="02010600030101010101" pitchFamily="2" charset="-122"/>
              </a:rPr>
              <a:t>的值在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某一精确度要求的范围内接近于</a:t>
            </a:r>
            <a:r>
              <a:rPr lang="en-US" altLang="zh-CN" sz="2200" b="1" dirty="0">
                <a:latin typeface="宋体" panose="02010600030101010101" pitchFamily="2" charset="-122"/>
              </a:rPr>
              <a:t>0</a:t>
            </a:r>
            <a:r>
              <a:rPr lang="zh-CN" altLang="en-US" sz="2200" b="1" dirty="0">
                <a:latin typeface="宋体" panose="02010600030101010101" pitchFamily="2" charset="-122"/>
              </a:rPr>
              <a:t>时，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200" b="1" dirty="0">
                <a:latin typeface="宋体" panose="02010600030101010101" pitchFamily="2" charset="-122"/>
              </a:rPr>
              <a:t>的值即为一元二次 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方程的近似解．对于实际问题中解的估算，应先根据实际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情况确定一元二次方程的解的大致取值范围，再通过具体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的求值计算从两边接近方程的解，逐步求得符合精确度要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求的方程的解的近似值，一般简称为“夹逼法”．</a:t>
            </a:r>
          </a:p>
        </p:txBody>
      </p:sp>
      <p:pic>
        <p:nvPicPr>
          <p:cNvPr id="14347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5367" name="文本框 45"/>
          <p:cNvSpPr txBox="1">
            <a:spLocks noChangeArrowheads="1"/>
          </p:cNvSpPr>
          <p:nvPr/>
        </p:nvSpPr>
        <p:spPr bwMode="auto">
          <a:xfrm>
            <a:off x="5607052" y="411599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5368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5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4989" y="799607"/>
            <a:ext cx="8128000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40000"/>
              </a:lnSpc>
            </a:pPr>
            <a:r>
              <a:rPr lang="en-US" altLang="zh-CN" sz="2200" b="1" dirty="0">
                <a:solidFill>
                  <a:srgbClr val="FE140E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200" b="1" dirty="0">
                <a:solidFill>
                  <a:srgbClr val="FE140E"/>
                </a:solidFill>
                <a:latin typeface="宋体" panose="02010600030101010101" pitchFamily="2" charset="-122"/>
              </a:rPr>
              <a:t>步骤：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①列表：根据实际情况确定方程解的大致范围，分别计算   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方程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bx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宋体" panose="02010600030101010101" pitchFamily="2" charset="-122"/>
              </a:rPr>
              <a:t>＝</a:t>
            </a:r>
            <a:r>
              <a:rPr lang="en-US" altLang="zh-CN" sz="2200" b="1" dirty="0">
                <a:latin typeface="宋体" panose="02010600030101010101" pitchFamily="2" charset="-122"/>
              </a:rPr>
              <a:t>0(a≠0)</a:t>
            </a:r>
            <a:r>
              <a:rPr lang="zh-CN" altLang="en-US" sz="2200" b="1" dirty="0">
                <a:latin typeface="宋体" panose="02010600030101010101" pitchFamily="2" charset="-122"/>
              </a:rPr>
              <a:t>中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2200" b="1" dirty="0"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bx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宋体" panose="02010600030101010101" pitchFamily="2" charset="-122"/>
              </a:rPr>
              <a:t>的值；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②在表中找出当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bx</a:t>
            </a:r>
            <a:r>
              <a:rPr lang="zh-CN" altLang="en-US" sz="2200" b="1" dirty="0">
                <a:latin typeface="宋体" panose="02010600030101010101" pitchFamily="2" charset="-122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宋体" panose="02010600030101010101" pitchFamily="2" charset="-122"/>
              </a:rPr>
              <a:t>的值可能等于</a:t>
            </a:r>
            <a:r>
              <a:rPr lang="en-US" altLang="zh-CN" sz="2200" b="1" dirty="0">
                <a:latin typeface="宋体" panose="02010600030101010101" pitchFamily="2" charset="-122"/>
              </a:rPr>
              <a:t>0</a:t>
            </a:r>
            <a:r>
              <a:rPr lang="zh-CN" altLang="en-US" sz="2200" b="1" dirty="0">
                <a:latin typeface="宋体" panose="02010600030101010101" pitchFamily="2" charset="-122"/>
              </a:rPr>
              <a:t>的未知数的范  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围；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③进一步在②的范围内列表、计算、估计范围，直到找出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符合要求的范围．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6391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1209678" y="570531"/>
            <a:ext cx="733742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在前一课的问题中，梯子底端滑动的距离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，也就是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小明认为底端也滑动了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，他的说法正确吗？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为什么？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底端滑动的距离可能是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吗？可能是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为什么？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你能猜出滑动距离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的大致范围吗？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的整数部分是几？十分位是几？</a:t>
            </a:r>
            <a:r>
              <a:rPr lang="zh-CN" altLang="en-US" sz="2400" b="1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b="1">
              <a:solidFill>
                <a:srgbClr val="FE140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639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矩形 2"/>
          <p:cNvSpPr>
            <a:spLocks noChangeArrowheads="1"/>
          </p:cNvSpPr>
          <p:nvPr/>
        </p:nvSpPr>
        <p:spPr bwMode="auto">
          <a:xfrm>
            <a:off x="628650" y="1115617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7415" name="文本框 45"/>
          <p:cNvSpPr txBox="1">
            <a:spLocks noChangeArrowheads="1"/>
          </p:cNvSpPr>
          <p:nvPr/>
        </p:nvSpPr>
        <p:spPr bwMode="auto">
          <a:xfrm>
            <a:off x="6553200" y="4335066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grpSp>
        <p:nvGrpSpPr>
          <p:cNvPr id="17416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5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79466" y="514559"/>
            <a:ext cx="62198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4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小亮把他的求解过程整理如下：</a:t>
            </a:r>
          </a:p>
          <a:p>
            <a:pPr indent="266700" defTabSz="914400">
              <a:lnSpc>
                <a:spcPct val="140000"/>
              </a:lnSpc>
            </a:pP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indent="266700" defTabSz="914400">
              <a:lnSpc>
                <a:spcPct val="140000"/>
              </a:lnSpc>
            </a:pP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indent="266700" defTabSz="914400"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所以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1&lt;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&lt;1.5.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进一步计算：</a:t>
            </a:r>
          </a:p>
          <a:p>
            <a:pPr indent="266700" defTabSz="914400">
              <a:lnSpc>
                <a:spcPct val="140000"/>
              </a:lnSpc>
            </a:pP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indent="266700" defTabSz="914400">
              <a:lnSpc>
                <a:spcPct val="140000"/>
              </a:lnSpc>
            </a:pP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indent="266700" defTabSz="914400"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所以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1.1&lt;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&lt;1.2.</a:t>
            </a:r>
          </a:p>
          <a:p>
            <a:pPr indent="266700" defTabSz="914400"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因此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的整数部分是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，十分位是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8194" name="Group 66"/>
          <p:cNvGraphicFramePr>
            <a:graphicFrameLocks noGrp="1"/>
          </p:cNvGraphicFramePr>
          <p:nvPr/>
        </p:nvGraphicFramePr>
        <p:xfrm>
          <a:off x="1028700" y="1423988"/>
          <a:ext cx="5378450" cy="614362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zh-CN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8.75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5.25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225" name="Group 97"/>
          <p:cNvGraphicFramePr>
            <a:graphicFrameLocks noGrp="1"/>
          </p:cNvGraphicFramePr>
          <p:nvPr/>
        </p:nvGraphicFramePr>
        <p:xfrm>
          <a:off x="1028700" y="2689624"/>
          <a:ext cx="4978400" cy="615553"/>
        </p:xfrm>
        <a:graphic>
          <a:graphicData uri="http://schemas.openxmlformats.org/drawingml/2006/table">
            <a:tbl>
              <a:tblPr/>
              <a:tblGrid>
                <a:gridCol w="158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48" marR="91448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8" marR="91448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3.76</a:t>
                      </a:r>
                    </a:p>
                  </a:txBody>
                  <a:tcPr marL="91448" marR="91448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云形标注 21"/>
          <p:cNvSpPr>
            <a:spLocks noChangeArrowheads="1"/>
          </p:cNvSpPr>
          <p:nvPr/>
        </p:nvSpPr>
        <p:spPr bwMode="auto">
          <a:xfrm>
            <a:off x="6407153" y="1628776"/>
            <a:ext cx="1965325" cy="1052513"/>
          </a:xfrm>
          <a:prstGeom prst="cloudCallout">
            <a:avLst>
              <a:gd name="adj1" fmla="val -50241"/>
              <a:gd name="adj2" fmla="val 117421"/>
            </a:avLst>
          </a:prstGeom>
          <a:noFill/>
          <a:ln w="22225" algn="ctr">
            <a:solidFill>
              <a:srgbClr val="0000FF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69075" y="1903810"/>
            <a:ext cx="1679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你的结果怎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样呢？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995366" y="1150740"/>
            <a:ext cx="73818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能使一元二次方程两边的值相等的未知数的值，叫做一元二次方程的解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用估算法判断一元二次方程解的取值范围，具体步骤如下：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列表，利用未知数的取值分别计算方程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0(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在表中找出使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的值可能等于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的未知数的大 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致取值范围；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进一步在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中的范围内列表、计算、估计范围，直到</a:t>
            </a:r>
          </a:p>
          <a:p>
            <a:pPr indent="0" eaLnBrk="1" hangingPunct="1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符合题中精确度要求为止．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4"/>
            <a:ext cx="4392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一元二次方程的解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一元二次方程解的估算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73188" y="1601392"/>
            <a:ext cx="5110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复习提问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一元二次方程的定义是什么？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一元二次方程的形式有哪些？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424973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951165" y="1354933"/>
            <a:ext cx="2864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一元二次方程的解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911225" y="1981202"/>
            <a:ext cx="75580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一元二次方程的解：能使一元二次方程两边</a:t>
            </a:r>
            <a:r>
              <a:rPr lang="zh-CN" altLang="en-US" sz="2000" b="1" dirty="0" smtClean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的值相等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的未知数的值，叫做一元二次方程的解，也叫一元二次方程的</a:t>
            </a:r>
            <a:r>
              <a:rPr lang="zh-CN" altLang="en-US" sz="2000" b="1" dirty="0" smtClean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marL="457200" indent="-457200" eaLnBrk="1" hangingPunct="1">
              <a:lnSpc>
                <a:spcPct val="140000"/>
              </a:lnSpc>
              <a:buFontTx/>
              <a:buAutoNum type="arabicPeriod" startAt="2"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验证一个未知数的值是否是一元二次方程的根，只需将这个未知数的值分别代入方程两边，若所得的值相等，则这个未知数的值就是方程的根，否则就不是方程的根．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内容占位符 7"/>
          <p:cNvSpPr txBox="1">
            <a:spLocks noChangeArrowheads="1"/>
          </p:cNvSpPr>
          <p:nvPr/>
        </p:nvSpPr>
        <p:spPr bwMode="auto">
          <a:xfrm>
            <a:off x="1162053" y="1151336"/>
            <a:ext cx="6505575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下面哪些数是方程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的根？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文本框 22"/>
          <p:cNvSpPr txBox="1">
            <a:spLocks noChangeArrowheads="1"/>
          </p:cNvSpPr>
          <p:nvPr/>
        </p:nvSpPr>
        <p:spPr bwMode="auto">
          <a:xfrm>
            <a:off x="6026152" y="423862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0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3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79488" y="2164557"/>
            <a:ext cx="72056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根据一元二次方程的根的定义，将这些数作为未   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知数的值分别代入方程中，能够使方程左右两边  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相等的数就是方程的根．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718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718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7179" name="文本框 46"/>
          <p:cNvSpPr txBox="1">
            <a:spLocks noChangeArrowheads="1"/>
          </p:cNvSpPr>
          <p:nvPr/>
        </p:nvSpPr>
        <p:spPr bwMode="auto">
          <a:xfrm>
            <a:off x="5888040" y="423981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7180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73163" y="1883569"/>
            <a:ext cx="7231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判断一个数值是不是一元二次方程的根的方法：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        将这个值代入一元二次方程，看方程的左右两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边是否相等，若相等，则是方程的根；若不相等，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就不是方程的根．</a:t>
            </a:r>
          </a:p>
          <a:p>
            <a:pPr>
              <a:lnSpc>
                <a:spcPct val="150000"/>
              </a:lnSpc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041401" y="1129905"/>
            <a:ext cx="7559675" cy="26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是一元二次方程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的一个根，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那么字母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根据根的意义，将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直接代入方程的左右两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边，就可得到以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为未知数的一元一次方程，求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解即可．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4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8198" name="文本框 25"/>
          <p:cNvSpPr txBox="1">
            <a:spLocks noChangeArrowheads="1"/>
          </p:cNvSpPr>
          <p:nvPr/>
        </p:nvSpPr>
        <p:spPr bwMode="auto">
          <a:xfrm>
            <a:off x="6056315" y="439816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279900" y="166211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205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矩形 2"/>
          <p:cNvSpPr>
            <a:spLocks noChangeArrowheads="1"/>
          </p:cNvSpPr>
          <p:nvPr/>
        </p:nvSpPr>
        <p:spPr bwMode="auto">
          <a:xfrm>
            <a:off x="784227" y="2514602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3775" y="1291830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557" name="内容占位符 7"/>
          <p:cNvSpPr txBox="1">
            <a:spLocks noChangeArrowheads="1"/>
          </p:cNvSpPr>
          <p:nvPr/>
        </p:nvSpPr>
        <p:spPr bwMode="auto">
          <a:xfrm>
            <a:off x="1050928" y="1206103"/>
            <a:ext cx="60229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方程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两个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9223" name="文本框 36"/>
          <p:cNvSpPr txBox="1">
            <a:spLocks noChangeArrowheads="1"/>
          </p:cNvSpPr>
          <p:nvPr/>
        </p:nvSpPr>
        <p:spPr bwMode="auto">
          <a:xfrm>
            <a:off x="5935666" y="440293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0741" y="10787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862013" y="989410"/>
            <a:ext cx="7358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下表是某同学求代数式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的值的情况，根据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表格可知方程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A.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B.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C.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D.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0247" name="文本框 36"/>
          <p:cNvSpPr txBox="1">
            <a:spLocks noChangeArrowheads="1"/>
          </p:cNvSpPr>
          <p:nvPr/>
        </p:nvSpPr>
        <p:spPr bwMode="auto">
          <a:xfrm>
            <a:off x="6142041" y="440531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0976" y="2851548"/>
          <a:ext cx="6481761" cy="10810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800" b="1" i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800" b="1" i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全屏显示(16:9)</PresentationFormat>
  <Paragraphs>194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B353F536DB1C4E86A844A5676F101E53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