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0" r:id="rId4"/>
    <p:sldId id="273" r:id="rId5"/>
    <p:sldId id="276" r:id="rId6"/>
    <p:sldId id="262" r:id="rId7"/>
    <p:sldId id="278" r:id="rId8"/>
    <p:sldId id="280" r:id="rId9"/>
    <p:sldId id="281" r:id="rId10"/>
    <p:sldId id="263" r:id="rId11"/>
    <p:sldId id="264" r:id="rId12"/>
    <p:sldId id="277" r:id="rId13"/>
    <p:sldId id="265" r:id="rId14"/>
    <p:sldId id="274" r:id="rId15"/>
    <p:sldId id="275" r:id="rId16"/>
    <p:sldId id="270" r:id="rId17"/>
    <p:sldId id="271" r:id="rId18"/>
    <p:sldId id="259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9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44"/>
        <p:guide pos="29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58875" y="881063"/>
            <a:ext cx="5040313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Rot="1" noChangeAspect="1" noChangeArrowheads="1"/>
          </p:cNvSpPr>
          <p:nvPr/>
        </p:nvSpPr>
        <p:spPr bwMode="auto">
          <a:xfrm>
            <a:off x="593725" y="5132388"/>
            <a:ext cx="6372225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zh-CN" altLang="en-US" sz="120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8188" cy="5349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/>
          <a:lstStyle>
            <a:lvl1pPr>
              <a:defRPr sz="1200" noProof="1"/>
            </a:lvl1pPr>
          </a:lstStyle>
          <a:p>
            <a:endParaRPr/>
          </a:p>
        </p:txBody>
      </p:sp>
      <p:sp>
        <p:nvSpPr>
          <p:cNvPr id="2053" name="Rectangle 5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8187" cy="5349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/>
          <a:lstStyle>
            <a:lvl1pPr algn="r">
              <a:defRPr sz="1200" noProof="1"/>
            </a:lvl1pPr>
          </a:lstStyle>
          <a:p>
            <a:endParaRPr/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8188" cy="5349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/>
          <a:lstStyle>
            <a:lvl1pPr>
              <a:defRPr sz="1200" noProof="1"/>
            </a:lvl1pPr>
          </a:lstStyle>
          <a:p>
            <a:endParaRPr/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</p:nvPr>
        </p:nvSpPr>
        <p:spPr>
          <a:xfrm>
            <a:off x="4281488" y="10156825"/>
            <a:ext cx="3278187" cy="5349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fld id="{544115C0-4F3C-4E3F-941C-53365CE92026}" type="slidenum">
              <a:rPr lang="zh-CN" altLang="en-US"/>
              <a:t>‹#›</a:t>
            </a:fld>
            <a:endParaRPr lang="en-US" altLang="zh-CN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lvl="1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lvl="2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lvl="3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lvl="4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>
      <a:defRPr sz="1200" kern="1200">
        <a:latin typeface="+mn-lt"/>
        <a:ea typeface="+mn-ea"/>
        <a:cs typeface="+mn-cs"/>
      </a:defRPr>
    </a:lvl6pPr>
    <a:lvl7pPr marL="2743200" lvl="6" indent="0">
      <a:defRPr sz="1200" kern="1200">
        <a:latin typeface="+mn-lt"/>
        <a:ea typeface="+mn-ea"/>
        <a:cs typeface="+mn-cs"/>
      </a:defRPr>
    </a:lvl7pPr>
    <a:lvl8pPr marL="3200400" lvl="7" indent="0">
      <a:defRPr sz="1200" kern="1200">
        <a:latin typeface="+mn-lt"/>
        <a:ea typeface="+mn-ea"/>
        <a:cs typeface="+mn-cs"/>
      </a:defRPr>
    </a:lvl8pPr>
    <a:lvl9pPr marL="3657600" lvl="8" indent="0">
      <a:defRPr sz="1200" kern="1200"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4099" name="Rectangle 3"/>
          <p:cNvSpPr>
            <a:spLocks noGrp="1" noRot="1" noChangeAspect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Rot="1" noChangeAspect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115C0-4F3C-4E3F-941C-53365CE92026}" type="slidenum">
              <a:rPr lang="zh-CN" altLang="en-US" smtClean="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23555" name="Rectangle 3"/>
          <p:cNvSpPr>
            <a:spLocks noGrp="1" noRot="1" noChangeAspect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0DD1B-5E5B-47BE-8752-62428C47EC1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48D16-21CF-45B3-AADA-B961F56DD17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DCF92-6821-4C7D-A23B-6C6EF712B0D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8D85D-F404-4655-886C-D94A40A7D3F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0DD1B-5E5B-47BE-8752-62428C47EC1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B828B-9FD1-4C65-8BC7-42DED6F8332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0248F-16FA-4683-9266-0F15BB124B9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FAE74-0248-44C0-8F75-6B235941749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</p:spPr>
        <p:txBody>
          <a:bodyPr anchor="ctr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</p:spPr>
        <p:txBody>
          <a:bodyPr rtlCol="0" anchor="ctr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EDECE-1F82-453E-8469-6A1F8FFA737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F2458-8B08-40C7-A399-154A6B7A515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25E21-49C9-495B-A71E-4B6C629A9FC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3F874-960B-4821-BE05-7A5CDE6CB59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Arial" panose="020B0604020202020204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Arial" panose="020B0604020202020204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Arial" panose="020B0604020202020204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Arial" panose="020B0604020202020204" pitchFamily="34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/>
          <a:lstStyle>
            <a:lvl1pPr>
              <a:defRPr sz="1400"/>
            </a:lvl1pPr>
          </a:lstStyle>
          <a:p>
            <a:endParaRPr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/>
          <a:lstStyle>
            <a:lvl1pPr algn="ctr">
              <a:defRPr sz="1400"/>
            </a:lvl1pPr>
          </a:lstStyle>
          <a:p>
            <a:endParaRPr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0B62A62-5474-4931-9B6C-23CEB8503D9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defTabSz="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2pPr>
      <a:lvl3pPr algn="ctr" defTabSz="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3pPr>
      <a:lvl4pPr algn="ctr" defTabSz="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4pPr>
      <a:lvl5pPr algn="ctr" defTabSz="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5pPr>
      <a:lvl6pPr marL="457200" algn="ctr" defTabSz="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6pPr>
      <a:lvl7pPr marL="914400" algn="ctr" defTabSz="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7pPr>
      <a:lvl8pPr marL="1371600" algn="ctr" defTabSz="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8pPr>
      <a:lvl9pPr marL="1828800" algn="ctr" defTabSz="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9pPr>
    </p:titleStyle>
    <p:bodyStyle>
      <a:lvl1pPr marL="342900" indent="-3429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lvl="1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lvl="2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lvl="3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lvl="4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lvl="5" indent="-228600" algn="l" defTabSz="0" eaLnBrk="0" fontAlgn="base" latinLnBrk="0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6pPr>
      <a:lvl7pPr marL="2971800" lvl="6" indent="-228600" algn="l" defTabSz="0" eaLnBrk="0" fontAlgn="base" latinLnBrk="0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7pPr>
      <a:lvl8pPr marL="3429000" lvl="7" indent="-228600" algn="l" defTabSz="0" eaLnBrk="0" fontAlgn="base" latinLnBrk="0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8pPr>
      <a:lvl9pPr marL="3886200" lvl="8" indent="-228600" algn="l" defTabSz="0" eaLnBrk="0" fontAlgn="base" latinLnBrk="0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9pPr>
    </p:bodyStyle>
    <p:otherStyle>
      <a:lvl1pPr lvl="0" algn="l" defTabSz="91440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/>
        </p:nvSpPr>
        <p:spPr bwMode="auto">
          <a:xfrm>
            <a:off x="3852908" y="1425575"/>
            <a:ext cx="5033639" cy="82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6600" dirty="0" smtClean="0">
                <a:solidFill>
                  <a:srgbClr val="09255F"/>
                </a:solidFill>
                <a:sym typeface="Arial" panose="020B0604020202020204" pitchFamily="34" charset="0"/>
              </a:rPr>
              <a:t>Help others</a:t>
            </a:r>
            <a:endParaRPr lang="zh-CN" altLang="en-US" sz="6600" dirty="0">
              <a:solidFill>
                <a:srgbClr val="09255F"/>
              </a:solidFill>
              <a:sym typeface="Arial" panose="020B0604020202020204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/>
        </p:nvSpPr>
        <p:spPr bwMode="auto">
          <a:xfrm>
            <a:off x="4398963" y="3136900"/>
            <a:ext cx="406241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zh-CN" altLang="en-US" sz="4000" dirty="0" smtClean="0">
                <a:solidFill>
                  <a:srgbClr val="09255F"/>
                </a:solidFill>
                <a:sym typeface="Arial" panose="020B0604020202020204" pitchFamily="34" charset="0"/>
              </a:rPr>
              <a:t>第一课时</a:t>
            </a:r>
            <a:endParaRPr lang="zh-CN" altLang="en-US" sz="4000" dirty="0">
              <a:solidFill>
                <a:srgbClr val="09255F"/>
              </a:solidFill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50721" y="4754220"/>
            <a:ext cx="3038012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2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900"/>
          </a:xfrm>
        </p:spPr>
        <p:txBody>
          <a:bodyPr anchor="ctr"/>
          <a:lstStyle/>
          <a:p>
            <a:r>
              <a:rPr lang="en-US" sz="2800" b="1" dirty="0" smtClean="0">
                <a:solidFill>
                  <a:srgbClr val="E937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Work in pairs </a:t>
            </a:r>
            <a:endParaRPr lang="zh-CN" altLang="en-US" sz="2800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338" name="TextBox 4"/>
          <p:cNvSpPr>
            <a:spLocks noChangeArrowheads="1"/>
          </p:cNvSpPr>
          <p:nvPr/>
        </p:nvSpPr>
        <p:spPr bwMode="auto">
          <a:xfrm>
            <a:off x="1379538" y="1093788"/>
            <a:ext cx="559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sym typeface="Arial" panose="020B0604020202020204" pitchFamily="34" charset="0"/>
              </a:rPr>
              <a:t>Write</a:t>
            </a:r>
            <a:r>
              <a:rPr lang="zh-CN" altLang="en-US" sz="2800" dirty="0">
                <a:solidFill>
                  <a:srgbClr val="000000"/>
                </a:solidFill>
                <a:sym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sym typeface="Arial" panose="020B0604020202020204" pitchFamily="34" charset="0"/>
              </a:rPr>
              <a:t>and complete the notice.</a:t>
            </a:r>
            <a:endParaRPr lang="zh-CN" altLang="en-US" sz="28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4339" name="折角形 6"/>
          <p:cNvSpPr>
            <a:spLocks noChangeArrowheads="1"/>
          </p:cNvSpPr>
          <p:nvPr/>
        </p:nvSpPr>
        <p:spPr bwMode="auto">
          <a:xfrm>
            <a:off x="1379538" y="2233613"/>
            <a:ext cx="6411912" cy="3776662"/>
          </a:xfrm>
          <a:prstGeom prst="foldedCorner">
            <a:avLst>
              <a:gd name="adj" fmla="val 12500"/>
            </a:avLst>
          </a:prstGeom>
          <a:solidFill>
            <a:srgbClr val="ECC1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/>
            <a:r>
              <a:rPr lang="en-US" sz="2800" b="1" i="1" dirty="0">
                <a:sym typeface="Arial" panose="020B0604020202020204" pitchFamily="34" charset="0"/>
              </a:rPr>
              <a:t>Lost dog</a:t>
            </a:r>
            <a:endParaRPr lang="zh-CN" altLang="en-US" sz="2800" b="1" i="1" dirty="0">
              <a:sym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sym typeface="Arial" panose="020B0604020202020204" pitchFamily="34" charset="0"/>
              </a:rPr>
              <a:t>Her name is Snow. She is small.</a:t>
            </a:r>
            <a:endParaRPr lang="zh-CN" altLang="en-US" sz="2400" dirty="0">
              <a:solidFill>
                <a:srgbClr val="000000"/>
              </a:solidFill>
              <a:sym typeface="Arial" panose="020B0604020202020204" pitchFamily="34" charset="0"/>
            </a:endParaRPr>
          </a:p>
          <a:p>
            <a:r>
              <a:rPr lang="en-US" sz="2400" b="1" i="1" dirty="0">
                <a:sym typeface="Arial" panose="020B0604020202020204" pitchFamily="34" charset="0"/>
              </a:rPr>
              <a:t>She is __________(</a:t>
            </a:r>
            <a:r>
              <a:rPr lang="en-US" sz="2400" b="1" i="1" dirty="0" err="1">
                <a:sym typeface="Arial" panose="020B0604020202020204" pitchFamily="34" charset="0"/>
              </a:rPr>
              <a:t>colour</a:t>
            </a:r>
            <a:r>
              <a:rPr lang="en-US" sz="2400" b="1" i="1" dirty="0">
                <a:sym typeface="Arial" panose="020B0604020202020204" pitchFamily="34" charset="0"/>
              </a:rPr>
              <a:t>).</a:t>
            </a:r>
            <a:endParaRPr lang="zh-CN" altLang="en-US" sz="2400" b="1" i="1" dirty="0">
              <a:sym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sym typeface="Arial" panose="020B0604020202020204" pitchFamily="34" charset="0"/>
              </a:rPr>
              <a:t>She has ___________ around her neck.</a:t>
            </a:r>
            <a:endParaRPr lang="zh-CN" altLang="en-US" sz="2400" dirty="0">
              <a:solidFill>
                <a:srgbClr val="000000"/>
              </a:solidFill>
              <a:sym typeface="Arial" panose="020B0604020202020204" pitchFamily="34" charset="0"/>
            </a:endParaRPr>
          </a:p>
          <a:p>
            <a:r>
              <a:rPr lang="en-US" sz="2400" b="1" i="1" dirty="0">
                <a:sym typeface="Arial" panose="020B0604020202020204" pitchFamily="34" charset="0"/>
              </a:rPr>
              <a:t>She was near __________ at half past ten.</a:t>
            </a:r>
            <a:endParaRPr lang="zh-CN" altLang="en-US" sz="2400" b="1" i="1" dirty="0">
              <a:sym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sym typeface="Arial" panose="020B0604020202020204" pitchFamily="34" charset="0"/>
              </a:rPr>
              <a:t>She was near __________ at about eleven.</a:t>
            </a:r>
            <a:endParaRPr lang="zh-CN" altLang="en-US" sz="2400" dirty="0">
              <a:solidFill>
                <a:srgbClr val="000000"/>
              </a:solidFill>
              <a:sym typeface="Arial" panose="020B0604020202020204" pitchFamily="34" charset="0"/>
            </a:endParaRPr>
          </a:p>
          <a:p>
            <a:r>
              <a:rPr lang="en-US" sz="2400" b="1" i="1" dirty="0">
                <a:sym typeface="Arial" panose="020B0604020202020204" pitchFamily="34" charset="0"/>
              </a:rPr>
              <a:t>Did you see her?</a:t>
            </a:r>
            <a:endParaRPr lang="zh-CN" altLang="en-US" sz="2400" b="1" i="1" dirty="0">
              <a:sym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sym typeface="Arial" panose="020B0604020202020204" pitchFamily="34" charset="0"/>
              </a:rPr>
              <a:t>My phone number is 1234567.</a:t>
            </a:r>
            <a:endParaRPr lang="zh-CN" altLang="en-US" sz="2400" b="1" i="1" dirty="0">
              <a:sym typeface="Arial" panose="020B0604020202020204" pitchFamily="34" charset="0"/>
            </a:endParaRPr>
          </a:p>
        </p:txBody>
      </p:sp>
      <p:pic>
        <p:nvPicPr>
          <p:cNvPr id="14340" name="图片 7" descr="六2.pn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6040438" y="1857375"/>
            <a:ext cx="1420812" cy="1517650"/>
          </a:xfrm>
          <a:prstGeom prst="rect">
            <a:avLst/>
          </a:prstGeom>
          <a:noFill/>
          <a:ln w="9525">
            <a:solidFill>
              <a:srgbClr val="7030A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anchor="ctr"/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Role play</a:t>
            </a:r>
            <a:endParaRPr lang="zh-CN" altLang="en-US" sz="2800" b="1" smtClean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5362" name="图片 3" descr="六1.png"/>
          <p:cNvPicPr>
            <a:picLocks noChangeAspect="1" noChangeArrowheads="1"/>
          </p:cNvPicPr>
          <p:nvPr/>
        </p:nvPicPr>
        <p:blipFill>
          <a:blip r:embed="rId2" cstate="email">
            <a:lum bright="20000" contrast="30000"/>
          </a:blip>
          <a:srcRect/>
          <a:stretch>
            <a:fillRect/>
          </a:stretch>
        </p:blipFill>
        <p:spPr bwMode="auto">
          <a:xfrm>
            <a:off x="725488" y="1098550"/>
            <a:ext cx="771525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8650"/>
          </a:xfrm>
        </p:spPr>
        <p:txBody>
          <a:bodyPr anchor="ctr"/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Show time</a:t>
            </a:r>
          </a:p>
        </p:txBody>
      </p:sp>
      <p:sp>
        <p:nvSpPr>
          <p:cNvPr id="16386" name="内容占位符 2"/>
          <p:cNvSpPr>
            <a:spLocks noGrp="1" noChangeArrowheads="1"/>
          </p:cNvSpPr>
          <p:nvPr>
            <p:ph idx="1"/>
          </p:nvPr>
        </p:nvSpPr>
        <p:spPr>
          <a:xfrm>
            <a:off x="457200" y="903288"/>
            <a:ext cx="8229600" cy="4525962"/>
          </a:xfrm>
        </p:spPr>
        <p:txBody>
          <a:bodyPr/>
          <a:lstStyle/>
          <a:p>
            <a:r>
              <a:rPr lang="en-US" sz="280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Act out the text</a:t>
            </a:r>
            <a:endParaRPr lang="zh-CN" altLang="en-US" sz="280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6387" name="图片 3" descr="六1.png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/>
          <a:stretch>
            <a:fillRect/>
          </a:stretch>
        </p:blipFill>
        <p:spPr bwMode="auto">
          <a:xfrm>
            <a:off x="1439863" y="1524000"/>
            <a:ext cx="6503987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0"/>
          </a:xfrm>
        </p:spPr>
        <p:txBody>
          <a:bodyPr anchor="ctr"/>
          <a:lstStyle/>
          <a:p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Practice in pairs</a:t>
            </a:r>
            <a:endParaRPr lang="zh-CN" altLang="en-US" sz="280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7410" name="图片 4" descr="六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03400"/>
            <a:ext cx="38290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5" descr="六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0" y="1803400"/>
            <a:ext cx="38608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7"/>
          <p:cNvSpPr>
            <a:spLocks noChangeArrowheads="1"/>
          </p:cNvSpPr>
          <p:nvPr/>
        </p:nvSpPr>
        <p:spPr bwMode="auto">
          <a:xfrm>
            <a:off x="779463" y="971550"/>
            <a:ext cx="75549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sym typeface="Arial" panose="020B0604020202020204" pitchFamily="34" charset="0"/>
              </a:rPr>
              <a:t>Ask and answer the question with your classmates.</a:t>
            </a:r>
            <a:endParaRPr lang="zh-CN" altLang="en-US" sz="2400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algn="ctr"/>
            <a:r>
              <a:rPr lang="en-US" sz="2400" b="1">
                <a:solidFill>
                  <a:srgbClr val="000000"/>
                </a:solidFill>
                <a:sym typeface="Arial" panose="020B0604020202020204" pitchFamily="34" charset="0"/>
              </a:rPr>
              <a:t>How can you help others?   I can …</a:t>
            </a:r>
            <a:endParaRPr lang="zh-CN" altLang="en-US" sz="2400" b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7413" name="TextBox 8"/>
          <p:cNvSpPr>
            <a:spLocks noChangeArrowheads="1"/>
          </p:cNvSpPr>
          <p:nvPr/>
        </p:nvSpPr>
        <p:spPr bwMode="auto">
          <a:xfrm>
            <a:off x="457200" y="5530850"/>
            <a:ext cx="3533775" cy="522288"/>
          </a:xfrm>
          <a:prstGeom prst="rect">
            <a:avLst/>
          </a:prstGeom>
          <a:solidFill>
            <a:srgbClr val="ECC1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sym typeface="Arial" panose="020B0604020202020204" pitchFamily="34" charset="0"/>
              </a:rPr>
              <a:t>clean the table</a:t>
            </a:r>
            <a:endParaRPr lang="zh-CN" altLang="en-US" sz="2800" b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7414" name="TextBox 9"/>
          <p:cNvSpPr>
            <a:spLocks noChangeArrowheads="1"/>
          </p:cNvSpPr>
          <p:nvPr/>
        </p:nvSpPr>
        <p:spPr bwMode="auto">
          <a:xfrm>
            <a:off x="4800600" y="5530850"/>
            <a:ext cx="3533775" cy="522288"/>
          </a:xfrm>
          <a:prstGeom prst="rect">
            <a:avLst/>
          </a:prstGeom>
          <a:solidFill>
            <a:srgbClr val="ECC1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sym typeface="Arial" panose="020B0604020202020204" pitchFamily="34" charset="0"/>
              </a:rPr>
              <a:t>pick up rubbish</a:t>
            </a:r>
            <a:endParaRPr lang="zh-CN" altLang="en-US" sz="2800" b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0"/>
          </a:xfrm>
        </p:spPr>
        <p:txBody>
          <a:bodyPr anchor="ctr"/>
          <a:lstStyle/>
          <a:p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Practice in pairs</a:t>
            </a:r>
            <a:endParaRPr lang="zh-CN" altLang="en-US" sz="280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434" name="TextBox 7"/>
          <p:cNvSpPr>
            <a:spLocks noChangeArrowheads="1"/>
          </p:cNvSpPr>
          <p:nvPr/>
        </p:nvSpPr>
        <p:spPr bwMode="auto">
          <a:xfrm>
            <a:off x="779463" y="971550"/>
            <a:ext cx="7554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sym typeface="Arial" panose="020B0604020202020204" pitchFamily="34" charset="0"/>
              </a:rPr>
              <a:t>How can you help others?   I can …</a:t>
            </a:r>
            <a:endParaRPr lang="zh-CN" altLang="en-US" sz="2400" b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8435" name="TextBox 8"/>
          <p:cNvSpPr>
            <a:spLocks noChangeArrowheads="1"/>
          </p:cNvSpPr>
          <p:nvPr/>
        </p:nvSpPr>
        <p:spPr bwMode="auto">
          <a:xfrm>
            <a:off x="457200" y="5057775"/>
            <a:ext cx="3533775" cy="954088"/>
          </a:xfrm>
          <a:prstGeom prst="rect">
            <a:avLst/>
          </a:prstGeom>
          <a:solidFill>
            <a:srgbClr val="ECC1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sym typeface="Arial" panose="020B0604020202020204" pitchFamily="34" charset="0"/>
              </a:rPr>
              <a:t>help the blind cross the street</a:t>
            </a:r>
            <a:endParaRPr lang="zh-CN" altLang="en-US" sz="2800" b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8436" name="TextBox 9"/>
          <p:cNvSpPr>
            <a:spLocks noChangeArrowheads="1"/>
          </p:cNvSpPr>
          <p:nvPr/>
        </p:nvSpPr>
        <p:spPr bwMode="auto">
          <a:xfrm>
            <a:off x="5000625" y="5057775"/>
            <a:ext cx="3533775" cy="954088"/>
          </a:xfrm>
          <a:prstGeom prst="rect">
            <a:avLst/>
          </a:prstGeom>
          <a:solidFill>
            <a:srgbClr val="ECC1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sym typeface="Arial" panose="020B0604020202020204" pitchFamily="34" charset="0"/>
              </a:rPr>
              <a:t>read the newspaper to old people</a:t>
            </a:r>
            <a:endParaRPr lang="zh-CN" altLang="en-US" sz="2800" b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18437" name="图片 10" descr="六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13" y="1603375"/>
            <a:ext cx="4376737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11" descr="六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4288" y="1603375"/>
            <a:ext cx="3440112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0"/>
          </a:xfrm>
        </p:spPr>
        <p:txBody>
          <a:bodyPr anchor="ctr"/>
          <a:lstStyle/>
          <a:p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Practice in pairs</a:t>
            </a:r>
            <a:endParaRPr lang="zh-CN" altLang="en-US" sz="280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458" name="TextBox 7"/>
          <p:cNvSpPr>
            <a:spLocks noChangeArrowheads="1"/>
          </p:cNvSpPr>
          <p:nvPr/>
        </p:nvSpPr>
        <p:spPr bwMode="auto">
          <a:xfrm>
            <a:off x="779463" y="971550"/>
            <a:ext cx="7554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sym typeface="Arial" panose="020B0604020202020204" pitchFamily="34" charset="0"/>
              </a:rPr>
              <a:t>How can you help others?   I can …</a:t>
            </a:r>
            <a:endParaRPr lang="zh-CN" altLang="en-US" sz="2400" b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459" name="TextBox 8"/>
          <p:cNvSpPr>
            <a:spLocks noChangeArrowheads="1"/>
          </p:cNvSpPr>
          <p:nvPr/>
        </p:nvSpPr>
        <p:spPr bwMode="auto">
          <a:xfrm>
            <a:off x="612775" y="5249863"/>
            <a:ext cx="3535363" cy="954087"/>
          </a:xfrm>
          <a:prstGeom prst="rect">
            <a:avLst/>
          </a:prstGeom>
          <a:solidFill>
            <a:srgbClr val="ECC1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sym typeface="Arial" panose="020B0604020202020204" pitchFamily="34" charset="0"/>
              </a:rPr>
              <a:t>help tourists find their way</a:t>
            </a:r>
            <a:endParaRPr lang="zh-CN" altLang="en-US" sz="2800" b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460" name="TextBox 9"/>
          <p:cNvSpPr>
            <a:spLocks noChangeArrowheads="1"/>
          </p:cNvSpPr>
          <p:nvPr/>
        </p:nvSpPr>
        <p:spPr bwMode="auto">
          <a:xfrm>
            <a:off x="4800600" y="5249863"/>
            <a:ext cx="3533775" cy="954087"/>
          </a:xfrm>
          <a:prstGeom prst="rect">
            <a:avLst/>
          </a:prstGeom>
          <a:solidFill>
            <a:srgbClr val="ECC1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sym typeface="Arial" panose="020B0604020202020204" pitchFamily="34" charset="0"/>
              </a:rPr>
              <a:t>give my seat to old people</a:t>
            </a:r>
            <a:endParaRPr lang="zh-CN" altLang="en-US" sz="2800" b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19461" name="图片 10" descr="六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1433513"/>
            <a:ext cx="3378200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11" descr="六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9150" y="1433513"/>
            <a:ext cx="405765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6912"/>
          </a:xfrm>
        </p:spPr>
        <p:txBody>
          <a:bodyPr anchor="ctr"/>
          <a:lstStyle/>
          <a:p>
            <a:r>
              <a:rPr lang="en-US" sz="2800" b="1" dirty="0" smtClean="0">
                <a:solidFill>
                  <a:srgbClr val="E937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Summary</a:t>
            </a:r>
            <a:endParaRPr lang="zh-CN" altLang="en-US" sz="2800" dirty="0" smtClean="0"/>
          </a:p>
        </p:txBody>
      </p:sp>
      <p:sp>
        <p:nvSpPr>
          <p:cNvPr id="20482" name="内容占位符 2"/>
          <p:cNvSpPr>
            <a:spLocks noGrp="1" noChangeArrowheads="1"/>
          </p:cNvSpPr>
          <p:nvPr>
            <p:ph idx="1"/>
          </p:nvPr>
        </p:nvSpPr>
        <p:spPr>
          <a:xfrm>
            <a:off x="457200" y="971550"/>
            <a:ext cx="8229600" cy="4525963"/>
          </a:xfrm>
        </p:spPr>
        <p:txBody>
          <a:bodyPr/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本课重点句型：</a:t>
            </a:r>
            <a:endParaRPr lang="en-US" sz="2800" b="1" dirty="0" smtClean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sz="2800" b="1" dirty="0" smtClean="0"/>
              <a:t>How can you help others?   I can …</a:t>
            </a:r>
            <a:endParaRPr lang="zh-CN" altLang="en-US" sz="2800" b="1" dirty="0" smtClean="0"/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 smtClean="0"/>
              <a:t>本课复习了语法句型：</a:t>
            </a:r>
            <a:endParaRPr lang="en-US" sz="2800" b="1" dirty="0" smtClean="0"/>
          </a:p>
          <a:p>
            <a:pPr eaLnBrk="0" hangingPunct="0">
              <a:lnSpc>
                <a:spcPct val="150000"/>
              </a:lnSpc>
            </a:pPr>
            <a:r>
              <a:rPr lang="en-US" sz="2800" b="1" dirty="0" smtClean="0"/>
              <a:t>I can’t find my dog.</a:t>
            </a:r>
            <a:endParaRPr lang="zh-CN" altLang="en-US" sz="2800" b="1" dirty="0" smtClean="0"/>
          </a:p>
          <a:p>
            <a:pPr eaLnBrk="0" hangingPunct="0">
              <a:lnSpc>
                <a:spcPct val="150000"/>
              </a:lnSpc>
            </a:pPr>
            <a:r>
              <a:rPr lang="en-US" sz="2800" b="1" dirty="0" smtClean="0"/>
              <a:t>I saw her half an hour ago.</a:t>
            </a:r>
            <a:endParaRPr lang="zh-CN" altLang="en-US" sz="2800" b="1" dirty="0" smtClean="0"/>
          </a:p>
          <a:p>
            <a:pPr eaLnBrk="0" hangingPunct="0">
              <a:lnSpc>
                <a:spcPct val="150000"/>
              </a:lnSpc>
            </a:pPr>
            <a:r>
              <a:rPr lang="en-US" sz="2800" b="1" dirty="0" smtClean="0"/>
              <a:t>I’m going to ask the gatekeeper.</a:t>
            </a:r>
            <a:endParaRPr lang="zh-CN" altLang="en-US" sz="32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9137"/>
          </a:xfrm>
        </p:spPr>
        <p:txBody>
          <a:bodyPr anchor="ctr"/>
          <a:lstStyle/>
          <a:p>
            <a:r>
              <a:rPr lang="en-US" sz="2800" b="1" dirty="0" smtClean="0">
                <a:solidFill>
                  <a:srgbClr val="E937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Homework</a:t>
            </a:r>
            <a:endParaRPr lang="zh-CN" altLang="en-US" sz="2800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1506" name="内容占位符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zh-CN" altLang="en-US" sz="3200" dirty="0" smtClean="0"/>
              <a:t>预习</a:t>
            </a:r>
            <a:r>
              <a:rPr lang="en-US" sz="3200" dirty="0" smtClean="0"/>
              <a:t>Learn the sounds. </a:t>
            </a:r>
            <a:endParaRPr lang="zh-CN" altLang="en-US" sz="32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3881438"/>
            <a:ext cx="534988" cy="476250"/>
          </a:xfrm>
        </p:spPr>
        <p:txBody>
          <a:bodyPr anchor="ctr"/>
          <a:lstStyle/>
          <a:p>
            <a:r>
              <a:rPr lang="en-US" altLang="zh-CN" sz="700" smtClean="0">
                <a:solidFill>
                  <a:srgbClr val="EDEDED"/>
                </a:solidFill>
              </a:rPr>
              <a:t>The En</a:t>
            </a:r>
            <a:r>
              <a:rPr lang="en-US" altLang="zh-CN" sz="4000" smtClean="0">
                <a:solidFill>
                  <a:srgbClr val="EDEDED"/>
                </a:solidFill>
              </a:rPr>
              <a:t>d</a:t>
            </a:r>
            <a:endParaRPr lang="en-US" altLang="zh-CN" sz="44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 anchor="ctr"/>
          <a:lstStyle/>
          <a:p>
            <a:pPr indent="360680" algn="l"/>
            <a:r>
              <a:rPr lang="en-US" sz="2800" b="1" dirty="0" smtClean="0">
                <a:solidFill>
                  <a:srgbClr val="E937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Warming </a:t>
            </a:r>
            <a:endParaRPr lang="zh-CN" altLang="en-US" sz="2800" b="1" dirty="0" smtClean="0">
              <a:solidFill>
                <a:srgbClr val="E9375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5122" name="图片 4" descr="六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3DAD2"/>
              </a:clrFrom>
              <a:clrTo>
                <a:srgbClr val="D3DAD2">
                  <a:alpha val="0"/>
                </a:srgbClr>
              </a:clrTo>
            </a:clrChange>
            <a:lum bright="10000" contrast="10000"/>
          </a:blip>
          <a:srcRect/>
          <a:stretch>
            <a:fillRect/>
          </a:stretch>
        </p:blipFill>
        <p:spPr bwMode="auto">
          <a:xfrm>
            <a:off x="2246313" y="1062038"/>
            <a:ext cx="4551362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同心圆 6"/>
          <p:cNvSpPr>
            <a:spLocks noChangeArrowheads="1"/>
          </p:cNvSpPr>
          <p:nvPr/>
        </p:nvSpPr>
        <p:spPr bwMode="auto">
          <a:xfrm>
            <a:off x="1751013" y="274638"/>
            <a:ext cx="5691187" cy="5378450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21600 w 21600"/>
              <a:gd name="T5" fmla="*/ 10800 h 21600"/>
              <a:gd name="T6" fmla="*/ 10800 w 21600"/>
              <a:gd name="T7" fmla="*/ 21600 h 21600"/>
              <a:gd name="T8" fmla="*/ 0 w 21600"/>
              <a:gd name="T9" fmla="*/ 10800 h 21600"/>
              <a:gd name="T10" fmla="*/ 8096 w 21600"/>
              <a:gd name="T11" fmla="*/ 10800 h 21600"/>
              <a:gd name="T12" fmla="*/ 10800 w 21600"/>
              <a:gd name="T13" fmla="*/ 13504 h 21600"/>
              <a:gd name="T14" fmla="*/ 13504 w 21600"/>
              <a:gd name="T15" fmla="*/ 10800 h 21600"/>
              <a:gd name="T16" fmla="*/ 10800 w 21600"/>
              <a:gd name="T17" fmla="*/ 8096 h 21600"/>
              <a:gd name="T18" fmla="*/ 8096 w 21600"/>
              <a:gd name="T19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096" y="10800"/>
                </a:moveTo>
                <a:cubicBezTo>
                  <a:pt x="8096" y="12293"/>
                  <a:pt x="9307" y="13504"/>
                  <a:pt x="10800" y="13504"/>
                </a:cubicBezTo>
                <a:cubicBezTo>
                  <a:pt x="12293" y="13504"/>
                  <a:pt x="13504" y="12293"/>
                  <a:pt x="13504" y="10800"/>
                </a:cubicBezTo>
                <a:cubicBezTo>
                  <a:pt x="13504" y="9307"/>
                  <a:pt x="12293" y="8096"/>
                  <a:pt x="10800" y="8096"/>
                </a:cubicBezTo>
                <a:cubicBezTo>
                  <a:pt x="9307" y="8096"/>
                  <a:pt x="8096" y="9307"/>
                  <a:pt x="8096" y="10800"/>
                </a:cubicBezTo>
                <a:close/>
              </a:path>
            </a:pathLst>
          </a:custGeom>
          <a:solidFill>
            <a:srgbClr val="ECC1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b="1" i="1">
              <a:sym typeface="Arial" panose="020B0604020202020204" pitchFamily="34" charset="0"/>
            </a:endParaRPr>
          </a:p>
        </p:txBody>
      </p:sp>
      <p:sp>
        <p:nvSpPr>
          <p:cNvPr id="2" name="TextBox 5"/>
          <p:cNvSpPr>
            <a:spLocks noChangeArrowheads="1"/>
          </p:cNvSpPr>
          <p:nvPr/>
        </p:nvSpPr>
        <p:spPr bwMode="auto">
          <a:xfrm>
            <a:off x="3570288" y="552450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What is it?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filter="circle(out)">
                                      <p:cBhvr>
                                        <p:cTn id="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1"/>
          <p:cNvSpPr>
            <a:spLocks noGrp="1" noChangeArrowheads="1"/>
          </p:cNvSpPr>
          <p:nvPr>
            <p:ph type="title"/>
          </p:nvPr>
        </p:nvSpPr>
        <p:spPr>
          <a:xfrm>
            <a:off x="793750" y="274638"/>
            <a:ext cx="7893050" cy="481012"/>
          </a:xfrm>
        </p:spPr>
        <p:txBody>
          <a:bodyPr anchor="ctr"/>
          <a:lstStyle/>
          <a:p>
            <a:pPr algn="l"/>
            <a:r>
              <a:rPr lang="en-US" sz="2800" b="1" dirty="0" smtClean="0">
                <a:solidFill>
                  <a:srgbClr val="E9375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Presentation</a:t>
            </a:r>
            <a:endParaRPr lang="zh-CN" altLang="en-US" sz="2800" dirty="0" smtClean="0"/>
          </a:p>
        </p:txBody>
      </p:sp>
      <p:sp>
        <p:nvSpPr>
          <p:cNvPr id="7171" name="Text Box 3"/>
          <p:cNvSpPr>
            <a:spLocks noChangeArrowheads="1"/>
          </p:cNvSpPr>
          <p:nvPr/>
        </p:nvSpPr>
        <p:spPr bwMode="auto">
          <a:xfrm>
            <a:off x="5997575" y="2643188"/>
            <a:ext cx="251936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What is this?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It’s a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bell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对象 7171"/>
          <p:cNvGraphicFramePr/>
          <p:nvPr/>
        </p:nvGraphicFramePr>
        <p:xfrm>
          <a:off x="793750" y="1125538"/>
          <a:ext cx="4384675" cy="438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3" imgW="4381500" imgH="4381500" progId="Paint.Picture">
                  <p:embed/>
                </p:oleObj>
              </mc:Choice>
              <mc:Fallback>
                <p:oleObj r:id="rId3" imgW="4381500" imgH="4381500" progId="Paint.Picture">
                  <p:embed/>
                  <p:pic>
                    <p:nvPicPr>
                      <p:cNvPr id="0" name="对象 717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1125538"/>
                        <a:ext cx="4384675" cy="438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>
            <a:spLocks noChangeArrowheads="1"/>
          </p:cNvSpPr>
          <p:nvPr/>
        </p:nvSpPr>
        <p:spPr bwMode="auto">
          <a:xfrm>
            <a:off x="5722938" y="2309813"/>
            <a:ext cx="2963862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What is this?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It’s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neck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</p:txBody>
      </p:sp>
      <p:pic>
        <p:nvPicPr>
          <p:cNvPr id="2" name="图片 8194" descr="u=3039238292,3266631824&amp;fm=21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525" y="1712913"/>
            <a:ext cx="3905250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左箭头 8"/>
          <p:cNvSpPr>
            <a:spLocks noChangeArrowheads="1"/>
          </p:cNvSpPr>
          <p:nvPr/>
        </p:nvSpPr>
        <p:spPr bwMode="auto">
          <a:xfrm rot="-1506713">
            <a:off x="2922588" y="2959100"/>
            <a:ext cx="3000375" cy="508000"/>
          </a:xfrm>
          <a:prstGeom prst="leftArrow">
            <a:avLst>
              <a:gd name="adj1" fmla="val 50000"/>
              <a:gd name="adj2" fmla="val 121543"/>
            </a:avLst>
          </a:prstGeom>
          <a:solidFill>
            <a:srgbClr val="FF0000"/>
          </a:solidFill>
          <a:ln w="9525">
            <a:solidFill>
              <a:schemeClr val="tx1"/>
            </a:solidFill>
            <a:bevel/>
          </a:ln>
        </p:spPr>
        <p:txBody>
          <a:bodyPr/>
          <a:lstStyle/>
          <a:p>
            <a:endParaRPr lang="zh-CN" altLang="en-US" b="1" i="1">
              <a:sym typeface="Arial" panose="020B0604020202020204" pitchFamily="34" charset="0"/>
            </a:endParaRPr>
          </a:p>
        </p:txBody>
      </p:sp>
      <p:sp>
        <p:nvSpPr>
          <p:cNvPr id="3" name="标题 1"/>
          <p:cNvSpPr>
            <a:spLocks noGrp="1" noChangeArrowheads="1"/>
          </p:cNvSpPr>
          <p:nvPr/>
        </p:nvSpPr>
        <p:spPr bwMode="auto">
          <a:xfrm>
            <a:off x="793750" y="274638"/>
            <a:ext cx="78930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Presentation</a:t>
            </a:r>
            <a:endParaRPr lang="zh-CN" altLang="en-US" sz="2800">
              <a:solidFill>
                <a:schemeClr val="tx2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12" dur="5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 noChangeArrowheads="1"/>
          </p:cNvSpPr>
          <p:nvPr>
            <p:ph type="title"/>
          </p:nvPr>
        </p:nvSpPr>
        <p:spPr>
          <a:xfrm>
            <a:off x="469900" y="201613"/>
            <a:ext cx="8229600" cy="752475"/>
          </a:xfrm>
        </p:spPr>
        <p:txBody>
          <a:bodyPr anchor="ctr"/>
          <a:lstStyle/>
          <a:p>
            <a:r>
              <a:rPr lang="en-US" sz="2800" b="1" dirty="0" smtClean="0">
                <a:solidFill>
                  <a:srgbClr val="E937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Talk in pairs </a:t>
            </a:r>
            <a:endParaRPr lang="zh-CN" altLang="en-US" sz="2800" dirty="0" smtClean="0"/>
          </a:p>
        </p:txBody>
      </p:sp>
      <p:sp>
        <p:nvSpPr>
          <p:cNvPr id="9218" name="内容占位符 2"/>
          <p:cNvSpPr>
            <a:spLocks noGrp="1" noChangeArrowheads="1"/>
          </p:cNvSpPr>
          <p:nvPr>
            <p:ph idx="1"/>
          </p:nvPr>
        </p:nvSpPr>
        <p:spPr>
          <a:xfrm>
            <a:off x="682625" y="2201863"/>
            <a:ext cx="7597775" cy="3616325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I have a dog.</a:t>
            </a:r>
            <a:endParaRPr lang="zh-CN" altLang="en-US" sz="2800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Her name is _________.</a:t>
            </a:r>
            <a:endParaRPr lang="zh-CN" altLang="en-US" sz="2800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She is _________(</a:t>
            </a:r>
            <a:r>
              <a:rPr lang="en-US" sz="2800" dirty="0" err="1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colour</a:t>
            </a:r>
            <a:r>
              <a:rPr lang="en-US" sz="2800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).</a:t>
            </a:r>
            <a:endParaRPr lang="zh-CN" altLang="en-US" sz="2800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She has a ________ around her neck.</a:t>
            </a:r>
            <a:endParaRPr lang="zh-CN" altLang="en-US" sz="2800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I like her very much.</a:t>
            </a:r>
            <a:endParaRPr lang="zh-CN" altLang="en-US" sz="2800" dirty="0" smtClean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endParaRPr lang="zh-CN" altLang="en-US" sz="3200" dirty="0" smtClean="0"/>
          </a:p>
        </p:txBody>
      </p:sp>
      <p:pic>
        <p:nvPicPr>
          <p:cNvPr id="9219" name="图片 4" descr="六2.pn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5565775" y="1630363"/>
            <a:ext cx="1895475" cy="2027237"/>
          </a:xfrm>
          <a:prstGeom prst="rect">
            <a:avLst/>
          </a:prstGeom>
          <a:noFill/>
          <a:ln w="9525">
            <a:solidFill>
              <a:srgbClr val="7030A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6737"/>
          </a:xfrm>
        </p:spPr>
        <p:txBody>
          <a:bodyPr anchor="ctr"/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Listen to the text</a:t>
            </a:r>
            <a:endParaRPr lang="zh-CN" altLang="en-US" sz="2800" b="1" smtClean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0242" name="图片 3" descr="六1.png"/>
          <p:cNvPicPr>
            <a:picLocks noChangeAspect="1" noChangeArrowheads="1"/>
          </p:cNvPicPr>
          <p:nvPr/>
        </p:nvPicPr>
        <p:blipFill>
          <a:blip r:embed="rId2" cstate="email">
            <a:lum bright="20000" contrast="30000"/>
          </a:blip>
          <a:srcRect/>
          <a:stretch>
            <a:fillRect/>
          </a:stretch>
        </p:blipFill>
        <p:spPr bwMode="auto">
          <a:xfrm>
            <a:off x="725488" y="1098550"/>
            <a:ext cx="771525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动作按钮: 声音 4"/>
          <p:cNvSpPr>
            <a:spLocks noChangeArrowheads="1"/>
          </p:cNvSpPr>
          <p:nvPr/>
        </p:nvSpPr>
        <p:spPr bwMode="auto">
          <a:xfrm>
            <a:off x="7667625" y="5100638"/>
            <a:ext cx="773113" cy="792162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/>
          <a:p>
            <a:r>
              <a:rPr lang="zh-CN" altLang="en-US" sz="1200" b="1" i="1">
                <a:solidFill>
                  <a:srgbClr val="FF0000"/>
                </a:solidFill>
                <a:sym typeface="Arial" panose="020B0604020202020204" pitchFamily="34" charset="0"/>
              </a:rPr>
              <a:t>此处添加课文录音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3" descr="六1.png"/>
          <p:cNvPicPr>
            <a:picLocks noChangeAspect="1" noChangeArrowheads="1"/>
          </p:cNvPicPr>
          <p:nvPr/>
        </p:nvPicPr>
        <p:blipFill>
          <a:blip r:embed="rId2" cstate="email">
            <a:lum bright="20000" contrast="30000"/>
          </a:blip>
          <a:srcRect/>
          <a:stretch>
            <a:fillRect/>
          </a:stretch>
        </p:blipFill>
        <p:spPr bwMode="auto">
          <a:xfrm>
            <a:off x="795338" y="1550988"/>
            <a:ext cx="7424737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圆角矩形标注 4"/>
          <p:cNvSpPr>
            <a:spLocks noChangeArrowheads="1"/>
          </p:cNvSpPr>
          <p:nvPr/>
        </p:nvSpPr>
        <p:spPr bwMode="auto">
          <a:xfrm>
            <a:off x="5081588" y="1373188"/>
            <a:ext cx="3330575" cy="887412"/>
          </a:xfrm>
          <a:prstGeom prst="wedgeRoundRectCallout">
            <a:avLst>
              <a:gd name="adj1" fmla="val -38801"/>
              <a:gd name="adj2" fmla="val 9886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bevel/>
          </a:ln>
        </p:spPr>
        <p:txBody>
          <a:bodyPr/>
          <a:lstStyle/>
          <a:p>
            <a:r>
              <a:rPr lang="en-US" sz="2800" b="1" i="1">
                <a:latin typeface="Times New Roman" panose="02020603050405020304" pitchFamily="18" charset="0"/>
                <a:sym typeface="Times New Roman" panose="02020603050405020304" pitchFamily="18" charset="0"/>
              </a:rPr>
              <a:t>I can’t find my dog.</a:t>
            </a:r>
            <a:endParaRPr lang="zh-CN" altLang="en-US" b="1" i="1"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 noChangeArrowheads="1"/>
          </p:cNvSpPr>
          <p:nvPr/>
        </p:nvSpPr>
        <p:spPr bwMode="auto">
          <a:xfrm>
            <a:off x="793750" y="274638"/>
            <a:ext cx="78930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Presentation</a:t>
            </a:r>
            <a:endParaRPr lang="zh-CN" altLang="en-US" sz="2800">
              <a:solidFill>
                <a:schemeClr val="tx2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3" descr="六1.png"/>
          <p:cNvPicPr>
            <a:picLocks noChangeAspect="1" noChangeArrowheads="1"/>
          </p:cNvPicPr>
          <p:nvPr/>
        </p:nvPicPr>
        <p:blipFill>
          <a:blip r:embed="rId2" cstate="email">
            <a:lum bright="20000" contrast="30000"/>
          </a:blip>
          <a:srcRect/>
          <a:stretch>
            <a:fillRect/>
          </a:stretch>
        </p:blipFill>
        <p:spPr bwMode="auto">
          <a:xfrm>
            <a:off x="795338" y="1550988"/>
            <a:ext cx="7424737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圆角矩形标注 4"/>
          <p:cNvSpPr>
            <a:spLocks noChangeArrowheads="1"/>
          </p:cNvSpPr>
          <p:nvPr/>
        </p:nvSpPr>
        <p:spPr bwMode="auto">
          <a:xfrm>
            <a:off x="5081588" y="1208088"/>
            <a:ext cx="3138487" cy="1052512"/>
          </a:xfrm>
          <a:prstGeom prst="wedgeRoundRectCallout">
            <a:avLst>
              <a:gd name="adj1" fmla="val -38801"/>
              <a:gd name="adj2" fmla="val 9886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bevel/>
          </a:ln>
        </p:spPr>
        <p:txBody>
          <a:bodyPr/>
          <a:lstStyle/>
          <a:p>
            <a:r>
              <a:rPr lang="en-US" sz="2800" b="1" i="1">
                <a:latin typeface="Times New Roman" panose="02020603050405020304" pitchFamily="18" charset="0"/>
                <a:sym typeface="Times New Roman" panose="02020603050405020304" pitchFamily="18" charset="0"/>
              </a:rPr>
              <a:t>I saw her half an hour ago.</a:t>
            </a:r>
            <a:endParaRPr lang="zh-CN" altLang="en-US" b="1" i="1"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 noChangeArrowheads="1"/>
          </p:cNvSpPr>
          <p:nvPr/>
        </p:nvSpPr>
        <p:spPr bwMode="auto">
          <a:xfrm>
            <a:off x="793750" y="274638"/>
            <a:ext cx="78930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Presentation</a:t>
            </a:r>
            <a:endParaRPr lang="zh-CN" altLang="en-US" sz="2800">
              <a:solidFill>
                <a:schemeClr val="tx2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3" descr="六1.png"/>
          <p:cNvPicPr>
            <a:picLocks noChangeAspect="1" noChangeArrowheads="1"/>
          </p:cNvPicPr>
          <p:nvPr/>
        </p:nvPicPr>
        <p:blipFill>
          <a:blip r:embed="rId2" cstate="email">
            <a:lum bright="20000" contrast="30000"/>
          </a:blip>
          <a:srcRect/>
          <a:stretch>
            <a:fillRect/>
          </a:stretch>
        </p:blipFill>
        <p:spPr bwMode="auto">
          <a:xfrm>
            <a:off x="795338" y="1550988"/>
            <a:ext cx="7424737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圆角矩形标注 4"/>
          <p:cNvSpPr>
            <a:spLocks noChangeArrowheads="1"/>
          </p:cNvSpPr>
          <p:nvPr/>
        </p:nvSpPr>
        <p:spPr bwMode="auto">
          <a:xfrm>
            <a:off x="5081588" y="1174750"/>
            <a:ext cx="3330575" cy="1087438"/>
          </a:xfrm>
          <a:prstGeom prst="wedgeRoundRectCallout">
            <a:avLst>
              <a:gd name="adj1" fmla="val 3231"/>
              <a:gd name="adj2" fmla="val 8614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bevel/>
          </a:ln>
        </p:spPr>
        <p:txBody>
          <a:bodyPr/>
          <a:lstStyle/>
          <a:p>
            <a:r>
              <a:rPr lang="en-US" sz="2800" b="1" i="1">
                <a:latin typeface="Times New Roman" panose="02020603050405020304" pitchFamily="18" charset="0"/>
                <a:sym typeface="Times New Roman" panose="02020603050405020304" pitchFamily="18" charset="0"/>
              </a:rPr>
              <a:t>I’m going to ask the gatekeeper.</a:t>
            </a:r>
            <a:endParaRPr lang="zh-CN" altLang="en-US" b="1" i="1"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 noChangeArrowheads="1"/>
          </p:cNvSpPr>
          <p:nvPr/>
        </p:nvSpPr>
        <p:spPr bwMode="auto">
          <a:xfrm>
            <a:off x="793750" y="274638"/>
            <a:ext cx="78930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Presentation</a:t>
            </a:r>
            <a:endParaRPr lang="zh-CN" altLang="en-US" sz="2800">
              <a:solidFill>
                <a:schemeClr val="tx2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ldLvl="0" animBg="1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全屏显示(4:3)</PresentationFormat>
  <Paragraphs>62</Paragraphs>
  <Slides>18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宋体</vt:lpstr>
      <vt:lpstr>微软雅黑</vt:lpstr>
      <vt:lpstr>Arial</vt:lpstr>
      <vt:lpstr>Times New Roman</vt:lpstr>
      <vt:lpstr>WWW.2PPT.COM
</vt:lpstr>
      <vt:lpstr>Bitmap Image</vt:lpstr>
      <vt:lpstr>PowerPoint 演示文稿</vt:lpstr>
      <vt:lpstr>Warming </vt:lpstr>
      <vt:lpstr>Presentation</vt:lpstr>
      <vt:lpstr>PowerPoint 演示文稿</vt:lpstr>
      <vt:lpstr>Talk in pairs </vt:lpstr>
      <vt:lpstr>Listen to the text</vt:lpstr>
      <vt:lpstr>PowerPoint 演示文稿</vt:lpstr>
      <vt:lpstr>PowerPoint 演示文稿</vt:lpstr>
      <vt:lpstr>PowerPoint 演示文稿</vt:lpstr>
      <vt:lpstr>Work in pairs </vt:lpstr>
      <vt:lpstr>Role play</vt:lpstr>
      <vt:lpstr>Show time</vt:lpstr>
      <vt:lpstr>Practice in pairs</vt:lpstr>
      <vt:lpstr>Practice in pairs</vt:lpstr>
      <vt:lpstr>Practice in pairs</vt:lpstr>
      <vt:lpstr>Summary</vt:lpstr>
      <vt:lpstr>Homework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2022-01-22T03:32:27Z</dcterms:created>
  <dcterms:modified xsi:type="dcterms:W3CDTF">2023-01-16T20:07:02Z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D6058CA7EFF34C41AB963C52194DE42F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