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84" r:id="rId2"/>
    <p:sldId id="285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797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3A5CD3-27DC-44B3-ADFD-CE494B9E31DF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1EF04D-A40D-4347-8CB9-59FDEE9C36D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1EF04D-A40D-4347-8CB9-59FDEE9C36D6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C0BD70-729E-490F-9018-58C2CBAD661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E0E7A5-0389-470C-8DFE-F1E92A26AA7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C852F9-C153-4BC7-B2B7-ABCB5A53160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2606A0-BB68-4F98-910F-DBB46A0379C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740C35-DA80-4CD8-8B6E-AA81A9D52A3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020410-8132-4D6C-BE34-6EA906DDE53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3E1E7E-1F0F-4B3B-9A9A-A885B85238B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491C03-160D-4F53-9C7C-5299CFF73A6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C888EB-8A32-4959-81B0-40752E39930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0692AF-F71A-4A4B-A811-7A46DC720C4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5FB09A3F-C9A0-49A0-B947-6F5565880758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4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0355" name="标题 1"/>
          <p:cNvSpPr txBox="1">
            <a:spLocks noChangeArrowheads="1"/>
          </p:cNvSpPr>
          <p:nvPr/>
        </p:nvSpPr>
        <p:spPr bwMode="auto">
          <a:xfrm>
            <a:off x="538163" y="4343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nn-NO" alt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 6  Food and lifestyle</a:t>
            </a:r>
            <a:r>
              <a:rPr lang="en-US" altLang="zh-CN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Reading (I)</a:t>
            </a:r>
            <a:endParaRPr lang="en-US" altLang="zh-CN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915229" y="5830371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Text Box 3"/>
          <p:cNvSpPr txBox="1">
            <a:spLocks noChangeArrowheads="1"/>
          </p:cNvSpPr>
          <p:nvPr/>
        </p:nvSpPr>
        <p:spPr bwMode="auto">
          <a:xfrm>
            <a:off x="588963" y="528638"/>
            <a:ext cx="20129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Discussion</a:t>
            </a:r>
          </a:p>
        </p:txBody>
      </p:sp>
      <p:sp>
        <p:nvSpPr>
          <p:cNvPr id="109571" name="Text Box 4"/>
          <p:cNvSpPr txBox="1">
            <a:spLocks noChangeArrowheads="1"/>
          </p:cNvSpPr>
          <p:nvPr/>
        </p:nvSpPr>
        <p:spPr bwMode="auto">
          <a:xfrm>
            <a:off x="550863" y="1233488"/>
            <a:ext cx="8378825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楷体" panose="02010609060101010101" pitchFamily="49" charset="-122"/>
              </a:rPr>
              <a:t>◆Whose lifestyle is healthier (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楷体" panose="02010609060101010101" pitchFamily="49" charset="-122"/>
              </a:rPr>
              <a:t>更健康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楷体" panose="02010609060101010101" pitchFamily="49" charset="-122"/>
              </a:rPr>
              <a:t>), Kitty’s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楷体" panose="02010609060101010101" pitchFamily="49" charset="-122"/>
              </a:rPr>
              <a:t>    or Daniel’s? Why do you think so?</a:t>
            </a:r>
          </a:p>
        </p:txBody>
      </p:sp>
      <p:sp>
        <p:nvSpPr>
          <p:cNvPr id="109572" name="Text Box 5"/>
          <p:cNvSpPr txBox="1">
            <a:spLocks noChangeArrowheads="1"/>
          </p:cNvSpPr>
          <p:nvPr/>
        </p:nvSpPr>
        <p:spPr bwMode="auto">
          <a:xfrm>
            <a:off x="534988" y="2508250"/>
            <a:ext cx="7866062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楷体" panose="02010609060101010101" pitchFamily="49" charset="-122"/>
              </a:rPr>
              <a:t>◆Why do you think Daniel’s lifestyle is not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楷体" panose="02010609060101010101" pitchFamily="49" charset="-122"/>
              </a:rPr>
              <a:t>    healthy?</a:t>
            </a:r>
            <a:endParaRPr lang="en-US" altLang="zh-CN" dirty="0">
              <a:latin typeface="Calibri" panose="020F0502020204030204" pitchFamily="34" charset="0"/>
            </a:endParaRPr>
          </a:p>
        </p:txBody>
      </p:sp>
      <p:sp>
        <p:nvSpPr>
          <p:cNvPr id="109573" name="Text Box 6"/>
          <p:cNvSpPr txBox="1">
            <a:spLocks noChangeArrowheads="1"/>
          </p:cNvSpPr>
          <p:nvPr/>
        </p:nvSpPr>
        <p:spPr bwMode="auto">
          <a:xfrm>
            <a:off x="517525" y="3784600"/>
            <a:ext cx="771878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楷体" panose="02010609060101010101" pitchFamily="49" charset="-122"/>
              </a:rPr>
              <a:t>◆What advice can you give to Daniel if he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楷体" panose="02010609060101010101" pitchFamily="49" charset="-122"/>
              </a:rPr>
              <a:t>     wants to keep fit</a:t>
            </a:r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楷体" panose="02010609060101010101" pitchFamily="49" charset="-122"/>
              </a:rPr>
              <a:t>? </a:t>
            </a:r>
            <a:endParaRPr lang="en-US" altLang="zh-CN" sz="3200" b="1" dirty="0">
              <a:latin typeface="Times New Roman" panose="02020603050405020304" pitchFamily="18" charset="0"/>
              <a:cs typeface="Times New Roman" panose="02020603050405020304" pitchFamily="18" charset="0"/>
              <a:sym typeface="楷体" panose="02010609060101010101" pitchFamily="49" charset="-122"/>
            </a:endParaRPr>
          </a:p>
        </p:txBody>
      </p:sp>
      <p:pic>
        <p:nvPicPr>
          <p:cNvPr id="109574" name="Picture 7" descr="kitty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484438" y="4929188"/>
            <a:ext cx="1584325" cy="167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9575" name="Picture 8" descr="daniel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356100" y="4941888"/>
            <a:ext cx="1439863" cy="164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9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9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9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1" grpId="0" bldLvl="0" autoUpdateAnimBg="0"/>
      <p:bldP spid="109572" grpId="0" bldLvl="0" autoUpdateAnimBg="0"/>
      <p:bldP spid="109573" grpId="0" bldLvl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ext Box 3"/>
          <p:cNvSpPr txBox="1">
            <a:spLocks noChangeArrowheads="1"/>
          </p:cNvSpPr>
          <p:nvPr/>
        </p:nvSpPr>
        <p:spPr bwMode="auto">
          <a:xfrm>
            <a:off x="588963" y="528638"/>
            <a:ext cx="50704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chemeClr val="hlink"/>
                </a:solidFill>
                <a:latin typeface="Times New Roman" panose="02020603050405020304" pitchFamily="18" charset="0"/>
              </a:rPr>
              <a:t>Introduce your own lifestyle</a:t>
            </a:r>
          </a:p>
        </p:txBody>
      </p:sp>
      <p:graphicFrame>
        <p:nvGraphicFramePr>
          <p:cNvPr id="15364" name="Group 4"/>
          <p:cNvGraphicFramePr>
            <a:graphicFrameLocks noGrp="1"/>
          </p:cNvGraphicFramePr>
          <p:nvPr/>
        </p:nvGraphicFramePr>
        <p:xfrm>
          <a:off x="646113" y="2063750"/>
          <a:ext cx="7815262" cy="4294188"/>
        </p:xfrm>
        <a:graphic>
          <a:graphicData uri="http://schemas.openxmlformats.org/drawingml/2006/table">
            <a:tbl>
              <a:tblPr/>
              <a:tblGrid>
                <a:gridCol w="78152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94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宋体" panose="02010600030101010101" pitchFamily="2" charset="-122"/>
                        </a:rPr>
                        <a:t>Name 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宋体" panose="02010600030101010101" pitchFamily="2" charset="-122"/>
                        </a:rPr>
                        <a:t>Age 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宋体" panose="02010600030101010101" pitchFamily="2" charset="-122"/>
                        </a:rPr>
                        <a:t>Lifestyle _____________________________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宋体" panose="02010600030101010101" pitchFamily="2" charset="-122"/>
                        </a:rPr>
                        <a:t>Exercise _____________________________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宋体" panose="02010600030101010101" pitchFamily="2" charset="-122"/>
                        </a:rPr>
                        <a:t>Breakfast ____________________________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宋体" panose="02010600030101010101" pitchFamily="2" charset="-122"/>
                        </a:rPr>
                        <a:t>Lunch _______________________________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宋体" panose="02010600030101010101" pitchFamily="2" charset="-122"/>
                        </a:rPr>
                        <a:t>Dinner ______________________________</a:t>
                      </a:r>
                    </a:p>
                  </a:txBody>
                  <a:tcPr marT="45726" marB="45726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0601" name="Text Box 10"/>
          <p:cNvSpPr txBox="1">
            <a:spLocks noChangeArrowheads="1"/>
          </p:cNvSpPr>
          <p:nvPr/>
        </p:nvSpPr>
        <p:spPr bwMode="auto">
          <a:xfrm>
            <a:off x="3248025" y="1316038"/>
            <a:ext cx="22034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CC0066"/>
                </a:solidFill>
                <a:latin typeface="Times New Roman" panose="02020603050405020304" pitchFamily="18" charset="0"/>
              </a:rPr>
              <a:t>My lifestyle</a:t>
            </a:r>
          </a:p>
        </p:txBody>
      </p:sp>
      <p:pic>
        <p:nvPicPr>
          <p:cNvPr id="110602" name="Picture 11" descr="food 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380288" y="114300"/>
            <a:ext cx="1728787" cy="186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Text Box 3"/>
          <p:cNvSpPr txBox="1">
            <a:spLocks noChangeArrowheads="1"/>
          </p:cNvSpPr>
          <p:nvPr/>
        </p:nvSpPr>
        <p:spPr bwMode="auto">
          <a:xfrm>
            <a:off x="660400" y="600075"/>
            <a:ext cx="3511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Tips for keeping fit</a:t>
            </a:r>
            <a:endParaRPr lang="en-US" altLang="zh-CN" dirty="0">
              <a:latin typeface="Calibri" panose="020F0502020204030204" pitchFamily="34" charset="0"/>
            </a:endParaRPr>
          </a:p>
        </p:txBody>
      </p:sp>
      <p:sp>
        <p:nvSpPr>
          <p:cNvPr id="16392" name="WordArt 8"/>
          <p:cNvSpPr>
            <a:spLocks noChangeArrowheads="1" noChangeShapeType="1"/>
          </p:cNvSpPr>
          <p:nvPr/>
        </p:nvSpPr>
        <p:spPr bwMode="auto">
          <a:xfrm>
            <a:off x="757238" y="1846263"/>
            <a:ext cx="6121400" cy="719137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r>
              <a:rPr lang="en-US" altLang="zh-CN" sz="3600" b="1" kern="10" dirty="0">
                <a:ln w="9525">
                  <a:solidFill>
                    <a:srgbClr val="FF0000"/>
                  </a:solidFill>
                  <a:round/>
                </a:ln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Have a healthy lifestyle.</a:t>
            </a:r>
            <a:endParaRPr lang="zh-CN" altLang="en-US" sz="3600" b="1" kern="10" dirty="0">
              <a:ln w="9525">
                <a:solidFill>
                  <a:srgbClr val="FF0000"/>
                </a:solidFill>
                <a:round/>
              </a:ln>
              <a:solidFill>
                <a:srgbClr val="FF0000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pic>
        <p:nvPicPr>
          <p:cNvPr id="111620" name="Picture 10" descr="C:\Documents and Settings\Administrator\Application Data\Tencent\Users\415035863\QQ\WinTemp\RichOle\[AR@6OZV)XHA}Y%H5J4S12Q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86375" y="2500313"/>
            <a:ext cx="3373438" cy="289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1621" name="Text Box 4"/>
          <p:cNvSpPr txBox="1">
            <a:spLocks noChangeArrowheads="1"/>
          </p:cNvSpPr>
          <p:nvPr/>
        </p:nvSpPr>
        <p:spPr bwMode="auto">
          <a:xfrm>
            <a:off x="1071563" y="2643188"/>
            <a:ext cx="31654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A5067A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★</a:t>
            </a:r>
            <a:r>
              <a:rPr lang="en-US" altLang="zh-CN" sz="3200" b="1" dirty="0">
                <a:solidFill>
                  <a:srgbClr val="A5067A"/>
                </a:solidFill>
                <a:latin typeface="Times New Roman" panose="02020603050405020304" pitchFamily="18" charset="0"/>
                <a:sym typeface="楷体" panose="02010609060101010101" pitchFamily="49" charset="-122"/>
              </a:rPr>
              <a:t>Exercise more.</a:t>
            </a:r>
          </a:p>
        </p:txBody>
      </p:sp>
      <p:sp>
        <p:nvSpPr>
          <p:cNvPr id="111622" name="Text Box 5"/>
          <p:cNvSpPr txBox="1">
            <a:spLocks noChangeArrowheads="1"/>
          </p:cNvSpPr>
          <p:nvPr/>
        </p:nvSpPr>
        <p:spPr bwMode="auto">
          <a:xfrm>
            <a:off x="1055688" y="3346450"/>
            <a:ext cx="427037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A5067A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★</a:t>
            </a:r>
            <a:r>
              <a:rPr lang="en-US" altLang="zh-CN" sz="3200" b="1" dirty="0">
                <a:solidFill>
                  <a:srgbClr val="A5067A"/>
                </a:solidFill>
                <a:latin typeface="Times New Roman" panose="02020603050405020304" pitchFamily="18" charset="0"/>
                <a:sym typeface="楷体" panose="02010609060101010101" pitchFamily="49" charset="-122"/>
              </a:rPr>
              <a:t>Have fruit every day.</a:t>
            </a:r>
            <a:endParaRPr lang="en-US" altLang="zh-CN" dirty="0">
              <a:solidFill>
                <a:srgbClr val="A5067A"/>
              </a:solidFill>
              <a:latin typeface="Calibri" panose="020F0502020204030204" pitchFamily="34" charset="0"/>
            </a:endParaRPr>
          </a:p>
        </p:txBody>
      </p:sp>
      <p:sp>
        <p:nvSpPr>
          <p:cNvPr id="111623" name="Text Box 7"/>
          <p:cNvSpPr txBox="1">
            <a:spLocks noChangeArrowheads="1"/>
          </p:cNvSpPr>
          <p:nvPr/>
        </p:nvSpPr>
        <p:spPr bwMode="auto">
          <a:xfrm>
            <a:off x="1039813" y="4117975"/>
            <a:ext cx="42687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A5067A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★</a:t>
            </a:r>
            <a:r>
              <a:rPr lang="en-US" altLang="zh-CN" sz="3200" b="1" dirty="0">
                <a:solidFill>
                  <a:srgbClr val="A5067A"/>
                </a:solidFill>
                <a:latin typeface="Times New Roman" panose="02020603050405020304" pitchFamily="18" charset="0"/>
                <a:sym typeface="楷体" panose="02010609060101010101" pitchFamily="49" charset="-122"/>
              </a:rPr>
              <a:t>Have meals on time.</a:t>
            </a:r>
            <a:endParaRPr lang="en-US" altLang="zh-CN" dirty="0">
              <a:solidFill>
                <a:srgbClr val="A5067A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1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1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1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2" grpId="0" animBg="1"/>
      <p:bldP spid="111621" grpId="0" autoUpdateAnimBg="0"/>
      <p:bldP spid="111622" grpId="0" autoUpdateAnimBg="0"/>
      <p:bldP spid="111623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42" name="Picture 6" descr="c:\documents and settings\administrator\application data\360se6\User Data\temp\219077-12091P95R79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50" y="500063"/>
            <a:ext cx="8524875" cy="568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43" name="Text Box 3"/>
          <p:cNvSpPr txBox="1">
            <a:spLocks noChangeArrowheads="1"/>
          </p:cNvSpPr>
          <p:nvPr/>
        </p:nvSpPr>
        <p:spPr bwMode="auto">
          <a:xfrm>
            <a:off x="3429000" y="2143125"/>
            <a:ext cx="21447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Homework</a:t>
            </a:r>
            <a:endParaRPr lang="en-US" altLang="zh-CN" dirty="0">
              <a:solidFill>
                <a:srgbClr val="FFFF00"/>
              </a:solidFill>
              <a:latin typeface="Calibri" panose="020F0502020204030204" pitchFamily="34" charset="0"/>
            </a:endParaRPr>
          </a:p>
        </p:txBody>
      </p:sp>
      <p:sp>
        <p:nvSpPr>
          <p:cNvPr id="112644" name="Text Box 4"/>
          <p:cNvSpPr txBox="1">
            <a:spLocks noChangeArrowheads="1"/>
          </p:cNvSpPr>
          <p:nvPr/>
        </p:nvSpPr>
        <p:spPr bwMode="auto">
          <a:xfrm>
            <a:off x="1714500" y="2928938"/>
            <a:ext cx="5214938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1. Read and recite the passage.</a:t>
            </a:r>
          </a:p>
          <a:p>
            <a:pPr>
              <a:buFont typeface="Arial" panose="020B0604020202020204" pitchFamily="34" charset="0"/>
              <a:buNone/>
            </a:pPr>
            <a:endParaRPr lang="en-US" altLang="zh-CN" sz="28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2. Try to write something about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   your own lifestyle.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378" name="Picture 6" descr="C:\Documents and Settings\Administrator\桌面\322867_20140624134746198386_1_副本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" y="812800"/>
            <a:ext cx="7713663" cy="523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ext Box 3"/>
          <p:cNvSpPr txBox="1">
            <a:spLocks noChangeArrowheads="1"/>
          </p:cNvSpPr>
          <p:nvPr/>
        </p:nvSpPr>
        <p:spPr bwMode="auto">
          <a:xfrm>
            <a:off x="557213" y="620713"/>
            <a:ext cx="26463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A news report</a:t>
            </a:r>
          </a:p>
        </p:txBody>
      </p:sp>
      <p:graphicFrame>
        <p:nvGraphicFramePr>
          <p:cNvPr id="7172" name="Group 4"/>
          <p:cNvGraphicFramePr>
            <a:graphicFrameLocks noGrp="1"/>
          </p:cNvGraphicFramePr>
          <p:nvPr/>
        </p:nvGraphicFramePr>
        <p:xfrm>
          <a:off x="468313" y="1397000"/>
          <a:ext cx="8351837" cy="4984751"/>
        </p:xfrm>
        <a:graphic>
          <a:graphicData uri="http://schemas.openxmlformats.org/drawingml/2006/table">
            <a:tbl>
              <a:tblPr/>
              <a:tblGrid>
                <a:gridCol w="20875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64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1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1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0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2417" name="Text Box 18"/>
          <p:cNvSpPr txBox="1">
            <a:spLocks noChangeArrowheads="1"/>
          </p:cNvSpPr>
          <p:nvPr/>
        </p:nvSpPr>
        <p:spPr bwMode="auto">
          <a:xfrm>
            <a:off x="1816100" y="28590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endParaRPr lang="zh-CN" altLang="zh-CN">
              <a:latin typeface="Calibri" panose="020F0502020204030204" pitchFamily="34" charset="0"/>
            </a:endParaRPr>
          </a:p>
        </p:txBody>
      </p:sp>
      <p:sp>
        <p:nvSpPr>
          <p:cNvPr id="102418" name="Text Box 19"/>
          <p:cNvSpPr txBox="1">
            <a:spLocks noChangeArrowheads="1"/>
          </p:cNvSpPr>
          <p:nvPr/>
        </p:nvSpPr>
        <p:spPr bwMode="auto">
          <a:xfrm>
            <a:off x="539750" y="1916113"/>
            <a:ext cx="19335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</a:rPr>
              <a:t>Main idea</a:t>
            </a:r>
          </a:p>
        </p:txBody>
      </p:sp>
      <p:sp>
        <p:nvSpPr>
          <p:cNvPr id="102419" name="Text Box 20"/>
          <p:cNvSpPr txBox="1">
            <a:spLocks noChangeArrowheads="1"/>
          </p:cNvSpPr>
          <p:nvPr/>
        </p:nvSpPr>
        <p:spPr bwMode="auto">
          <a:xfrm>
            <a:off x="684213" y="3284538"/>
            <a:ext cx="16081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</a:rPr>
              <a:t>Reasons</a:t>
            </a:r>
          </a:p>
        </p:txBody>
      </p:sp>
      <p:sp>
        <p:nvSpPr>
          <p:cNvPr id="102420" name="Text Box 21"/>
          <p:cNvSpPr txBox="1">
            <a:spLocks noChangeArrowheads="1"/>
          </p:cNvSpPr>
          <p:nvPr/>
        </p:nvSpPr>
        <p:spPr bwMode="auto">
          <a:xfrm>
            <a:off x="785813" y="4797425"/>
            <a:ext cx="14097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</a:rPr>
              <a:t>Advice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(</a:t>
            </a:r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建议</a:t>
            </a:r>
            <a:r>
              <a:rPr lang="en-US" altLang="zh-CN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)</a:t>
            </a:r>
          </a:p>
        </p:txBody>
      </p:sp>
      <p:sp>
        <p:nvSpPr>
          <p:cNvPr id="102421" name="Text Box 22"/>
          <p:cNvSpPr txBox="1">
            <a:spLocks noChangeArrowheads="1"/>
          </p:cNvSpPr>
          <p:nvPr/>
        </p:nvSpPr>
        <p:spPr bwMode="auto">
          <a:xfrm>
            <a:off x="2857500" y="1412875"/>
            <a:ext cx="5746750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</a:rPr>
              <a:t>Some fat boys join in a summer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</a:rPr>
              <a:t>camp to lose weight to </a:t>
            </a:r>
            <a:r>
              <a:rPr lang="en-US" altLang="zh-CN" sz="3200" b="1" dirty="0">
                <a:solidFill>
                  <a:srgbClr val="F71807"/>
                </a:solidFill>
                <a:latin typeface="Times New Roman" panose="02020603050405020304" pitchFamily="18" charset="0"/>
              </a:rPr>
              <a:t>keep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71807"/>
                </a:solidFill>
                <a:latin typeface="Times New Roman" panose="02020603050405020304" pitchFamily="18" charset="0"/>
              </a:rPr>
              <a:t>healthy</a:t>
            </a:r>
            <a:r>
              <a:rPr lang="en-US" altLang="zh-CN" sz="32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02422" name="Rectangle 23"/>
          <p:cNvSpPr>
            <a:spLocks noChangeArrowheads="1"/>
          </p:cNvSpPr>
          <p:nvPr/>
        </p:nvSpPr>
        <p:spPr bwMode="auto">
          <a:xfrm>
            <a:off x="2627313" y="3068638"/>
            <a:ext cx="33448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</a:rPr>
              <a:t>◆seldom exercise</a:t>
            </a:r>
            <a:r>
              <a:rPr lang="en-US" altLang="zh-CN" dirty="0"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102423" name="Rectangle 24"/>
          <p:cNvSpPr>
            <a:spLocks noChangeArrowheads="1"/>
          </p:cNvSpPr>
          <p:nvPr/>
        </p:nvSpPr>
        <p:spPr bwMode="auto">
          <a:xfrm>
            <a:off x="2627313" y="3644900"/>
            <a:ext cx="28781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</a:rPr>
              <a:t>◆eat too much</a:t>
            </a:r>
            <a:r>
              <a:rPr lang="en-US" altLang="zh-CN" dirty="0"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102424" name="Rectangle 25"/>
          <p:cNvSpPr>
            <a:spLocks noChangeArrowheads="1"/>
          </p:cNvSpPr>
          <p:nvPr/>
        </p:nvSpPr>
        <p:spPr bwMode="auto">
          <a:xfrm>
            <a:off x="2627313" y="4221163"/>
            <a:ext cx="2446337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600" b="1" dirty="0">
                <a:latin typeface="Times New Roman" panose="02020603050405020304" pitchFamily="18" charset="0"/>
              </a:rPr>
              <a:t>◆exercise more</a:t>
            </a:r>
          </a:p>
        </p:txBody>
      </p:sp>
      <p:sp>
        <p:nvSpPr>
          <p:cNvPr id="102425" name="Rectangle 26"/>
          <p:cNvSpPr>
            <a:spLocks noChangeArrowheads="1"/>
          </p:cNvSpPr>
          <p:nvPr/>
        </p:nvSpPr>
        <p:spPr bwMode="auto">
          <a:xfrm>
            <a:off x="2627313" y="4652963"/>
            <a:ext cx="5853112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600" b="1" dirty="0">
                <a:latin typeface="Times New Roman" panose="02020603050405020304" pitchFamily="18" charset="0"/>
              </a:rPr>
              <a:t>◆Don’t have too much food with </a:t>
            </a:r>
            <a:r>
              <a:rPr lang="en-US" altLang="zh-CN" sz="2600" b="1" dirty="0">
                <a:solidFill>
                  <a:srgbClr val="F71807"/>
                </a:solidFill>
                <a:latin typeface="Times New Roman" panose="02020603050405020304" pitchFamily="18" charset="0"/>
              </a:rPr>
              <a:t>sugar</a:t>
            </a:r>
            <a:r>
              <a:rPr lang="en-US" altLang="zh-CN" sz="2600" b="1" dirty="0">
                <a:latin typeface="Times New Roman" panose="02020603050405020304" pitchFamily="18" charset="0"/>
              </a:rPr>
              <a:t>;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2600" b="1" dirty="0">
                <a:latin typeface="Times New Roman" panose="02020603050405020304" pitchFamily="18" charset="0"/>
              </a:rPr>
              <a:t>    </a:t>
            </a:r>
            <a:r>
              <a:rPr lang="en-US" altLang="zh-CN" sz="2600" b="1" dirty="0">
                <a:solidFill>
                  <a:srgbClr val="F71807"/>
                </a:solidFill>
                <a:latin typeface="Times New Roman" panose="02020603050405020304" pitchFamily="18" charset="0"/>
              </a:rPr>
              <a:t>be bad for</a:t>
            </a:r>
            <a:r>
              <a:rPr lang="en-US" altLang="zh-CN" sz="2600" b="1" dirty="0">
                <a:latin typeface="Times New Roman" panose="02020603050405020304" pitchFamily="18" charset="0"/>
              </a:rPr>
              <a:t> one’s </a:t>
            </a:r>
            <a:r>
              <a:rPr lang="en-US" altLang="zh-CN" sz="2600" b="1" dirty="0">
                <a:solidFill>
                  <a:srgbClr val="F71807"/>
                </a:solidFill>
                <a:latin typeface="Times New Roman" panose="02020603050405020304" pitchFamily="18" charset="0"/>
              </a:rPr>
              <a:t>teeth</a:t>
            </a:r>
          </a:p>
        </p:txBody>
      </p:sp>
      <p:sp>
        <p:nvSpPr>
          <p:cNvPr id="102426" name="Rectangle 27"/>
          <p:cNvSpPr>
            <a:spLocks noChangeArrowheads="1"/>
          </p:cNvSpPr>
          <p:nvPr/>
        </p:nvSpPr>
        <p:spPr bwMode="auto">
          <a:xfrm>
            <a:off x="2627313" y="5387975"/>
            <a:ext cx="1900237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600" b="1" dirty="0">
                <a:latin typeface="Times New Roman" panose="02020603050405020304" pitchFamily="18" charset="0"/>
              </a:rPr>
              <a:t>◆have fruit</a:t>
            </a:r>
          </a:p>
        </p:txBody>
      </p:sp>
      <p:sp>
        <p:nvSpPr>
          <p:cNvPr id="102427" name="Rectangle 28"/>
          <p:cNvSpPr>
            <a:spLocks noChangeArrowheads="1"/>
          </p:cNvSpPr>
          <p:nvPr/>
        </p:nvSpPr>
        <p:spPr bwMode="auto">
          <a:xfrm>
            <a:off x="2627313" y="5819775"/>
            <a:ext cx="3201987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600" b="1" dirty="0">
                <a:latin typeface="Times New Roman" panose="02020603050405020304" pitchFamily="18" charset="0"/>
              </a:rPr>
              <a:t>◆have meals on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4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24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2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2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1" grpId="0" autoUpdateAnimBg="0"/>
      <p:bldP spid="10242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 descr="Kitty-danci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6013" y="1628775"/>
            <a:ext cx="2784475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 descr="Daniel-comput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5" y="2740025"/>
            <a:ext cx="3744913" cy="212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28" name="Text Box 5"/>
          <p:cNvSpPr txBox="1">
            <a:spLocks noChangeArrowheads="1"/>
          </p:cNvSpPr>
          <p:nvPr/>
        </p:nvSpPr>
        <p:spPr bwMode="auto">
          <a:xfrm>
            <a:off x="684213" y="549275"/>
            <a:ext cx="15716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chemeClr val="hlink"/>
                </a:solidFill>
                <a:latin typeface="Times New Roman" panose="02020603050405020304" pitchFamily="18" charset="0"/>
              </a:rPr>
              <a:t>Keep fit</a:t>
            </a:r>
          </a:p>
        </p:txBody>
      </p:sp>
      <p:sp>
        <p:nvSpPr>
          <p:cNvPr id="103429" name="Text Box 6"/>
          <p:cNvSpPr txBox="1">
            <a:spLocks noChangeArrowheads="1"/>
          </p:cNvSpPr>
          <p:nvPr/>
        </p:nvSpPr>
        <p:spPr bwMode="auto">
          <a:xfrm>
            <a:off x="2717800" y="903288"/>
            <a:ext cx="51958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009900"/>
                </a:solidFill>
                <a:latin typeface="Times New Roman" panose="02020603050405020304" pitchFamily="18" charset="0"/>
              </a:rPr>
              <a:t>What we eat </a:t>
            </a:r>
            <a:r>
              <a:rPr lang="en-US" sz="3200" b="1" i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and</a:t>
            </a:r>
            <a:r>
              <a:rPr lang="en-US" sz="3200" b="1">
                <a:solidFill>
                  <a:srgbClr val="009900"/>
                </a:solidFill>
                <a:latin typeface="Times New Roman" panose="02020603050405020304" pitchFamily="18" charset="0"/>
              </a:rPr>
              <a:t> how we live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ext Box 3"/>
          <p:cNvSpPr txBox="1">
            <a:spLocks noChangeArrowheads="1"/>
          </p:cNvSpPr>
          <p:nvPr/>
        </p:nvSpPr>
        <p:spPr bwMode="auto">
          <a:xfrm>
            <a:off x="557213" y="620713"/>
            <a:ext cx="2362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chemeClr val="hlink"/>
                </a:solidFill>
                <a:latin typeface="Times New Roman" panose="02020603050405020304" pitchFamily="18" charset="0"/>
              </a:rPr>
              <a:t>Fast reading</a:t>
            </a:r>
          </a:p>
        </p:txBody>
      </p:sp>
      <p:graphicFrame>
        <p:nvGraphicFramePr>
          <p:cNvPr id="9220" name="Group 4"/>
          <p:cNvGraphicFramePr>
            <a:graphicFrameLocks noGrp="1"/>
          </p:cNvGraphicFramePr>
          <p:nvPr/>
        </p:nvGraphicFramePr>
        <p:xfrm>
          <a:off x="328613" y="2278063"/>
          <a:ext cx="8440737" cy="2879726"/>
        </p:xfrm>
        <a:graphic>
          <a:graphicData uri="http://schemas.openxmlformats.org/drawingml/2006/table">
            <a:tbl>
              <a:tblPr/>
              <a:tblGrid>
                <a:gridCol w="1520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75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448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60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sym typeface="宋体" panose="02010600030101010101" pitchFamily="2" charset="-122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宋体" panose="02010600030101010101" pitchFamily="2" charset="-122"/>
                        </a:rPr>
                        <a:t>What she/he eats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宋体" panose="02010600030101010101" pitchFamily="2" charset="-122"/>
                        </a:rPr>
                        <a:t>How he/</a:t>
                      </a: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宋体" panose="02010600030101010101" pitchFamily="2" charset="-122"/>
                        </a:rPr>
                        <a:t>s</a:t>
                      </a:r>
                      <a:r>
                        <a:rPr kumimoji="0" lang="zh-CN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宋体" panose="02010600030101010101" pitchFamily="2" charset="-122"/>
                        </a:rPr>
                        <a:t>he lives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8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宋体" panose="02010600030101010101" pitchFamily="2" charset="-122"/>
                        </a:rPr>
                        <a:t>Kitty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宋体" panose="02010600030101010101" pitchFamily="2" charset="-122"/>
                        </a:rPr>
                        <a:t> 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宋体" panose="02010600030101010101" pitchFamily="2" charset="-122"/>
                        </a:rPr>
                        <a:t> 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0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宋体" panose="02010600030101010101" pitchFamily="2" charset="-122"/>
                        </a:rPr>
                        <a:t>Daniel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宋体" panose="02010600030101010101" pitchFamily="2" charset="-122"/>
                        </a:rPr>
                        <a:t> 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sym typeface="宋体" panose="02010600030101010101" pitchFamily="2" charset="-122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4469" name="Text Box 38"/>
          <p:cNvSpPr txBox="1">
            <a:spLocks noChangeArrowheads="1"/>
          </p:cNvSpPr>
          <p:nvPr/>
        </p:nvSpPr>
        <p:spPr bwMode="auto">
          <a:xfrm>
            <a:off x="571500" y="1325563"/>
            <a:ext cx="834866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800" b="1" i="1">
                <a:solidFill>
                  <a:srgbClr val="CC0066"/>
                </a:solidFill>
                <a:latin typeface="Times New Roman" panose="02020603050405020304" pitchFamily="18" charset="0"/>
              </a:rPr>
              <a:t>Read the passage quickly and fill in the following table.</a:t>
            </a:r>
            <a:r>
              <a:rPr lang="en-US" altLang="zh-CN">
                <a:latin typeface="Calibri" panose="020F0502020204030204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ext Box 3"/>
          <p:cNvSpPr txBox="1">
            <a:spLocks noChangeArrowheads="1"/>
          </p:cNvSpPr>
          <p:nvPr/>
        </p:nvSpPr>
        <p:spPr bwMode="auto">
          <a:xfrm>
            <a:off x="4211638" y="590550"/>
            <a:ext cx="27368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i="1" dirty="0">
                <a:solidFill>
                  <a:srgbClr val="CC0066"/>
                </a:solidFill>
                <a:latin typeface="Times New Roman" panose="02020603050405020304" pitchFamily="18" charset="0"/>
              </a:rPr>
              <a:t>True or False?</a:t>
            </a:r>
          </a:p>
        </p:txBody>
      </p:sp>
      <p:sp>
        <p:nvSpPr>
          <p:cNvPr id="105475" name="Text Box 4"/>
          <p:cNvSpPr txBox="1">
            <a:spLocks noChangeArrowheads="1"/>
          </p:cNvSpPr>
          <p:nvPr/>
        </p:nvSpPr>
        <p:spPr bwMode="auto">
          <a:xfrm>
            <a:off x="638175" y="1154113"/>
            <a:ext cx="8347075" cy="301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</a:rPr>
              <a:t>1. Kitty loves swimming.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</a:rPr>
              <a:t>2. Kitty often eats healthy food.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</a:rPr>
              <a:t>3. There is too much sugar in cakes and sweets.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</a:rPr>
              <a:t>4. Daniel seldom plays computer games.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</a:rPr>
              <a:t>5. Daniel does not like to play sports.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</a:rPr>
              <a:t>6. Kitty and Daniel have healthy lifestyles.</a:t>
            </a:r>
          </a:p>
        </p:txBody>
      </p:sp>
      <p:pic>
        <p:nvPicPr>
          <p:cNvPr id="105476" name="Picture 5" descr="Kitty-danci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95513" y="4510088"/>
            <a:ext cx="1368425" cy="208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477" name="Picture 6" descr="Daniel-computer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11638" y="5008563"/>
            <a:ext cx="2162175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5478" name="Text Box 7"/>
          <p:cNvSpPr txBox="1">
            <a:spLocks noChangeArrowheads="1"/>
          </p:cNvSpPr>
          <p:nvPr/>
        </p:nvSpPr>
        <p:spPr bwMode="auto">
          <a:xfrm>
            <a:off x="323850" y="1119188"/>
            <a:ext cx="4318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71807"/>
                </a:solidFill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105479" name="Text Box 8"/>
          <p:cNvSpPr txBox="1">
            <a:spLocks noChangeArrowheads="1"/>
          </p:cNvSpPr>
          <p:nvPr/>
        </p:nvSpPr>
        <p:spPr bwMode="auto">
          <a:xfrm>
            <a:off x="323850" y="1625600"/>
            <a:ext cx="4556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71807"/>
                </a:solidFill>
                <a:latin typeface="Times New Roman" panose="02020603050405020304" pitchFamily="18" charset="0"/>
              </a:rPr>
              <a:t>T</a:t>
            </a:r>
          </a:p>
        </p:txBody>
      </p:sp>
      <p:sp>
        <p:nvSpPr>
          <p:cNvPr id="105480" name="Text Box 9"/>
          <p:cNvSpPr txBox="1">
            <a:spLocks noChangeArrowheads="1"/>
          </p:cNvSpPr>
          <p:nvPr/>
        </p:nvSpPr>
        <p:spPr bwMode="auto">
          <a:xfrm>
            <a:off x="323850" y="2128838"/>
            <a:ext cx="4556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71807"/>
                </a:solidFill>
                <a:latin typeface="Times New Roman" panose="02020603050405020304" pitchFamily="18" charset="0"/>
              </a:rPr>
              <a:t>T</a:t>
            </a:r>
          </a:p>
        </p:txBody>
      </p:sp>
      <p:sp>
        <p:nvSpPr>
          <p:cNvPr id="105481" name="Text Box 10"/>
          <p:cNvSpPr txBox="1">
            <a:spLocks noChangeArrowheads="1"/>
          </p:cNvSpPr>
          <p:nvPr/>
        </p:nvSpPr>
        <p:spPr bwMode="auto">
          <a:xfrm>
            <a:off x="323850" y="2633663"/>
            <a:ext cx="4318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71807"/>
                </a:solidFill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105482" name="Text Box 11"/>
          <p:cNvSpPr txBox="1">
            <a:spLocks noChangeArrowheads="1"/>
          </p:cNvSpPr>
          <p:nvPr/>
        </p:nvSpPr>
        <p:spPr bwMode="auto">
          <a:xfrm>
            <a:off x="323850" y="3068638"/>
            <a:ext cx="4556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71807"/>
                </a:solidFill>
                <a:latin typeface="Times New Roman" panose="02020603050405020304" pitchFamily="18" charset="0"/>
              </a:rPr>
              <a:t>T</a:t>
            </a:r>
          </a:p>
        </p:txBody>
      </p:sp>
      <p:sp>
        <p:nvSpPr>
          <p:cNvPr id="105483" name="Text Box 12"/>
          <p:cNvSpPr txBox="1">
            <a:spLocks noChangeArrowheads="1"/>
          </p:cNvSpPr>
          <p:nvPr/>
        </p:nvSpPr>
        <p:spPr bwMode="auto">
          <a:xfrm>
            <a:off x="323850" y="3570288"/>
            <a:ext cx="4318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71807"/>
                </a:solidFill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105484" name="Text Box 13"/>
          <p:cNvSpPr txBox="1">
            <a:spLocks noChangeArrowheads="1"/>
          </p:cNvSpPr>
          <p:nvPr/>
        </p:nvSpPr>
        <p:spPr bwMode="auto">
          <a:xfrm>
            <a:off x="581025" y="544513"/>
            <a:ext cx="36195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Detailed reading (I)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5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5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5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5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5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5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8" grpId="0" autoUpdateAnimBg="0"/>
      <p:bldP spid="105479" grpId="0" autoUpdateAnimBg="0"/>
      <p:bldP spid="105480" grpId="0" autoUpdateAnimBg="0"/>
      <p:bldP spid="105481" grpId="0" autoUpdateAnimBg="0"/>
      <p:bldP spid="105482" grpId="0" autoUpdateAnimBg="0"/>
      <p:bldP spid="105483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 Box 3"/>
          <p:cNvSpPr txBox="1">
            <a:spLocks noChangeArrowheads="1"/>
          </p:cNvSpPr>
          <p:nvPr/>
        </p:nvSpPr>
        <p:spPr bwMode="auto">
          <a:xfrm>
            <a:off x="439738" y="2011363"/>
            <a:ext cx="8670925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CC0066"/>
                </a:solidFill>
                <a:latin typeface="Arial Black" panose="020B0A04020102020204" pitchFamily="34" charset="0"/>
              </a:rPr>
              <a:t>Simon:</a:t>
            </a:r>
            <a:r>
              <a:rPr lang="en-US" altLang="zh-CN" sz="3200" b="1" dirty="0">
                <a:latin typeface="Times New Roman" panose="02020603050405020304" pitchFamily="18" charset="0"/>
              </a:rPr>
              <a:t>  How often does Kitty dance?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CC0066"/>
                </a:solidFill>
                <a:latin typeface="Arial Black" panose="020B0A04020102020204" pitchFamily="34" charset="0"/>
              </a:rPr>
              <a:t>Millie: </a:t>
            </a:r>
            <a:r>
              <a:rPr lang="en-US" altLang="zh-CN" sz="3200" b="1" dirty="0">
                <a:latin typeface="Times New Roman" panose="02020603050405020304" pitchFamily="18" charset="0"/>
              </a:rPr>
              <a:t>   She dances (1) ___________.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CC0066"/>
                </a:solidFill>
                <a:latin typeface="Arial Black" panose="020B0A04020102020204" pitchFamily="34" charset="0"/>
                <a:sym typeface="Arial" panose="020B0604020202020204" pitchFamily="34" charset="0"/>
              </a:rPr>
              <a:t>Simon:</a:t>
            </a:r>
            <a:r>
              <a:rPr lang="en-US" altLang="zh-CN" sz="3200" b="1" dirty="0">
                <a:latin typeface="Times New Roman" panose="02020603050405020304" pitchFamily="18" charset="0"/>
              </a:rPr>
              <a:t>  How long does Kitty dance every time?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CC0066"/>
                </a:solidFill>
                <a:latin typeface="Arial Black" panose="020B0A04020102020204" pitchFamily="34" charset="0"/>
                <a:sym typeface="Arial" panose="020B0604020202020204" pitchFamily="34" charset="0"/>
              </a:rPr>
              <a:t>Millie:</a:t>
            </a:r>
            <a:r>
              <a:rPr lang="en-US" altLang="zh-CN" sz="3200" b="1" dirty="0">
                <a:latin typeface="Times New Roman" panose="02020603050405020304" pitchFamily="18" charset="0"/>
              </a:rPr>
              <a:t>    She dances for (2) ____________.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CC0066"/>
                </a:solidFill>
                <a:latin typeface="Arial Black" panose="020B0A04020102020204" pitchFamily="34" charset="0"/>
                <a:sym typeface="Arial" panose="020B0604020202020204" pitchFamily="34" charset="0"/>
              </a:rPr>
              <a:t>Simon:  </a:t>
            </a:r>
            <a:r>
              <a:rPr lang="en-US" altLang="zh-CN" sz="3200" b="1" dirty="0">
                <a:latin typeface="Times New Roman" panose="02020603050405020304" pitchFamily="18" charset="0"/>
                <a:sym typeface="Arial" panose="020B0604020202020204" pitchFamily="34" charset="0"/>
              </a:rPr>
              <a:t>Why is healthy food so important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sym typeface="Arial" panose="020B0604020202020204" pitchFamily="34" charset="0"/>
              </a:rPr>
              <a:t>                  for Kitty?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CC0066"/>
                </a:solidFill>
                <a:latin typeface="Arial Black" panose="020B0A04020102020204" pitchFamily="34" charset="0"/>
                <a:sym typeface="Arial" panose="020B0604020202020204" pitchFamily="34" charset="0"/>
              </a:rPr>
              <a:t>Millie:</a:t>
            </a:r>
            <a:r>
              <a:rPr lang="en-US" altLang="zh-CN" sz="3200" b="1" dirty="0">
                <a:latin typeface="Times New Roman" panose="02020603050405020304" pitchFamily="18" charset="0"/>
                <a:sym typeface="Arial" panose="020B0604020202020204" pitchFamily="34" charset="0"/>
              </a:rPr>
              <a:t>    Because she needs to (3) ________. </a:t>
            </a:r>
          </a:p>
        </p:txBody>
      </p:sp>
      <p:sp>
        <p:nvSpPr>
          <p:cNvPr id="106499" name="Text Box 4"/>
          <p:cNvSpPr txBox="1">
            <a:spLocks noChangeArrowheads="1"/>
          </p:cNvSpPr>
          <p:nvPr/>
        </p:nvSpPr>
        <p:spPr bwMode="auto">
          <a:xfrm>
            <a:off x="523875" y="1131888"/>
            <a:ext cx="8391525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400" b="1" i="1" dirty="0">
                <a:latin typeface="Times New Roman" panose="02020603050405020304" pitchFamily="18" charset="0"/>
              </a:rPr>
              <a:t>Simon is asking Millie some questions about Kitty's and Daniel's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400" b="1" i="1" dirty="0">
                <a:latin typeface="Times New Roman" panose="02020603050405020304" pitchFamily="18" charset="0"/>
              </a:rPr>
              <a:t>lifestyles. Help Millie answer his questions.</a:t>
            </a:r>
          </a:p>
        </p:txBody>
      </p:sp>
      <p:pic>
        <p:nvPicPr>
          <p:cNvPr id="106500" name="Picture 5" descr="two-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31750" y="5657850"/>
            <a:ext cx="2947988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6501" name="Text Box 6"/>
          <p:cNvSpPr txBox="1">
            <a:spLocks noChangeArrowheads="1"/>
          </p:cNvSpPr>
          <p:nvPr/>
        </p:nvSpPr>
        <p:spPr bwMode="auto">
          <a:xfrm>
            <a:off x="4995863" y="2489200"/>
            <a:ext cx="20240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71807"/>
                </a:solidFill>
                <a:latin typeface="Times New Roman" panose="02020603050405020304" pitchFamily="18" charset="0"/>
              </a:rPr>
              <a:t>every day</a:t>
            </a:r>
            <a:r>
              <a:rPr lang="en-US" altLang="zh-CN">
                <a:latin typeface="Calibri" panose="020F0502020204030204" pitchFamily="34" charset="0"/>
              </a:rPr>
              <a:t>   </a:t>
            </a:r>
          </a:p>
        </p:txBody>
      </p:sp>
      <p:sp>
        <p:nvSpPr>
          <p:cNvPr id="106502" name="Text Box 7"/>
          <p:cNvSpPr txBox="1">
            <a:spLocks noChangeArrowheads="1"/>
          </p:cNvSpPr>
          <p:nvPr/>
        </p:nvSpPr>
        <p:spPr bwMode="auto">
          <a:xfrm>
            <a:off x="5543550" y="3497263"/>
            <a:ext cx="24844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71807"/>
                </a:solidFill>
                <a:latin typeface="Times New Roman" panose="02020603050405020304" pitchFamily="18" charset="0"/>
              </a:rPr>
              <a:t>half an hour</a:t>
            </a:r>
            <a:r>
              <a:rPr lang="en-US" altLang="zh-CN">
                <a:latin typeface="Calibri" panose="020F0502020204030204" pitchFamily="34" charset="0"/>
              </a:rPr>
              <a:t>   </a:t>
            </a:r>
          </a:p>
        </p:txBody>
      </p:sp>
      <p:sp>
        <p:nvSpPr>
          <p:cNvPr id="106503" name="Text Box 8"/>
          <p:cNvSpPr txBox="1">
            <a:spLocks noChangeArrowheads="1"/>
          </p:cNvSpPr>
          <p:nvPr/>
        </p:nvSpPr>
        <p:spPr bwMode="auto">
          <a:xfrm>
            <a:off x="6605588" y="4937125"/>
            <a:ext cx="16383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71807"/>
                </a:solidFill>
                <a:latin typeface="Times New Roman" panose="02020603050405020304" pitchFamily="18" charset="0"/>
              </a:rPr>
              <a:t>keep fit</a:t>
            </a:r>
            <a:r>
              <a:rPr lang="en-US" altLang="zh-CN">
                <a:latin typeface="Calibri" panose="020F0502020204030204" pitchFamily="34" charset="0"/>
              </a:rPr>
              <a:t>   </a:t>
            </a:r>
          </a:p>
        </p:txBody>
      </p:sp>
      <p:sp>
        <p:nvSpPr>
          <p:cNvPr id="106504" name="Text Box 9"/>
          <p:cNvSpPr txBox="1">
            <a:spLocks noChangeArrowheads="1"/>
          </p:cNvSpPr>
          <p:nvPr/>
        </p:nvSpPr>
        <p:spPr bwMode="auto">
          <a:xfrm>
            <a:off x="4640263" y="542925"/>
            <a:ext cx="27368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i="1" dirty="0">
                <a:solidFill>
                  <a:srgbClr val="CC0066"/>
                </a:solidFill>
                <a:latin typeface="Times New Roman" panose="02020603050405020304" pitchFamily="18" charset="0"/>
              </a:rPr>
              <a:t>Role play</a:t>
            </a:r>
          </a:p>
        </p:txBody>
      </p:sp>
      <p:sp>
        <p:nvSpPr>
          <p:cNvPr id="106505" name="Text Box 10"/>
          <p:cNvSpPr txBox="1">
            <a:spLocks noChangeArrowheads="1"/>
          </p:cNvSpPr>
          <p:nvPr/>
        </p:nvSpPr>
        <p:spPr bwMode="auto">
          <a:xfrm>
            <a:off x="581025" y="544513"/>
            <a:ext cx="37798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Detailed reading (II)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6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6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6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1" grpId="0" autoUpdateAnimBg="0"/>
      <p:bldP spid="106502" grpId="0" autoUpdateAnimBg="0"/>
      <p:bldP spid="106503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Text Box 3"/>
          <p:cNvSpPr txBox="1">
            <a:spLocks noChangeArrowheads="1"/>
          </p:cNvSpPr>
          <p:nvPr/>
        </p:nvSpPr>
        <p:spPr bwMode="auto">
          <a:xfrm>
            <a:off x="439738" y="2011363"/>
            <a:ext cx="8634412" cy="447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CC0066"/>
                </a:solidFill>
                <a:latin typeface="Arial Black" panose="020B0A04020102020204" pitchFamily="34" charset="0"/>
              </a:rPr>
              <a:t>Simon:</a:t>
            </a:r>
            <a:r>
              <a:rPr lang="en-US" altLang="zh-CN" sz="3200" b="1" dirty="0">
                <a:latin typeface="Times New Roman" panose="02020603050405020304" pitchFamily="18" charset="0"/>
              </a:rPr>
              <a:t>  Does Daniel have a healthy lifestyle?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CC0066"/>
                </a:solidFill>
                <a:latin typeface="Arial Black" panose="020B0A04020102020204" pitchFamily="34" charset="0"/>
              </a:rPr>
              <a:t>Millie: </a:t>
            </a:r>
            <a:r>
              <a:rPr lang="en-US" altLang="zh-CN" sz="3200" b="1" dirty="0">
                <a:latin typeface="Times New Roman" panose="02020603050405020304" pitchFamily="18" charset="0"/>
              </a:rPr>
              <a:t>   (4) _____, ____________.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CC0066"/>
                </a:solidFill>
                <a:latin typeface="Arial Black" panose="020B0A04020102020204" pitchFamily="34" charset="0"/>
                <a:sym typeface="Arial" panose="020B0604020202020204" pitchFamily="34" charset="0"/>
              </a:rPr>
              <a:t>Simon:</a:t>
            </a:r>
            <a:r>
              <a:rPr lang="en-US" altLang="zh-CN" sz="3200" b="1" dirty="0">
                <a:latin typeface="Times New Roman" panose="02020603050405020304" pitchFamily="18" charset="0"/>
              </a:rPr>
              <a:t>  What does Daniel ?plan to eat every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</a:rPr>
              <a:t>                 day?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CC0066"/>
                </a:solidFill>
                <a:latin typeface="Arial Black" panose="020B0A04020102020204" pitchFamily="34" charset="0"/>
                <a:sym typeface="Arial" panose="020B0604020202020204" pitchFamily="34" charset="0"/>
              </a:rPr>
              <a:t>Millie:</a:t>
            </a:r>
            <a:r>
              <a:rPr lang="en-US" altLang="zh-CN" sz="3200" b="1" dirty="0">
                <a:latin typeface="Times New Roman" panose="02020603050405020304" pitchFamily="18" charset="0"/>
              </a:rPr>
              <a:t>    He plans to eat (5) _________________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</a:rPr>
              <a:t>                 ____________ every day.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CC0066"/>
                </a:solidFill>
                <a:latin typeface="Arial Black" panose="020B0A04020102020204" pitchFamily="34" charset="0"/>
                <a:sym typeface="Arial" panose="020B0604020202020204" pitchFamily="34" charset="0"/>
              </a:rPr>
              <a:t>Simon:  </a:t>
            </a:r>
            <a:r>
              <a:rPr lang="en-US" altLang="zh-CN" sz="3200" b="1" dirty="0">
                <a:latin typeface="Times New Roman" panose="02020603050405020304" pitchFamily="18" charset="0"/>
                <a:sym typeface="Arial" panose="020B0604020202020204" pitchFamily="34" charset="0"/>
              </a:rPr>
              <a:t>What does Daniel plan to do?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CC0066"/>
                </a:solidFill>
                <a:latin typeface="Arial Black" panose="020B0A04020102020204" pitchFamily="34" charset="0"/>
                <a:sym typeface="Arial" panose="020B0604020202020204" pitchFamily="34" charset="0"/>
              </a:rPr>
              <a:t>Millie:</a:t>
            </a:r>
            <a:r>
              <a:rPr lang="en-US" altLang="zh-CN" sz="3200" b="1" dirty="0">
                <a:latin typeface="Times New Roman" panose="02020603050405020304" pitchFamily="18" charset="0"/>
                <a:sym typeface="Arial" panose="020B0604020202020204" pitchFamily="34" charset="0"/>
              </a:rPr>
              <a:t>    He plans to (6) ____________ every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sym typeface="Arial" panose="020B0604020202020204" pitchFamily="34" charset="0"/>
              </a:rPr>
              <a:t>                 day. </a:t>
            </a:r>
            <a:endParaRPr lang="en-US" altLang="zh-CN" dirty="0">
              <a:latin typeface="Calibri" panose="020F0502020204030204" pitchFamily="34" charset="0"/>
            </a:endParaRPr>
          </a:p>
        </p:txBody>
      </p:sp>
      <p:sp>
        <p:nvSpPr>
          <p:cNvPr id="107523" name="Text Box 4"/>
          <p:cNvSpPr txBox="1">
            <a:spLocks noChangeArrowheads="1"/>
          </p:cNvSpPr>
          <p:nvPr/>
        </p:nvSpPr>
        <p:spPr bwMode="auto">
          <a:xfrm>
            <a:off x="523875" y="1131888"/>
            <a:ext cx="8391525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400" b="1" i="1">
                <a:latin typeface="Times New Roman" panose="02020603050405020304" pitchFamily="18" charset="0"/>
              </a:rPr>
              <a:t>Simon is asking Millie some questions about Kitty's and Daniel's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400" b="1" i="1">
                <a:latin typeface="Times New Roman" panose="02020603050405020304" pitchFamily="18" charset="0"/>
              </a:rPr>
              <a:t>lifestyles. Help Millie answer his questions.</a:t>
            </a:r>
          </a:p>
        </p:txBody>
      </p:sp>
      <p:grpSp>
        <p:nvGrpSpPr>
          <p:cNvPr id="2" name="Group 5"/>
          <p:cNvGrpSpPr/>
          <p:nvPr/>
        </p:nvGrpSpPr>
        <p:grpSpPr bwMode="auto">
          <a:xfrm>
            <a:off x="3086100" y="2489200"/>
            <a:ext cx="3382963" cy="582613"/>
            <a:chOff x="0" y="0"/>
            <a:chExt cx="2131" cy="367"/>
          </a:xfrm>
        </p:grpSpPr>
        <p:sp>
          <p:nvSpPr>
            <p:cNvPr id="107525" name="Text Box 6"/>
            <p:cNvSpPr txBox="1">
              <a:spLocks noChangeArrowheads="1"/>
            </p:cNvSpPr>
            <p:nvPr/>
          </p:nvSpPr>
          <p:spPr bwMode="auto">
            <a:xfrm>
              <a:off x="0" y="0"/>
              <a:ext cx="52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buFont typeface="Arial" panose="020B0604020202020204" pitchFamily="34" charset="0"/>
                <a:buNone/>
              </a:pPr>
              <a:r>
                <a:rPr lang="en-US" altLang="zh-CN" sz="3200" b="1">
                  <a:solidFill>
                    <a:srgbClr val="F71807"/>
                  </a:solidFill>
                  <a:latin typeface="Times New Roman" panose="02020603050405020304" pitchFamily="18" charset="0"/>
                </a:rPr>
                <a:t>No</a:t>
              </a:r>
              <a:r>
                <a:rPr lang="en-US" altLang="zh-CN">
                  <a:latin typeface="Calibri" panose="020F0502020204030204" pitchFamily="34" charset="0"/>
                </a:rPr>
                <a:t>   </a:t>
              </a:r>
            </a:p>
          </p:txBody>
        </p:sp>
        <p:sp>
          <p:nvSpPr>
            <p:cNvPr id="107526" name="Text Box 7"/>
            <p:cNvSpPr txBox="1">
              <a:spLocks noChangeArrowheads="1"/>
            </p:cNvSpPr>
            <p:nvPr/>
          </p:nvSpPr>
          <p:spPr bwMode="auto">
            <a:xfrm>
              <a:off x="800" y="2"/>
              <a:ext cx="1331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buFont typeface="Arial" panose="020B0604020202020204" pitchFamily="34" charset="0"/>
                <a:buNone/>
              </a:pPr>
              <a:r>
                <a:rPr lang="en-US" altLang="zh-CN" sz="3200" b="1">
                  <a:solidFill>
                    <a:srgbClr val="F71807"/>
                  </a:solidFill>
                  <a:latin typeface="Times New Roman" panose="02020603050405020304" pitchFamily="18" charset="0"/>
                </a:rPr>
                <a:t>he doesn’t</a:t>
              </a:r>
              <a:r>
                <a:rPr lang="en-US" altLang="zh-CN">
                  <a:latin typeface="Calibri" panose="020F0502020204030204" pitchFamily="34" charset="0"/>
                </a:rPr>
                <a:t>   </a:t>
              </a:r>
            </a:p>
          </p:txBody>
        </p:sp>
      </p:grpSp>
      <p:grpSp>
        <p:nvGrpSpPr>
          <p:cNvPr id="3" name="Group 8"/>
          <p:cNvGrpSpPr/>
          <p:nvPr/>
        </p:nvGrpSpPr>
        <p:grpSpPr bwMode="auto">
          <a:xfrm>
            <a:off x="2532063" y="3929063"/>
            <a:ext cx="5927725" cy="1084262"/>
            <a:chOff x="0" y="0"/>
            <a:chExt cx="3734" cy="683"/>
          </a:xfrm>
        </p:grpSpPr>
        <p:sp>
          <p:nvSpPr>
            <p:cNvPr id="107528" name="Text Box 9"/>
            <p:cNvSpPr txBox="1">
              <a:spLocks noChangeArrowheads="1"/>
            </p:cNvSpPr>
            <p:nvPr/>
          </p:nvSpPr>
          <p:spPr bwMode="auto">
            <a:xfrm>
              <a:off x="2012" y="0"/>
              <a:ext cx="172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buFont typeface="Arial" panose="020B0604020202020204" pitchFamily="34" charset="0"/>
                <a:buNone/>
              </a:pPr>
              <a:r>
                <a:rPr lang="en-US" altLang="zh-CN" sz="3200" b="1">
                  <a:solidFill>
                    <a:srgbClr val="F71807"/>
                  </a:solidFill>
                  <a:latin typeface="Times New Roman" panose="02020603050405020304" pitchFamily="18" charset="0"/>
                </a:rPr>
                <a:t>more fruit and</a:t>
              </a:r>
              <a:endParaRPr lang="en-US" altLang="zh-CN" sz="3200">
                <a:latin typeface="Calibri" panose="020F0502020204030204" pitchFamily="34" charset="0"/>
              </a:endParaRPr>
            </a:p>
          </p:txBody>
        </p:sp>
        <p:sp>
          <p:nvSpPr>
            <p:cNvPr id="107529" name="Text Box 10"/>
            <p:cNvSpPr txBox="1">
              <a:spLocks noChangeArrowheads="1"/>
            </p:cNvSpPr>
            <p:nvPr/>
          </p:nvSpPr>
          <p:spPr bwMode="auto">
            <a:xfrm>
              <a:off x="0" y="318"/>
              <a:ext cx="124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buFont typeface="Arial" panose="020B0604020202020204" pitchFamily="34" charset="0"/>
                <a:buNone/>
              </a:pPr>
              <a:r>
                <a:rPr lang="en-US" altLang="zh-CN" sz="3200" b="1">
                  <a:solidFill>
                    <a:srgbClr val="F71807"/>
                  </a:solidFill>
                  <a:latin typeface="Times New Roman" panose="02020603050405020304" pitchFamily="18" charset="0"/>
                </a:rPr>
                <a:t>vegetables</a:t>
              </a:r>
            </a:p>
          </p:txBody>
        </p:sp>
      </p:grpSp>
      <p:sp>
        <p:nvSpPr>
          <p:cNvPr id="107530" name="Text Box 11"/>
          <p:cNvSpPr txBox="1">
            <a:spLocks noChangeArrowheads="1"/>
          </p:cNvSpPr>
          <p:nvPr/>
        </p:nvSpPr>
        <p:spPr bwMode="auto">
          <a:xfrm>
            <a:off x="4859338" y="5370513"/>
            <a:ext cx="247491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71807"/>
                </a:solidFill>
                <a:latin typeface="Times New Roman" panose="02020603050405020304" pitchFamily="18" charset="0"/>
              </a:rPr>
              <a:t>go swimming</a:t>
            </a:r>
            <a:endParaRPr lang="en-US" altLang="zh-CN" sz="3200">
              <a:latin typeface="Calibri" panose="020F0502020204030204" pitchFamily="34" charset="0"/>
            </a:endParaRPr>
          </a:p>
        </p:txBody>
      </p:sp>
      <p:sp>
        <p:nvSpPr>
          <p:cNvPr id="107531" name="Text Box 12"/>
          <p:cNvSpPr txBox="1">
            <a:spLocks noChangeArrowheads="1"/>
          </p:cNvSpPr>
          <p:nvPr/>
        </p:nvSpPr>
        <p:spPr bwMode="auto">
          <a:xfrm>
            <a:off x="4757738" y="552450"/>
            <a:ext cx="27368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i="1">
                <a:solidFill>
                  <a:srgbClr val="CC0066"/>
                </a:solidFill>
                <a:latin typeface="Times New Roman" panose="02020603050405020304" pitchFamily="18" charset="0"/>
              </a:rPr>
              <a:t>Role play</a:t>
            </a:r>
            <a:endParaRPr lang="en-US" altLang="zh-CN">
              <a:latin typeface="Calibri" panose="020F0502020204030204" pitchFamily="34" charset="0"/>
            </a:endParaRPr>
          </a:p>
        </p:txBody>
      </p:sp>
      <p:sp>
        <p:nvSpPr>
          <p:cNvPr id="107532" name="Text Box 13"/>
          <p:cNvSpPr txBox="1">
            <a:spLocks noChangeArrowheads="1"/>
          </p:cNvSpPr>
          <p:nvPr/>
        </p:nvSpPr>
        <p:spPr bwMode="auto">
          <a:xfrm>
            <a:off x="581025" y="544513"/>
            <a:ext cx="37798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chemeClr val="hlink"/>
                </a:solidFill>
                <a:latin typeface="Times New Roman" panose="02020603050405020304" pitchFamily="18" charset="0"/>
              </a:rPr>
              <a:t>Detailed reading (II)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7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30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5" name="Group 3"/>
          <p:cNvGraphicFramePr>
            <a:graphicFrameLocks noGrp="1"/>
          </p:cNvGraphicFramePr>
          <p:nvPr/>
        </p:nvGraphicFramePr>
        <p:xfrm>
          <a:off x="180975" y="1627188"/>
          <a:ext cx="8785225" cy="4940798"/>
        </p:xfrm>
        <a:graphic>
          <a:graphicData uri="http://schemas.openxmlformats.org/drawingml/2006/table">
            <a:tbl>
              <a:tblPr/>
              <a:tblGrid>
                <a:gridCol w="4394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91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宋体" panose="02010600030101010101" pitchFamily="2" charset="-122"/>
                        </a:rPr>
                        <a:t>Kitty</a:t>
                      </a:r>
                    </a:p>
                  </a:txBody>
                  <a:tcPr marT="45715" marB="45715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宋体" panose="02010600030101010101" pitchFamily="2" charset="-122"/>
                        </a:rPr>
                        <a:t>Daniel</a:t>
                      </a:r>
                    </a:p>
                  </a:txBody>
                  <a:tcPr marT="45715" marB="45715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6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◆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宋体" panose="02010600030101010101" pitchFamily="2" charset="-122"/>
                        </a:rPr>
                        <a:t>I have _______ and 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宋体" panose="02010600030101010101" pitchFamily="2" charset="-122"/>
                        </a:rPr>
                        <a:t> 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宋体" panose="02010600030101010101" pitchFamily="2" charset="-122"/>
                        </a:rPr>
                        <a:t> 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宋体" panose="02010600030101010101" pitchFamily="2" charset="-122"/>
                        </a:rPr>
                        <a:t>  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宋体" panose="02010600030101010101" pitchFamily="2" charset="-122"/>
                        </a:rPr>
                        <a:t>for breakfast every day.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◆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宋体" panose="02010600030101010101" pitchFamily="2" charset="-122"/>
                        </a:rPr>
                        <a:t>I eat ___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宋体" panose="02010600030101010101" pitchFamily="2" charset="-122"/>
                        </a:rPr>
                        <a:t>_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宋体" panose="02010600030101010101" pitchFamily="2" charset="-122"/>
                        </a:rPr>
                        <a:t>_ and ____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宋体" panose="02010600030101010101" pitchFamily="2" charset="-122"/>
                        </a:rPr>
                        <a:t>_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宋体" panose="02010600030101010101" pitchFamily="2" charset="-122"/>
                        </a:rPr>
                        <a:t>_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宋体" panose="02010600030101010101" pitchFamily="2" charset="-122"/>
                        </a:rPr>
                        <a:t>_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宋体" panose="02010600030101010101" pitchFamily="2" charset="-122"/>
                        </a:rPr>
                        <a:t>_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宋体" panose="02010600030101010101" pitchFamily="2" charset="-122"/>
                        </a:rPr>
                        <a:t>__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宋体" panose="02010600030101010101" pitchFamily="2" charset="-122"/>
                        </a:rPr>
                        <a:t>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宋体" panose="02010600030101010101" pitchFamily="2" charset="-122"/>
                        </a:rPr>
                        <a:t>   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宋体" panose="02010600030101010101" pitchFamily="2" charset="-122"/>
                        </a:rPr>
                        <a:t> for lunch and dinner.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◆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宋体" panose="02010600030101010101" pitchFamily="2" charset="-122"/>
                        </a:rPr>
                        <a:t>Sometimes 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I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宋体" panose="02010600030101010101" pitchFamily="2" charset="-122"/>
                        </a:rPr>
                        <a:t> have an 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宋体" panose="02010600030101010101" pitchFamily="2" charset="-122"/>
                        </a:rPr>
                        <a:t>   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宋体" panose="02010600030101010101" pitchFamily="2" charset="-122"/>
                        </a:rPr>
                        <a:t> or a _______ between meals.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◆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宋体" panose="02010600030101010101" pitchFamily="2" charset="-122"/>
                        </a:rPr>
                        <a:t>I seldom eat ________ 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宋体" panose="02010600030101010101" pitchFamily="2" charset="-122"/>
                        </a:rPr>
                        <a:t>   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宋体" panose="02010600030101010101" pitchFamily="2" charset="-122"/>
                        </a:rPr>
                        <a:t> _________.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◆I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宋体" panose="02010600030101010101" pitchFamily="2" charset="-122"/>
                        </a:rPr>
                        <a:t> dance for ______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宋体" panose="02010600030101010101" pitchFamily="2" charset="-122"/>
                        </a:rPr>
                        <a:t>_____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宋体" panose="02010600030101010101" pitchFamily="2" charset="-122"/>
                        </a:rPr>
                        <a:t>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宋体" panose="02010600030101010101" pitchFamily="2" charset="-122"/>
                        </a:rPr>
                        <a:t>   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宋体" panose="02010600030101010101" pitchFamily="2" charset="-122"/>
                        </a:rPr>
                        <a:t> every day.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  <a:sym typeface="Times New Roman" panose="02020603050405020304" pitchFamily="18" charset="0"/>
                      </a:endParaRPr>
                    </a:p>
                  </a:txBody>
                  <a:tcPr marT="45715" marB="45715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◆</a:t>
                      </a:r>
                      <a:r>
                        <a:rPr kumimoji="0" lang="zh-CN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宋体" panose="02010600030101010101" pitchFamily="2" charset="-122"/>
                        </a:rPr>
                        <a:t>I love ________</a:t>
                      </a:r>
                      <a:r>
                        <a:rPr kumimoji="0" lang="zh-CN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宋体" panose="02010600030101010101" pitchFamily="2" charset="-122"/>
                        </a:rPr>
                        <a:t>____</a:t>
                      </a:r>
                      <a:r>
                        <a:rPr kumimoji="0" lang="zh-CN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宋体" panose="02010600030101010101" pitchFamily="2" charset="-122"/>
                        </a:rPr>
                        <a:t>__ and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宋体" panose="02010600030101010101" pitchFamily="2" charset="-122"/>
                        </a:rPr>
                        <a:t>    </a:t>
                      </a:r>
                      <a:r>
                        <a:rPr kumimoji="0" lang="zh-CN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宋体" panose="02010600030101010101" pitchFamily="2" charset="-122"/>
                        </a:rPr>
                        <a:t>_______.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◆</a:t>
                      </a:r>
                      <a:r>
                        <a:rPr kumimoji="0" lang="zh-CN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宋体" panose="02010600030101010101" pitchFamily="2" charset="-122"/>
                        </a:rPr>
                        <a:t>My favourite meat is ______.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◆</a:t>
                      </a:r>
                      <a:r>
                        <a:rPr kumimoji="0" lang="zh-CN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宋体" panose="02010600030101010101" pitchFamily="2" charset="-122"/>
                        </a:rPr>
                        <a:t>I do not eat ________ and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宋体" panose="02010600030101010101" pitchFamily="2" charset="-122"/>
                        </a:rPr>
                        <a:t>   </a:t>
                      </a:r>
                      <a:r>
                        <a:rPr kumimoji="0" lang="zh-CN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宋体" panose="02010600030101010101" pitchFamily="2" charset="-122"/>
                        </a:rPr>
                        <a:t> ______</a:t>
                      </a:r>
                      <a:r>
                        <a:rPr kumimoji="0" lang="zh-CN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宋体" panose="02010600030101010101" pitchFamily="2" charset="-122"/>
                        </a:rPr>
                        <a:t>____</a:t>
                      </a:r>
                      <a:r>
                        <a:rPr kumimoji="0" lang="zh-CN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宋体" panose="02010600030101010101" pitchFamily="2" charset="-122"/>
                        </a:rPr>
                        <a:t>____  every day.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◆</a:t>
                      </a:r>
                      <a:r>
                        <a:rPr kumimoji="0" lang="zh-CN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宋体" panose="02010600030101010101" pitchFamily="2" charset="-122"/>
                        </a:rPr>
                        <a:t>I do not often eat ________.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◆</a:t>
                      </a:r>
                      <a:r>
                        <a:rPr kumimoji="0" lang="zh-CN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宋体" panose="02010600030101010101" pitchFamily="2" charset="-122"/>
                        </a:rPr>
                        <a:t>I ________ exercise.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◆</a:t>
                      </a:r>
                      <a:r>
                        <a:rPr kumimoji="0" lang="zh-CN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宋体" panose="02010600030101010101" pitchFamily="2" charset="-122"/>
                        </a:rPr>
                        <a:t>I plan to _____</a:t>
                      </a:r>
                      <a:r>
                        <a:rPr kumimoji="0" lang="zh-CN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宋体" panose="02010600030101010101" pitchFamily="2" charset="-122"/>
                        </a:rPr>
                        <a:t>_____</a:t>
                      </a:r>
                      <a:r>
                        <a:rPr kumimoji="0" lang="zh-CN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宋体" panose="02010600030101010101" pitchFamily="2" charset="-122"/>
                        </a:rPr>
                        <a:t>____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宋体" panose="02010600030101010101" pitchFamily="2" charset="-122"/>
                        </a:rPr>
                        <a:t>    </a:t>
                      </a:r>
                      <a:r>
                        <a:rPr kumimoji="0" lang="zh-CN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宋体" panose="02010600030101010101" pitchFamily="2" charset="-122"/>
                        </a:rPr>
                        <a:t>every day.</a:t>
                      </a: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  <a:sym typeface="Times New Roman" panose="02020603050405020304" pitchFamily="18" charset="0"/>
                      </a:endParaRPr>
                    </a:p>
                  </a:txBody>
                  <a:tcPr marT="45715" marB="45715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8557" name="Text Box 20"/>
          <p:cNvSpPr txBox="1">
            <a:spLocks noChangeArrowheads="1"/>
          </p:cNvSpPr>
          <p:nvPr/>
        </p:nvSpPr>
        <p:spPr bwMode="auto">
          <a:xfrm>
            <a:off x="1952625" y="981075"/>
            <a:ext cx="525145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CC0066"/>
                </a:solidFill>
                <a:latin typeface="Times New Roman" panose="02020603050405020304" pitchFamily="18" charset="0"/>
              </a:rPr>
              <a:t>Kitty’s and Daniel’s lifestyles</a:t>
            </a:r>
          </a:p>
        </p:txBody>
      </p:sp>
      <p:sp>
        <p:nvSpPr>
          <p:cNvPr id="108558" name="Text Box 21"/>
          <p:cNvSpPr txBox="1">
            <a:spLocks noChangeArrowheads="1"/>
          </p:cNvSpPr>
          <p:nvPr/>
        </p:nvSpPr>
        <p:spPr bwMode="auto">
          <a:xfrm>
            <a:off x="1600200" y="2178050"/>
            <a:ext cx="776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71807"/>
                </a:solidFill>
                <a:latin typeface="Times New Roman" panose="02020603050405020304" pitchFamily="18" charset="0"/>
              </a:rPr>
              <a:t>milk</a:t>
            </a:r>
          </a:p>
        </p:txBody>
      </p:sp>
      <p:sp>
        <p:nvSpPr>
          <p:cNvPr id="108559" name="Text Box 22"/>
          <p:cNvSpPr txBox="1">
            <a:spLocks noChangeArrowheads="1"/>
          </p:cNvSpPr>
          <p:nvPr/>
        </p:nvSpPr>
        <p:spPr bwMode="auto">
          <a:xfrm>
            <a:off x="3338513" y="2178050"/>
            <a:ext cx="946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71807"/>
                </a:solidFill>
                <a:latin typeface="Times New Roman" panose="02020603050405020304" pitchFamily="18" charset="0"/>
              </a:rPr>
              <a:t>bread</a:t>
            </a:r>
          </a:p>
        </p:txBody>
      </p:sp>
      <p:sp>
        <p:nvSpPr>
          <p:cNvPr id="108560" name="Text Box 23"/>
          <p:cNvSpPr txBox="1">
            <a:spLocks noChangeArrowheads="1"/>
          </p:cNvSpPr>
          <p:nvPr/>
        </p:nvSpPr>
        <p:spPr bwMode="auto">
          <a:xfrm>
            <a:off x="1249363" y="3043238"/>
            <a:ext cx="658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71807"/>
                </a:solidFill>
                <a:latin typeface="Times New Roman" panose="02020603050405020304" pitchFamily="18" charset="0"/>
              </a:rPr>
              <a:t>fish</a:t>
            </a:r>
          </a:p>
        </p:txBody>
      </p:sp>
      <p:sp>
        <p:nvSpPr>
          <p:cNvPr id="108561" name="Text Box 24"/>
          <p:cNvSpPr txBox="1">
            <a:spLocks noChangeArrowheads="1"/>
          </p:cNvSpPr>
          <p:nvPr/>
        </p:nvSpPr>
        <p:spPr bwMode="auto">
          <a:xfrm>
            <a:off x="2835275" y="3043238"/>
            <a:ext cx="1520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71807"/>
                </a:solidFill>
                <a:latin typeface="Times New Roman" panose="02020603050405020304" pitchFamily="18" charset="0"/>
              </a:rPr>
              <a:t>vegetables</a:t>
            </a:r>
          </a:p>
        </p:txBody>
      </p:sp>
      <p:sp>
        <p:nvSpPr>
          <p:cNvPr id="108562" name="Text Box 25"/>
          <p:cNvSpPr txBox="1">
            <a:spLocks noChangeArrowheads="1"/>
          </p:cNvSpPr>
          <p:nvPr/>
        </p:nvSpPr>
        <p:spPr bwMode="auto">
          <a:xfrm>
            <a:off x="3419475" y="3906838"/>
            <a:ext cx="895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71807"/>
                </a:solidFill>
                <a:latin typeface="Times New Roman" panose="02020603050405020304" pitchFamily="18" charset="0"/>
              </a:rPr>
              <a:t>apple</a:t>
            </a:r>
          </a:p>
        </p:txBody>
      </p:sp>
      <p:sp>
        <p:nvSpPr>
          <p:cNvPr id="108563" name="Text Box 26"/>
          <p:cNvSpPr txBox="1">
            <a:spLocks noChangeArrowheads="1"/>
          </p:cNvSpPr>
          <p:nvPr/>
        </p:nvSpPr>
        <p:spPr bwMode="auto">
          <a:xfrm>
            <a:off x="1331913" y="4338638"/>
            <a:ext cx="776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71807"/>
                </a:solidFill>
                <a:latin typeface="Times New Roman" panose="02020603050405020304" pitchFamily="18" charset="0"/>
              </a:rPr>
              <a:t>pear</a:t>
            </a:r>
          </a:p>
        </p:txBody>
      </p:sp>
      <p:sp>
        <p:nvSpPr>
          <p:cNvPr id="108564" name="Text Box 27"/>
          <p:cNvSpPr txBox="1">
            <a:spLocks noChangeArrowheads="1"/>
          </p:cNvSpPr>
          <p:nvPr/>
        </p:nvSpPr>
        <p:spPr bwMode="auto">
          <a:xfrm>
            <a:off x="2381250" y="4795838"/>
            <a:ext cx="895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71807"/>
                </a:solidFill>
                <a:latin typeface="Times New Roman" panose="02020603050405020304" pitchFamily="18" charset="0"/>
              </a:rPr>
              <a:t>cakes</a:t>
            </a:r>
          </a:p>
        </p:txBody>
      </p:sp>
      <p:sp>
        <p:nvSpPr>
          <p:cNvPr id="108565" name="Text Box 28"/>
          <p:cNvSpPr txBox="1">
            <a:spLocks noChangeArrowheads="1"/>
          </p:cNvSpPr>
          <p:nvPr/>
        </p:nvSpPr>
        <p:spPr bwMode="auto">
          <a:xfrm>
            <a:off x="749300" y="5275263"/>
            <a:ext cx="1014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71807"/>
                </a:solidFill>
                <a:latin typeface="Times New Roman" panose="02020603050405020304" pitchFamily="18" charset="0"/>
              </a:rPr>
              <a:t>sweets</a:t>
            </a:r>
          </a:p>
        </p:txBody>
      </p:sp>
      <p:sp>
        <p:nvSpPr>
          <p:cNvPr id="108566" name="Text Box 29"/>
          <p:cNvSpPr txBox="1">
            <a:spLocks noChangeArrowheads="1"/>
          </p:cNvSpPr>
          <p:nvPr/>
        </p:nvSpPr>
        <p:spPr bwMode="auto">
          <a:xfrm>
            <a:off x="2195513" y="5659438"/>
            <a:ext cx="2098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71807"/>
                </a:solidFill>
                <a:latin typeface="Times New Roman" panose="02020603050405020304" pitchFamily="18" charset="0"/>
              </a:rPr>
              <a:t>half an hour    </a:t>
            </a:r>
          </a:p>
        </p:txBody>
      </p:sp>
      <p:sp>
        <p:nvSpPr>
          <p:cNvPr id="108567" name="Text Box 30"/>
          <p:cNvSpPr txBox="1">
            <a:spLocks noChangeArrowheads="1"/>
          </p:cNvSpPr>
          <p:nvPr/>
        </p:nvSpPr>
        <p:spPr bwMode="auto">
          <a:xfrm>
            <a:off x="5940425" y="2178050"/>
            <a:ext cx="1776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71807"/>
                </a:solidFill>
                <a:latin typeface="Times New Roman" panose="02020603050405020304" pitchFamily="18" charset="0"/>
              </a:rPr>
              <a:t>hamburgers</a:t>
            </a:r>
          </a:p>
        </p:txBody>
      </p:sp>
      <p:sp>
        <p:nvSpPr>
          <p:cNvPr id="108568" name="Text Box 31"/>
          <p:cNvSpPr txBox="1">
            <a:spLocks noChangeArrowheads="1"/>
          </p:cNvSpPr>
          <p:nvPr/>
        </p:nvSpPr>
        <p:spPr bwMode="auto">
          <a:xfrm>
            <a:off x="5091113" y="2609850"/>
            <a:ext cx="708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71807"/>
                </a:solidFill>
                <a:latin typeface="Times New Roman" panose="02020603050405020304" pitchFamily="18" charset="0"/>
              </a:rPr>
              <a:t>cola</a:t>
            </a:r>
          </a:p>
        </p:txBody>
      </p:sp>
      <p:sp>
        <p:nvSpPr>
          <p:cNvPr id="108569" name="Text Box 32"/>
          <p:cNvSpPr txBox="1">
            <a:spLocks noChangeArrowheads="1"/>
          </p:cNvSpPr>
          <p:nvPr/>
        </p:nvSpPr>
        <p:spPr bwMode="auto">
          <a:xfrm>
            <a:off x="7807325" y="3043238"/>
            <a:ext cx="725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71807"/>
                </a:solidFill>
                <a:latin typeface="Times New Roman" panose="02020603050405020304" pitchFamily="18" charset="0"/>
              </a:rPr>
              <a:t>beef</a:t>
            </a:r>
          </a:p>
        </p:txBody>
      </p:sp>
      <p:sp>
        <p:nvSpPr>
          <p:cNvPr id="108570" name="Text Box 33"/>
          <p:cNvSpPr txBox="1">
            <a:spLocks noChangeArrowheads="1"/>
          </p:cNvSpPr>
          <p:nvPr/>
        </p:nvSpPr>
        <p:spPr bwMode="auto">
          <a:xfrm>
            <a:off x="6748463" y="3475038"/>
            <a:ext cx="776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71807"/>
                </a:solidFill>
                <a:latin typeface="Times New Roman" panose="02020603050405020304" pitchFamily="18" charset="0"/>
              </a:rPr>
              <a:t>fruit</a:t>
            </a:r>
          </a:p>
        </p:txBody>
      </p:sp>
      <p:sp>
        <p:nvSpPr>
          <p:cNvPr id="108571" name="Text Box 34"/>
          <p:cNvSpPr txBox="1">
            <a:spLocks noChangeArrowheads="1"/>
          </p:cNvSpPr>
          <p:nvPr/>
        </p:nvSpPr>
        <p:spPr bwMode="auto">
          <a:xfrm>
            <a:off x="5283200" y="3906838"/>
            <a:ext cx="1520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71807"/>
                </a:solidFill>
                <a:latin typeface="Times New Roman" panose="02020603050405020304" pitchFamily="18" charset="0"/>
              </a:rPr>
              <a:t>vegetables</a:t>
            </a:r>
          </a:p>
        </p:txBody>
      </p:sp>
      <p:sp>
        <p:nvSpPr>
          <p:cNvPr id="108572" name="Text Box 35"/>
          <p:cNvSpPr txBox="1">
            <a:spLocks noChangeArrowheads="1"/>
          </p:cNvSpPr>
          <p:nvPr/>
        </p:nvSpPr>
        <p:spPr bwMode="auto">
          <a:xfrm>
            <a:off x="7513638" y="4338638"/>
            <a:ext cx="658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71807"/>
                </a:solidFill>
                <a:latin typeface="Times New Roman" panose="02020603050405020304" pitchFamily="18" charset="0"/>
              </a:rPr>
              <a:t>fish</a:t>
            </a:r>
          </a:p>
        </p:txBody>
      </p:sp>
      <p:sp>
        <p:nvSpPr>
          <p:cNvPr id="108573" name="Text Box 36"/>
          <p:cNvSpPr txBox="1">
            <a:spLocks noChangeArrowheads="1"/>
          </p:cNvSpPr>
          <p:nvPr/>
        </p:nvSpPr>
        <p:spPr bwMode="auto">
          <a:xfrm>
            <a:off x="5219700" y="4795838"/>
            <a:ext cx="109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71807"/>
                </a:solidFill>
                <a:latin typeface="Times New Roman" panose="02020603050405020304" pitchFamily="18" charset="0"/>
              </a:rPr>
              <a:t>seldom</a:t>
            </a:r>
          </a:p>
        </p:txBody>
      </p:sp>
      <p:sp>
        <p:nvSpPr>
          <p:cNvPr id="108574" name="Text Box 37"/>
          <p:cNvSpPr txBox="1">
            <a:spLocks noChangeArrowheads="1"/>
          </p:cNvSpPr>
          <p:nvPr/>
        </p:nvSpPr>
        <p:spPr bwMode="auto">
          <a:xfrm>
            <a:off x="6300788" y="5227638"/>
            <a:ext cx="2055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71807"/>
                </a:solidFill>
                <a:latin typeface="Times New Roman" panose="02020603050405020304" pitchFamily="18" charset="0"/>
              </a:rPr>
              <a:t>go swimming  </a:t>
            </a:r>
          </a:p>
        </p:txBody>
      </p:sp>
      <p:pic>
        <p:nvPicPr>
          <p:cNvPr id="108575" name="Picture 38" descr="kitty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9388" y="692150"/>
            <a:ext cx="1497012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8576" name="Picture 39" descr="daniel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596188" y="571500"/>
            <a:ext cx="1406525" cy="160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8577" name="Text Box 40"/>
          <p:cNvSpPr txBox="1">
            <a:spLocks noChangeArrowheads="1"/>
          </p:cNvSpPr>
          <p:nvPr/>
        </p:nvSpPr>
        <p:spPr bwMode="auto">
          <a:xfrm>
            <a:off x="1657350" y="401638"/>
            <a:ext cx="39401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chemeClr val="hlink"/>
                </a:solidFill>
                <a:latin typeface="Times New Roman" panose="02020603050405020304" pitchFamily="18" charset="0"/>
              </a:rPr>
              <a:t>Detailed reading (III)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8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8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8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8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8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8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8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8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8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8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08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08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08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08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08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08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08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58" grpId="0" autoUpdateAnimBg="0"/>
      <p:bldP spid="108559" grpId="0" autoUpdateAnimBg="0"/>
      <p:bldP spid="108560" grpId="0" autoUpdateAnimBg="0"/>
      <p:bldP spid="108561" grpId="0" autoUpdateAnimBg="0"/>
      <p:bldP spid="108562" grpId="0" autoUpdateAnimBg="0"/>
      <p:bldP spid="108563" grpId="0" autoUpdateAnimBg="0"/>
      <p:bldP spid="108564" grpId="0" autoUpdateAnimBg="0"/>
      <p:bldP spid="108565" grpId="0" autoUpdateAnimBg="0"/>
      <p:bldP spid="108566" grpId="0" autoUpdateAnimBg="0"/>
      <p:bldP spid="108567" grpId="0" autoUpdateAnimBg="0"/>
      <p:bldP spid="108568" grpId="0" autoUpdateAnimBg="0"/>
      <p:bldP spid="108569" grpId="0" autoUpdateAnimBg="0"/>
      <p:bldP spid="108570" grpId="0" autoUpdateAnimBg="0"/>
      <p:bldP spid="108571" grpId="0" autoUpdateAnimBg="0"/>
      <p:bldP spid="108572" grpId="0" autoUpdateAnimBg="0"/>
      <p:bldP spid="108573" grpId="0" autoUpdateAnimBg="0"/>
      <p:bldP spid="108574" grpId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606</Words>
  <Application>Microsoft Office PowerPoint</Application>
  <PresentationFormat>全屏显示(4:3)</PresentationFormat>
  <Paragraphs>141</Paragraphs>
  <Slides>13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1" baseType="lpstr">
      <vt:lpstr>楷体</vt:lpstr>
      <vt:lpstr>宋体</vt:lpstr>
      <vt:lpstr>微软雅黑</vt:lpstr>
      <vt:lpstr>Arial</vt:lpstr>
      <vt:lpstr>Arial Black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2023-01-16T20:07:12Z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85922844C6C24DB98A5BE79FDDCF9F1A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