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367" r:id="rId2"/>
    <p:sldId id="264" r:id="rId3"/>
    <p:sldId id="263" r:id="rId4"/>
    <p:sldId id="261" r:id="rId5"/>
    <p:sldId id="360" r:id="rId6"/>
    <p:sldId id="275" r:id="rId7"/>
    <p:sldId id="362" r:id="rId8"/>
    <p:sldId id="348" r:id="rId9"/>
    <p:sldId id="356" r:id="rId10"/>
    <p:sldId id="363" r:id="rId11"/>
    <p:sldId id="286" r:id="rId12"/>
    <p:sldId id="364" r:id="rId13"/>
    <p:sldId id="293" r:id="rId14"/>
    <p:sldId id="365" r:id="rId15"/>
    <p:sldId id="366" r:id="rId16"/>
    <p:sldId id="357" r:id="rId17"/>
    <p:sldId id="288" r:id="rId18"/>
    <p:sldId id="290" r:id="rId19"/>
  </p:sldIdLst>
  <p:sldSz cx="9144000" cy="5143500" type="screen16x9"/>
  <p:notesSz cx="6858000" cy="9144000"/>
  <p:defaultTextStyle>
    <a:defPPr>
      <a:defRPr lang="zh-CN"/>
    </a:defPPr>
    <a:lvl1pPr marL="0" lvl="0" indent="0" algn="l" defTabSz="696595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348615" lvl="1" indent="0" algn="l" defTabSz="696595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696595" lvl="2" indent="0" algn="l" defTabSz="696595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045210" lvl="3" indent="0" algn="l" defTabSz="696595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393190" lvl="4" indent="0" algn="l" defTabSz="696595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1741805" lvl="5" indent="0" algn="l" defTabSz="696595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089785" lvl="6" indent="0" algn="l" defTabSz="696595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2438400" lvl="7" indent="0" algn="l" defTabSz="696595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2787015" lvl="8" indent="0" algn="l" defTabSz="696595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1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0782"/>
    <a:srgbClr val="FF66FF"/>
    <a:srgbClr val="00493A"/>
    <a:srgbClr val="F599C1"/>
    <a:srgbClr val="FFB343"/>
    <a:srgbClr val="F8DC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howGuides="1">
      <p:cViewPr>
        <p:scale>
          <a:sx n="100" d="100"/>
          <a:sy n="100" d="100"/>
        </p:scale>
        <p:origin x="-294" y="-804"/>
      </p:cViewPr>
      <p:guideLst>
        <p:guide orient="horz" pos="151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8" d="100"/>
        <a:sy n="16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base"/>
            <a:fld id="{0F9B84EA-7D68-4D60-9CB1-D50884785D1C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base"/>
            <a:fld id="{8D4E0FC9-F1F8-4FAE-9988-3BA365CFD46F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base"/>
            <a:fld id="{D2A48B96-639E-45A3-A0BA-2464DFDB1FAA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4100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101" name="备注占位符 4"/>
          <p:cNvSpPr>
            <a:spLocks noGrp="1"/>
          </p:cNvSpPr>
          <p:nvPr>
            <p:ph type="body" sz="quarter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 indent="0"/>
            <a:r>
              <a:rPr lang="zh-CN" altLang="en-US"/>
              <a:t>第二级</a:t>
            </a:r>
          </a:p>
          <a:p>
            <a:pPr lvl="2" indent="0"/>
            <a:r>
              <a:rPr lang="zh-CN" altLang="en-US"/>
              <a:t>第三级</a:t>
            </a:r>
          </a:p>
          <a:p>
            <a:pPr lvl="3" indent="0"/>
            <a:r>
              <a:rPr lang="zh-CN" altLang="en-US"/>
              <a:t>第四级</a:t>
            </a:r>
          </a:p>
          <a:p>
            <a:pPr lvl="4" indent="0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base"/>
            <a:fld id="{A6837353-30EB-4A48-80EB-173D804AEFBD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69659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8615" algn="l" defTabSz="69659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96595" algn="l" defTabSz="69659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45210" algn="l" defTabSz="69659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93190" algn="l" defTabSz="69659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41805" algn="l" defTabSz="69659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89785" algn="l" defTabSz="69659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38400" algn="l" defTabSz="69659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87015" algn="l" defTabSz="69659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1ppt.com/powerpoint/" TargetMode="External"/><Relationship Id="rId13" Type="http://schemas.openxmlformats.org/officeDocument/2006/relationships/hyperlink" Target="http://www.1ppt.com/jianli/" TargetMode="External"/><Relationship Id="rId18" Type="http://schemas.openxmlformats.org/officeDocument/2006/relationships/hyperlink" Target="http://www.1ppt.com/kejian/meishu/" TargetMode="External"/><Relationship Id="rId3" Type="http://schemas.openxmlformats.org/officeDocument/2006/relationships/hyperlink" Target="http://www.1ppt.com/moban/" TargetMode="External"/><Relationship Id="rId21" Type="http://schemas.openxmlformats.org/officeDocument/2006/relationships/hyperlink" Target="http://www.1ppt.com/kejian/huaxue/" TargetMode="External"/><Relationship Id="rId7" Type="http://schemas.openxmlformats.org/officeDocument/2006/relationships/hyperlink" Target="http://www.1ppt.com/xiazai/" TargetMode="External"/><Relationship Id="rId12" Type="http://schemas.openxmlformats.org/officeDocument/2006/relationships/hyperlink" Target="http://www.1ppt.com/jiaoan/" TargetMode="External"/><Relationship Id="rId17" Type="http://schemas.openxmlformats.org/officeDocument/2006/relationships/hyperlink" Target="http://www.1ppt.com/kejian/yingyu/" TargetMode="External"/><Relationship Id="rId2" Type="http://schemas.openxmlformats.org/officeDocument/2006/relationships/slide" Target="../slides/slide4.xml"/><Relationship Id="rId16" Type="http://schemas.openxmlformats.org/officeDocument/2006/relationships/hyperlink" Target="http://www.1ppt.com/kejian/shuxue/" TargetMode="External"/><Relationship Id="rId20" Type="http://schemas.openxmlformats.org/officeDocument/2006/relationships/hyperlink" Target="http://www.1ppt.com/kejian/wuli/" TargetMode="Externa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www.1ppt.com/tubiao/" TargetMode="External"/><Relationship Id="rId11" Type="http://schemas.openxmlformats.org/officeDocument/2006/relationships/hyperlink" Target="http://www.1ppt.com/shiti/" TargetMode="External"/><Relationship Id="rId24" Type="http://schemas.openxmlformats.org/officeDocument/2006/relationships/hyperlink" Target="http://www.1ppt.com/kejian/lishi/" TargetMode="External"/><Relationship Id="rId5" Type="http://schemas.openxmlformats.org/officeDocument/2006/relationships/hyperlink" Target="http://www.1ppt.com/beijing/" TargetMode="External"/><Relationship Id="rId15" Type="http://schemas.openxmlformats.org/officeDocument/2006/relationships/hyperlink" Target="http://www.1ppt.com/kejian/yuwen/" TargetMode="External"/><Relationship Id="rId23" Type="http://schemas.openxmlformats.org/officeDocument/2006/relationships/hyperlink" Target="http://www.1ppt.com/kejian/dili/" TargetMode="External"/><Relationship Id="rId10" Type="http://schemas.openxmlformats.org/officeDocument/2006/relationships/hyperlink" Target="http://www.1ppt.com/excel/" TargetMode="External"/><Relationship Id="rId19" Type="http://schemas.openxmlformats.org/officeDocument/2006/relationships/hyperlink" Target="http://www.1ppt.com/kejian/kexue/" TargetMode="External"/><Relationship Id="rId4" Type="http://schemas.openxmlformats.org/officeDocument/2006/relationships/hyperlink" Target="http://www.1ppt.com/sucai/" TargetMode="External"/><Relationship Id="rId9" Type="http://schemas.openxmlformats.org/officeDocument/2006/relationships/hyperlink" Target="http://www.1ppt.com/word/" TargetMode="External"/><Relationship Id="rId14" Type="http://schemas.openxmlformats.org/officeDocument/2006/relationships/hyperlink" Target="http://www.1ppt.com/kejian/" TargetMode="External"/><Relationship Id="rId22" Type="http://schemas.openxmlformats.org/officeDocument/2006/relationships/hyperlink" Target="http://www.1ppt.com/kejian/shengwu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9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900" dirty="0" smtClean="0">
                <a:solidFill>
                  <a:srgbClr val="EEECE1">
                    <a:lumMod val="25000"/>
                  </a:srgbClr>
                </a:solidFill>
              </a:rPr>
              <a:t>模板：</a:t>
            </a:r>
            <a:r>
              <a:rPr lang="en-US" altLang="zh-CN" sz="900" dirty="0" smtClean="0">
                <a:solidFill>
                  <a:srgbClr val="EEECE1">
                    <a:lumMod val="25000"/>
                  </a:srgbClr>
                </a:solidFill>
                <a:hlinkClick r:id="rId3"/>
              </a:rPr>
              <a:t>www.1ppt.com/moban/</a:t>
            </a:r>
            <a:r>
              <a:rPr lang="en-US" altLang="zh-CN" sz="900" dirty="0" smtClean="0">
                <a:solidFill>
                  <a:srgbClr val="EEECE1">
                    <a:lumMod val="25000"/>
                  </a:srgbClr>
                </a:solidFill>
              </a:rPr>
              <a:t>                  PPT</a:t>
            </a:r>
            <a:r>
              <a:rPr lang="zh-CN" altLang="en-US" sz="900" dirty="0" smtClean="0">
                <a:solidFill>
                  <a:srgbClr val="EEECE1">
                    <a:lumMod val="25000"/>
                  </a:srgbClr>
                </a:solidFill>
              </a:rPr>
              <a:t>素材：</a:t>
            </a:r>
            <a:r>
              <a:rPr lang="en-US" altLang="zh-CN" sz="900" dirty="0" smtClean="0">
                <a:solidFill>
                  <a:srgbClr val="EEECE1">
                    <a:lumMod val="25000"/>
                  </a:srgbClr>
                </a:solidFill>
                <a:hlinkClick r:id="rId4"/>
              </a:rPr>
              <a:t>www.1ppt.com/sucai/</a:t>
            </a:r>
            <a:endParaRPr lang="en-US" altLang="zh-CN" sz="9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en-US" altLang="zh-CN" sz="9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900" dirty="0" smtClean="0">
                <a:solidFill>
                  <a:srgbClr val="EEECE1">
                    <a:lumMod val="25000"/>
                  </a:srgbClr>
                </a:solidFill>
              </a:rPr>
              <a:t>背景：</a:t>
            </a:r>
            <a:r>
              <a:rPr lang="en-US" altLang="zh-CN" sz="900" dirty="0" smtClean="0">
                <a:solidFill>
                  <a:srgbClr val="EEECE1">
                    <a:lumMod val="25000"/>
                  </a:srgbClr>
                </a:solidFill>
                <a:hlinkClick r:id="rId5"/>
              </a:rPr>
              <a:t>www.1ppt.com/beijing/</a:t>
            </a:r>
            <a:r>
              <a:rPr lang="en-US" altLang="zh-CN" sz="900" dirty="0" smtClean="0">
                <a:solidFill>
                  <a:srgbClr val="EEECE1">
                    <a:lumMod val="25000"/>
                  </a:srgbClr>
                </a:solidFill>
              </a:rPr>
              <a:t>                   PPT</a:t>
            </a:r>
            <a:r>
              <a:rPr lang="zh-CN" altLang="en-US" sz="900" dirty="0" smtClean="0">
                <a:solidFill>
                  <a:srgbClr val="EEECE1">
                    <a:lumMod val="25000"/>
                  </a:srgbClr>
                </a:solidFill>
              </a:rPr>
              <a:t>图表：</a:t>
            </a:r>
            <a:r>
              <a:rPr lang="en-US" altLang="zh-CN" sz="900" dirty="0" smtClean="0">
                <a:solidFill>
                  <a:srgbClr val="EEECE1">
                    <a:lumMod val="25000"/>
                  </a:srgbClr>
                </a:solidFill>
                <a:hlinkClick r:id="rId6"/>
              </a:rPr>
              <a:t>www.1ppt.com/tubiao/</a:t>
            </a:r>
            <a:r>
              <a:rPr lang="en-US" altLang="zh-CN" sz="900" dirty="0" smtClean="0">
                <a:solidFill>
                  <a:srgbClr val="EEECE1">
                    <a:lumMod val="25000"/>
                  </a:srgbClr>
                </a:solidFill>
              </a:rPr>
              <a:t>      </a:t>
            </a:r>
          </a:p>
          <a:p>
            <a:r>
              <a:rPr lang="en-US" altLang="zh-CN" sz="9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900" dirty="0" smtClean="0">
                <a:solidFill>
                  <a:srgbClr val="EEECE1">
                    <a:lumMod val="25000"/>
                  </a:srgbClr>
                </a:solidFill>
              </a:rPr>
              <a:t>下载：</a:t>
            </a:r>
            <a:r>
              <a:rPr lang="en-US" altLang="zh-CN" sz="900" dirty="0" smtClean="0">
                <a:solidFill>
                  <a:srgbClr val="EEECE1">
                    <a:lumMod val="25000"/>
                  </a:srgbClr>
                </a:solidFill>
                <a:hlinkClick r:id="rId7"/>
              </a:rPr>
              <a:t>www.1ppt.com/xiazai/</a:t>
            </a:r>
            <a:r>
              <a:rPr lang="en-US" altLang="zh-CN" sz="900" dirty="0" smtClean="0">
                <a:solidFill>
                  <a:srgbClr val="EEECE1">
                    <a:lumMod val="25000"/>
                  </a:srgbClr>
                </a:solidFill>
              </a:rPr>
              <a:t>                     PPT</a:t>
            </a:r>
            <a:r>
              <a:rPr lang="zh-CN" altLang="en-US" sz="900" dirty="0" smtClean="0">
                <a:solidFill>
                  <a:srgbClr val="EEECE1">
                    <a:lumMod val="25000"/>
                  </a:srgbClr>
                </a:solidFill>
              </a:rPr>
              <a:t>教程： </a:t>
            </a:r>
            <a:r>
              <a:rPr lang="en-US" altLang="zh-CN" sz="900" dirty="0" smtClean="0">
                <a:solidFill>
                  <a:srgbClr val="EEECE1">
                    <a:lumMod val="25000"/>
                  </a:srgbClr>
                </a:solidFill>
                <a:hlinkClick r:id="rId8"/>
              </a:rPr>
              <a:t>www.1ppt.com/powerpoint/</a:t>
            </a:r>
            <a:r>
              <a:rPr lang="en-US" altLang="zh-CN" sz="900" dirty="0" smtClean="0">
                <a:solidFill>
                  <a:srgbClr val="EEECE1">
                    <a:lumMod val="25000"/>
                  </a:srgbClr>
                </a:solidFill>
              </a:rPr>
              <a:t>      </a:t>
            </a:r>
          </a:p>
          <a:p>
            <a:r>
              <a:rPr lang="en-US" altLang="zh-CN" sz="900" dirty="0" smtClean="0">
                <a:solidFill>
                  <a:srgbClr val="EEECE1">
                    <a:lumMod val="25000"/>
                  </a:srgbClr>
                </a:solidFill>
              </a:rPr>
              <a:t>Word</a:t>
            </a:r>
            <a:r>
              <a:rPr lang="zh-CN" altLang="en-US" sz="900" dirty="0" smtClean="0">
                <a:solidFill>
                  <a:srgbClr val="EEECE1">
                    <a:lumMod val="25000"/>
                  </a:srgbClr>
                </a:solidFill>
              </a:rPr>
              <a:t>模板：</a:t>
            </a:r>
            <a:r>
              <a:rPr lang="en-US" altLang="zh-CN" sz="900" dirty="0" smtClean="0">
                <a:solidFill>
                  <a:srgbClr val="EEECE1">
                    <a:lumMod val="25000"/>
                  </a:srgbClr>
                </a:solidFill>
                <a:hlinkClick r:id="rId9"/>
              </a:rPr>
              <a:t>www.1ppt.com/word/</a:t>
            </a:r>
            <a:r>
              <a:rPr lang="en-US" altLang="zh-CN" sz="900" dirty="0" smtClean="0">
                <a:solidFill>
                  <a:srgbClr val="EEECE1">
                    <a:lumMod val="25000"/>
                  </a:srgbClr>
                </a:solidFill>
              </a:rPr>
              <a:t>                    Excel</a:t>
            </a:r>
            <a:r>
              <a:rPr lang="zh-CN" altLang="en-US" sz="900" dirty="0" smtClean="0">
                <a:solidFill>
                  <a:srgbClr val="EEECE1">
                    <a:lumMod val="25000"/>
                  </a:srgbClr>
                </a:solidFill>
              </a:rPr>
              <a:t>模板：</a:t>
            </a:r>
            <a:r>
              <a:rPr lang="en-US" altLang="zh-CN" sz="900" dirty="0" smtClean="0">
                <a:solidFill>
                  <a:srgbClr val="EEECE1">
                    <a:lumMod val="25000"/>
                  </a:srgbClr>
                </a:solidFill>
                <a:hlinkClick r:id="rId10"/>
              </a:rPr>
              <a:t>www.1ppt.com/excel/</a:t>
            </a:r>
            <a:r>
              <a:rPr lang="en-US" altLang="zh-CN" sz="900" dirty="0" smtClean="0">
                <a:solidFill>
                  <a:srgbClr val="EEECE1">
                    <a:lumMod val="25000"/>
                  </a:srgbClr>
                </a:solidFill>
              </a:rPr>
              <a:t>              </a:t>
            </a:r>
          </a:p>
          <a:p>
            <a:r>
              <a:rPr lang="zh-CN" altLang="en-US" sz="900" dirty="0" smtClean="0">
                <a:solidFill>
                  <a:srgbClr val="EEECE1">
                    <a:lumMod val="25000"/>
                  </a:srgbClr>
                </a:solidFill>
              </a:rPr>
              <a:t>试卷下载：</a:t>
            </a:r>
            <a:r>
              <a:rPr lang="en-US" altLang="zh-CN" sz="900" dirty="0" smtClean="0">
                <a:solidFill>
                  <a:srgbClr val="EEECE1">
                    <a:lumMod val="25000"/>
                  </a:srgbClr>
                </a:solidFill>
                <a:hlinkClick r:id="rId11"/>
              </a:rPr>
              <a:t>www.1ppt.com/shiti/</a:t>
            </a:r>
            <a:r>
              <a:rPr lang="en-US" altLang="zh-CN" sz="900" dirty="0" smtClean="0">
                <a:solidFill>
                  <a:srgbClr val="EEECE1">
                    <a:lumMod val="25000"/>
                  </a:srgbClr>
                </a:solidFill>
              </a:rPr>
              <a:t>                    </a:t>
            </a:r>
            <a:r>
              <a:rPr lang="zh-CN" altLang="en-US" sz="900" dirty="0" smtClean="0">
                <a:solidFill>
                  <a:srgbClr val="EEECE1">
                    <a:lumMod val="25000"/>
                  </a:srgbClr>
                </a:solidFill>
              </a:rPr>
              <a:t>教案下载：</a:t>
            </a:r>
            <a:r>
              <a:rPr lang="en-US" altLang="zh-CN" sz="900" dirty="0" smtClean="0">
                <a:solidFill>
                  <a:srgbClr val="EEECE1">
                    <a:lumMod val="25000"/>
                  </a:srgbClr>
                </a:solidFill>
                <a:hlinkClick r:id="rId12"/>
              </a:rPr>
              <a:t>www.1ppt.com/jiaoan/</a:t>
            </a:r>
            <a:r>
              <a:rPr lang="en-US" altLang="zh-CN" sz="900" dirty="0" smtClean="0">
                <a:solidFill>
                  <a:srgbClr val="EEECE1">
                    <a:lumMod val="25000"/>
                  </a:srgbClr>
                </a:solidFill>
              </a:rPr>
              <a:t>               </a:t>
            </a:r>
          </a:p>
          <a:p>
            <a:r>
              <a:rPr lang="zh-CN" altLang="en-US" sz="900" dirty="0" smtClean="0">
                <a:solidFill>
                  <a:srgbClr val="EEECE1">
                    <a:lumMod val="25000"/>
                  </a:srgbClr>
                </a:solidFill>
              </a:rPr>
              <a:t>个人简历：</a:t>
            </a:r>
            <a:r>
              <a:rPr lang="en-US" altLang="zh-CN" sz="900" dirty="0" smtClean="0">
                <a:solidFill>
                  <a:srgbClr val="EEECE1">
                    <a:lumMod val="25000"/>
                  </a:srgbClr>
                </a:solidFill>
                <a:hlinkClick r:id="rId13"/>
              </a:rPr>
              <a:t>www.1ppt.com/jianli/</a:t>
            </a:r>
            <a:r>
              <a:rPr lang="en-US" altLang="zh-CN" sz="900" dirty="0" smtClean="0">
                <a:solidFill>
                  <a:srgbClr val="EEECE1">
                    <a:lumMod val="25000"/>
                  </a:srgbClr>
                </a:solidFill>
              </a:rPr>
              <a:t>                    PPT</a:t>
            </a:r>
            <a:r>
              <a:rPr lang="zh-CN" altLang="en-US" sz="900" dirty="0" smtClean="0">
                <a:solidFill>
                  <a:srgbClr val="EEECE1">
                    <a:lumMod val="25000"/>
                  </a:srgbClr>
                </a:solidFill>
              </a:rPr>
              <a:t>课件：</a:t>
            </a:r>
            <a:r>
              <a:rPr lang="en-US" altLang="zh-CN" sz="900" dirty="0" smtClean="0">
                <a:solidFill>
                  <a:srgbClr val="EEECE1">
                    <a:lumMod val="25000"/>
                  </a:srgbClr>
                </a:solidFill>
                <a:hlinkClick r:id="rId14"/>
              </a:rPr>
              <a:t>www.1ppt.com/kejian/</a:t>
            </a:r>
            <a:r>
              <a:rPr lang="en-US" altLang="zh-CN" sz="9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</a:p>
          <a:p>
            <a:r>
              <a:rPr lang="zh-CN" altLang="en-US" sz="900" dirty="0" smtClean="0">
                <a:solidFill>
                  <a:srgbClr val="EEECE1">
                    <a:lumMod val="25000"/>
                  </a:srgbClr>
                </a:solidFill>
              </a:rPr>
              <a:t>语文课件：</a:t>
            </a:r>
            <a:r>
              <a:rPr lang="en-US" altLang="zh-CN" sz="900" dirty="0" smtClean="0">
                <a:solidFill>
                  <a:srgbClr val="EEECE1">
                    <a:lumMod val="25000"/>
                  </a:srgbClr>
                </a:solidFill>
                <a:hlinkClick r:id="rId15"/>
              </a:rPr>
              <a:t>www.1ppt.com/kejian/yuwen/</a:t>
            </a:r>
            <a:r>
              <a:rPr lang="en-US" altLang="zh-CN" sz="900" dirty="0" smtClean="0">
                <a:solidFill>
                  <a:srgbClr val="EEECE1">
                    <a:lumMod val="25000"/>
                  </a:srgbClr>
                </a:solidFill>
              </a:rPr>
              <a:t>    </a:t>
            </a:r>
            <a:r>
              <a:rPr lang="zh-CN" altLang="en-US" sz="900" dirty="0" smtClean="0">
                <a:solidFill>
                  <a:srgbClr val="EEECE1">
                    <a:lumMod val="25000"/>
                  </a:srgbClr>
                </a:solidFill>
              </a:rPr>
              <a:t>数学课件：</a:t>
            </a:r>
            <a:r>
              <a:rPr lang="en-US" altLang="zh-CN" sz="900" dirty="0" smtClean="0">
                <a:solidFill>
                  <a:srgbClr val="EEECE1">
                    <a:lumMod val="25000"/>
                  </a:srgbClr>
                </a:solidFill>
                <a:hlinkClick r:id="rId16"/>
              </a:rPr>
              <a:t>www.1ppt.com/kejian/shuxue/</a:t>
            </a:r>
            <a:r>
              <a:rPr lang="en-US" altLang="zh-CN" sz="9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</a:p>
          <a:p>
            <a:r>
              <a:rPr lang="zh-CN" altLang="en-US" sz="900" dirty="0" smtClean="0">
                <a:solidFill>
                  <a:srgbClr val="EEECE1">
                    <a:lumMod val="25000"/>
                  </a:srgbClr>
                </a:solidFill>
              </a:rPr>
              <a:t>英语课件：</a:t>
            </a:r>
            <a:r>
              <a:rPr lang="en-US" altLang="zh-CN" sz="900" dirty="0" smtClean="0">
                <a:solidFill>
                  <a:srgbClr val="EEECE1">
                    <a:lumMod val="25000"/>
                  </a:srgbClr>
                </a:solidFill>
                <a:hlinkClick r:id="rId17"/>
              </a:rPr>
              <a:t>www.1ppt.com/kejian/yingyu/</a:t>
            </a:r>
            <a:r>
              <a:rPr lang="en-US" altLang="zh-CN" sz="900" dirty="0" smtClean="0">
                <a:solidFill>
                  <a:srgbClr val="EEECE1">
                    <a:lumMod val="25000"/>
                  </a:srgbClr>
                </a:solidFill>
              </a:rPr>
              <a:t>    </a:t>
            </a:r>
            <a:r>
              <a:rPr lang="zh-CN" altLang="en-US" sz="900" dirty="0" smtClean="0">
                <a:solidFill>
                  <a:srgbClr val="EEECE1">
                    <a:lumMod val="25000"/>
                  </a:srgbClr>
                </a:solidFill>
              </a:rPr>
              <a:t>美术课件：</a:t>
            </a:r>
            <a:r>
              <a:rPr lang="en-US" altLang="zh-CN" sz="900" dirty="0" smtClean="0">
                <a:solidFill>
                  <a:srgbClr val="EEECE1">
                    <a:lumMod val="25000"/>
                  </a:srgbClr>
                </a:solidFill>
                <a:hlinkClick r:id="rId18"/>
              </a:rPr>
              <a:t>www.1ppt.com/kejian/meishu/</a:t>
            </a:r>
            <a:r>
              <a:rPr lang="en-US" altLang="zh-CN" sz="9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</a:p>
          <a:p>
            <a:r>
              <a:rPr lang="zh-CN" altLang="en-US" sz="900" dirty="0" smtClean="0">
                <a:solidFill>
                  <a:srgbClr val="EEECE1">
                    <a:lumMod val="25000"/>
                  </a:srgbClr>
                </a:solidFill>
              </a:rPr>
              <a:t>科学课件：</a:t>
            </a:r>
            <a:r>
              <a:rPr lang="en-US" altLang="zh-CN" sz="900" dirty="0" smtClean="0">
                <a:solidFill>
                  <a:srgbClr val="EEECE1">
                    <a:lumMod val="25000"/>
                  </a:srgbClr>
                </a:solidFill>
                <a:hlinkClick r:id="rId19"/>
              </a:rPr>
              <a:t>www.1ppt.com/kejian/kexue/</a:t>
            </a:r>
            <a:r>
              <a:rPr lang="en-US" altLang="zh-CN" sz="900" dirty="0" smtClean="0">
                <a:solidFill>
                  <a:srgbClr val="EEECE1">
                    <a:lumMod val="25000"/>
                  </a:srgbClr>
                </a:solidFill>
              </a:rPr>
              <a:t>     </a:t>
            </a:r>
            <a:r>
              <a:rPr lang="zh-CN" altLang="en-US" sz="900" dirty="0" smtClean="0">
                <a:solidFill>
                  <a:srgbClr val="EEECE1">
                    <a:lumMod val="25000"/>
                  </a:srgbClr>
                </a:solidFill>
              </a:rPr>
              <a:t>物理课件：</a:t>
            </a:r>
            <a:r>
              <a:rPr lang="en-US" altLang="zh-CN" sz="900" dirty="0" smtClean="0">
                <a:solidFill>
                  <a:srgbClr val="EEECE1">
                    <a:lumMod val="25000"/>
                  </a:srgbClr>
                </a:solidFill>
                <a:hlinkClick r:id="rId20"/>
              </a:rPr>
              <a:t>www.1ppt.com/kejian/wuli/</a:t>
            </a:r>
            <a:r>
              <a:rPr lang="en-US" altLang="zh-CN" sz="9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</a:p>
          <a:p>
            <a:r>
              <a:rPr lang="zh-CN" altLang="en-US" sz="900" dirty="0" smtClean="0">
                <a:solidFill>
                  <a:srgbClr val="EEECE1">
                    <a:lumMod val="25000"/>
                  </a:srgbClr>
                </a:solidFill>
              </a:rPr>
              <a:t>化学课件：</a:t>
            </a:r>
            <a:r>
              <a:rPr lang="en-US" altLang="zh-CN" sz="900" dirty="0" smtClean="0">
                <a:solidFill>
                  <a:srgbClr val="EEECE1">
                    <a:lumMod val="25000"/>
                  </a:srgbClr>
                </a:solidFill>
                <a:hlinkClick r:id="rId21"/>
              </a:rPr>
              <a:t>www.1ppt.com/kejian/huaxue/</a:t>
            </a:r>
            <a:r>
              <a:rPr lang="en-US" altLang="zh-CN" sz="900" dirty="0" smtClean="0">
                <a:solidFill>
                  <a:srgbClr val="EEECE1">
                    <a:lumMod val="25000"/>
                  </a:srgbClr>
                </a:solidFill>
              </a:rPr>
              <a:t>  </a:t>
            </a:r>
            <a:r>
              <a:rPr lang="zh-CN" altLang="en-US" sz="900" dirty="0" smtClean="0">
                <a:solidFill>
                  <a:srgbClr val="EEECE1">
                    <a:lumMod val="25000"/>
                  </a:srgbClr>
                </a:solidFill>
              </a:rPr>
              <a:t>生物课件：</a:t>
            </a:r>
            <a:r>
              <a:rPr lang="en-US" altLang="zh-CN" sz="900" dirty="0" smtClean="0">
                <a:solidFill>
                  <a:srgbClr val="EEECE1">
                    <a:lumMod val="25000"/>
                  </a:srgbClr>
                </a:solidFill>
                <a:hlinkClick r:id="rId22"/>
              </a:rPr>
              <a:t>www.1ppt.com/kejian/shengwu/</a:t>
            </a:r>
            <a:r>
              <a:rPr lang="en-US" altLang="zh-CN" sz="9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</a:p>
          <a:p>
            <a:r>
              <a:rPr lang="zh-CN" altLang="en-US" sz="900" dirty="0" smtClean="0">
                <a:solidFill>
                  <a:srgbClr val="EEECE1">
                    <a:lumMod val="25000"/>
                  </a:srgbClr>
                </a:solidFill>
              </a:rPr>
              <a:t>地理课件：</a:t>
            </a:r>
            <a:r>
              <a:rPr lang="en-US" altLang="zh-CN" sz="900" dirty="0" smtClean="0">
                <a:solidFill>
                  <a:srgbClr val="EEECE1">
                    <a:lumMod val="25000"/>
                  </a:srgbClr>
                </a:solidFill>
                <a:hlinkClick r:id="rId23"/>
              </a:rPr>
              <a:t>www.1ppt.com/kejian/dili/</a:t>
            </a:r>
            <a:r>
              <a:rPr lang="en-US" altLang="zh-CN" sz="900" dirty="0" smtClean="0">
                <a:solidFill>
                  <a:srgbClr val="EEECE1">
                    <a:lumMod val="25000"/>
                  </a:srgbClr>
                </a:solidFill>
              </a:rPr>
              <a:t>          </a:t>
            </a:r>
            <a:r>
              <a:rPr lang="zh-CN" altLang="en-US" sz="900" dirty="0" smtClean="0">
                <a:solidFill>
                  <a:srgbClr val="EEECE1">
                    <a:lumMod val="25000"/>
                  </a:srgbClr>
                </a:solidFill>
              </a:rPr>
              <a:t>历史课件：</a:t>
            </a:r>
            <a:r>
              <a:rPr lang="en-US" altLang="zh-CN" sz="900" dirty="0" smtClean="0">
                <a:solidFill>
                  <a:srgbClr val="EEECE1">
                    <a:lumMod val="25000"/>
                  </a:srgbClr>
                </a:solidFill>
                <a:hlinkClick r:id="rId24"/>
              </a:rPr>
              <a:t>www.1ppt.com/kejian/lishi/</a:t>
            </a:r>
            <a:r>
              <a:rPr lang="en-US" altLang="zh-CN" sz="900" dirty="0" smtClean="0">
                <a:solidFill>
                  <a:srgbClr val="EEECE1">
                    <a:lumMod val="25000"/>
                  </a:srgbClr>
                </a:solidFill>
              </a:rPr>
              <a:t>  </a:t>
            </a:r>
          </a:p>
          <a:p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1">
          <a:blip r:embed="rId2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rotWithShape="0">
          <a:blip r:embed="rId2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2"/>
          </p:nvPr>
        </p:nvSpPr>
        <p:spPr>
          <a:xfrm>
            <a:off x="457689" y="4685110"/>
            <a:ext cx="2133437" cy="358379"/>
          </a:xfrm>
        </p:spPr>
        <p:txBody>
          <a:bodyPr lIns="69668" tIns="34834" rIns="69668" bIns="34834"/>
          <a:lstStyle>
            <a:lvl1pPr eaLnBrk="1" hangingPunct="1">
              <a:buFont typeface="Arial" panose="020B0604020202020204" pitchFamily="34" charset="0"/>
              <a:buNone/>
              <a:defRPr sz="800" noProof="1"/>
            </a:lvl1pPr>
          </a:lstStyle>
          <a:p>
            <a:pPr fontAlgn="base"/>
            <a:fld id="{82F288E0-7875-42C4-84C8-98DBBD3BF4D2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3"/>
          </p:nvPr>
        </p:nvSpPr>
        <p:spPr>
          <a:xfrm>
            <a:off x="3124485" y="4685110"/>
            <a:ext cx="2895030" cy="358379"/>
          </a:xfrm>
        </p:spPr>
        <p:txBody>
          <a:bodyPr lIns="69668" tIns="34834" rIns="69668" bIns="34834"/>
          <a:lstStyle>
            <a:lvl1pPr algn="ctr" eaLnBrk="1" hangingPunct="1">
              <a:buFont typeface="Arial" panose="020B0604020202020204" pitchFamily="34" charset="0"/>
              <a:buNone/>
              <a:defRPr sz="800" noProof="1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6552875" y="4685110"/>
            <a:ext cx="2133437" cy="358379"/>
          </a:xfrm>
        </p:spPr>
        <p:txBody>
          <a:bodyPr lIns="69668" tIns="34834" rIns="69668" bIns="34834"/>
          <a:lstStyle>
            <a:lvl1pPr algn="r" eaLnBrk="1" hangingPunct="1">
              <a:buFont typeface="Arial" panose="020B0604020202020204" pitchFamily="34" charset="0"/>
              <a:buNone/>
              <a:defRPr sz="800" noProof="1"/>
            </a:lvl1pPr>
          </a:lstStyle>
          <a:p>
            <a:pPr fontAlgn="base"/>
            <a:fld id="{7D9BB5D0-35E4-459D-AEF3-FE4D7C45CC19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6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348615" algn="ctr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696595" algn="ctr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045210" algn="ctr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393190" algn="ctr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260985" indent="-260985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65785" lvl="1" indent="-217805" algn="l" rtl="0" eaLnBrk="0" fontAlgn="base" hangingPunct="0">
        <a:spcBef>
          <a:spcPct val="20000"/>
        </a:spcBef>
        <a:spcAft>
          <a:spcPct val="0"/>
        </a:spcAft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70585" lvl="2" indent="-173990" algn="l" rtl="0" eaLnBrk="0" fontAlgn="base" hangingPunct="0">
        <a:spcBef>
          <a:spcPct val="20000"/>
        </a:spcBef>
        <a:spcAft>
          <a:spcPct val="0"/>
        </a:spcAft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19200" lvl="3" indent="-173990" algn="l" rtl="0" eaLnBrk="0" fontAlgn="base" hangingPunct="0">
        <a:spcBef>
          <a:spcPct val="20000"/>
        </a:spcBef>
        <a:spcAft>
          <a:spcPct val="0"/>
        </a:spcAft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67815" lvl="4" indent="-173990" algn="l" rtl="0" eaLnBrk="0" fontAlgn="base" hangingPunct="0">
        <a:spcBef>
          <a:spcPct val="20000"/>
        </a:spcBef>
        <a:spcAft>
          <a:spcPct val="0"/>
        </a:spcAft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16430" lvl="5" indent="-173990" algn="l" defTabSz="69659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264410" lvl="6" indent="-173990" algn="l" defTabSz="69659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13025" lvl="7" indent="-173990" algn="l" defTabSz="69659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61640" lvl="8" indent="-173990" algn="l" defTabSz="69659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69659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48615" lvl="1" indent="0" algn="l" defTabSz="92900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696595" lvl="2" indent="0" algn="l" defTabSz="92900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045210" lvl="3" indent="0" algn="l" defTabSz="92900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393190" lvl="4" indent="0" algn="l" defTabSz="92900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1741805" lvl="5" indent="0" algn="l" defTabSz="92900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091055" lvl="6" indent="0" algn="l" defTabSz="92900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2439035" lvl="7" indent="0" algn="l" defTabSz="92900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2787650" lvl="8" indent="0" algn="l" defTabSz="92900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1383619"/>
            <a:ext cx="9144000" cy="778234"/>
          </a:xfrm>
          <a:prstGeom prst="rect">
            <a:avLst/>
          </a:prstGeom>
        </p:spPr>
        <p:txBody>
          <a:bodyPr wrap="square" lIns="69668" tIns="34834" rIns="69668" bIns="34834">
            <a:spAutoFit/>
          </a:bodyPr>
          <a:lstStyle/>
          <a:p>
            <a:pPr algn="ctr"/>
            <a:r>
              <a:rPr lang="zh-CN" altLang="en-US" sz="46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复式条形统计图</a:t>
            </a:r>
            <a:endParaRPr lang="zh-CN" altLang="en-US" sz="4600" b="1" dirty="0"/>
          </a:p>
        </p:txBody>
      </p:sp>
      <p:sp>
        <p:nvSpPr>
          <p:cNvPr id="3" name="矩形 2"/>
          <p:cNvSpPr/>
          <p:nvPr/>
        </p:nvSpPr>
        <p:spPr>
          <a:xfrm>
            <a:off x="0" y="3867894"/>
            <a:ext cx="9144000" cy="423545"/>
          </a:xfrm>
          <a:prstGeom prst="rect">
            <a:avLst/>
          </a:prstGeom>
        </p:spPr>
        <p:txBody>
          <a:bodyPr wrap="square" lIns="69668" tIns="34834" rIns="69668" bIns="34834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100" b="1" kern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WWW.PPT818.COM</a:t>
            </a:r>
            <a:endParaRPr lang="en-US" altLang="zh-CN" sz="2100" b="1" kern="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64938" y="412080"/>
            <a:ext cx="8138096" cy="900247"/>
          </a:xfrm>
          <a:prstGeom prst="rect">
            <a:avLst/>
          </a:prstGeom>
          <a:noFill/>
        </p:spPr>
        <p:txBody>
          <a:bodyPr wrap="square" lIns="69668" tIns="34834" rIns="69668" bIns="34834" rtlCol="0" anchor="t">
            <a:spAutoFit/>
          </a:bodyPr>
          <a:lstStyle/>
          <a:p>
            <a:r>
              <a:rPr lang="en-US" altLang="zh-CN" sz="270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(2)</a:t>
            </a:r>
            <a:r>
              <a:rPr lang="zh-CN" altLang="en-US" sz="270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下面是某城市是</a:t>
            </a:r>
            <a:r>
              <a:rPr lang="en-US" altLang="zh-CN" sz="270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2011</a:t>
            </a:r>
            <a:r>
              <a:rPr lang="zh-CN" altLang="en-US" sz="270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年和</a:t>
            </a:r>
            <a:r>
              <a:rPr lang="en-US" altLang="zh-CN" sz="270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2012</a:t>
            </a:r>
            <a:r>
              <a:rPr lang="zh-CN" altLang="en-US" sz="270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年两年</a:t>
            </a:r>
            <a:r>
              <a:rPr lang="en-US" altLang="zh-CN" sz="270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6</a:t>
            </a:r>
            <a:r>
              <a:rPr lang="zh-CN" altLang="en-US" sz="270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～</a:t>
            </a:r>
            <a:r>
              <a:rPr lang="en-US" altLang="zh-CN" sz="270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9</a:t>
            </a:r>
            <a:r>
              <a:rPr lang="zh-CN" altLang="en-US" sz="270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月空气</a:t>
            </a:r>
            <a:endParaRPr lang="en-US" altLang="zh-CN" sz="2700">
              <a:latin typeface="楷体" panose="02010609060101010101" pitchFamily="49" charset="-122"/>
              <a:ea typeface="楷体" panose="02010609060101010101" pitchFamily="49" charset="-122"/>
              <a:sym typeface="Times New Roman" panose="02020603050405020304" pitchFamily="18" charset="0"/>
            </a:endParaRPr>
          </a:p>
          <a:p>
            <a:r>
              <a:rPr lang="en-US" altLang="zh-CN" sz="270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   </a:t>
            </a:r>
            <a:r>
              <a:rPr lang="zh-CN" altLang="en-US" sz="270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质量达到优良情况的统计图。</a:t>
            </a:r>
            <a:endParaRPr lang="zh-CN" altLang="en-US" sz="2700" noProof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20000"/>
          </a:blip>
          <a:srcRect/>
          <a:stretch>
            <a:fillRect/>
          </a:stretch>
        </p:blipFill>
        <p:spPr bwMode="auto">
          <a:xfrm>
            <a:off x="2130508" y="1317089"/>
            <a:ext cx="4662317" cy="1980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9"/>
          <p:cNvSpPr txBox="1">
            <a:spLocks noChangeArrowheads="1"/>
          </p:cNvSpPr>
          <p:nvPr/>
        </p:nvSpPr>
        <p:spPr bwMode="auto">
          <a:xfrm>
            <a:off x="364938" y="3273745"/>
            <a:ext cx="8391923" cy="48474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9668" tIns="34834" rIns="69668" bIns="34834">
            <a:spAutoFit/>
          </a:bodyPr>
          <a:lstStyle/>
          <a:p>
            <a:pPr>
              <a:defRPr/>
            </a:pPr>
            <a:r>
              <a:rPr lang="zh-CN" altLang="en-US" sz="2700" spc="-229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/>
              </a:rPr>
              <a:t>从统计图上看，这几个月中，哪一年的空气质量情况更好？</a:t>
            </a:r>
          </a:p>
        </p:txBody>
      </p:sp>
      <p:sp>
        <p:nvSpPr>
          <p:cNvPr id="5" name="TextBox 8"/>
          <p:cNvSpPr txBox="1">
            <a:spLocks noChangeArrowheads="1"/>
          </p:cNvSpPr>
          <p:nvPr/>
        </p:nvSpPr>
        <p:spPr bwMode="auto">
          <a:xfrm>
            <a:off x="1986604" y="3891867"/>
            <a:ext cx="5148591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668" tIns="34834" rIns="69668" bIns="34834">
            <a:spAutoFit/>
          </a:bodyPr>
          <a:lstStyle/>
          <a:p>
            <a:pPr algn="ctr" eaLnBrk="0" hangingPunct="0"/>
            <a:r>
              <a:rPr lang="en-US" altLang="zh-CN" sz="2700" spc="-229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2012</a:t>
            </a:r>
            <a:r>
              <a:rPr lang="zh-CN" altLang="en-US" sz="2700" spc="-229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年的空气质量情况更好。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图片 3" descr="图片66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516266" y="119063"/>
            <a:ext cx="2109027" cy="65008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6" name="文本框 1"/>
          <p:cNvSpPr txBox="1"/>
          <p:nvPr/>
        </p:nvSpPr>
        <p:spPr>
          <a:xfrm>
            <a:off x="388852" y="926307"/>
            <a:ext cx="8366540" cy="900247"/>
          </a:xfrm>
          <a:prstGeom prst="rect">
            <a:avLst/>
          </a:prstGeom>
          <a:noFill/>
          <a:ln w="9525">
            <a:noFill/>
          </a:ln>
        </p:spPr>
        <p:txBody>
          <a:bodyPr wrap="square" lIns="69668" tIns="34834" rIns="69668" bIns="34834" anchor="t">
            <a:spAutoFit/>
          </a:bodyPr>
          <a:lstStyle/>
          <a:p>
            <a:r>
              <a:rPr lang="zh-CN" altLang="en-US" sz="2700" b="1">
                <a:solidFill>
                  <a:srgbClr val="E30782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例</a:t>
            </a:r>
            <a:r>
              <a:rPr lang="zh-CN" altLang="en-US" sz="2700" b="1">
                <a:solidFill>
                  <a:srgbClr val="F599C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zh-CN" altLang="en-US" sz="270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下面是育才小学六年级三个班男、女生人数情况</a:t>
            </a:r>
            <a:endParaRPr lang="en-US" altLang="zh-CN" sz="270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en-US" altLang="zh-CN" sz="270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  </a:t>
            </a:r>
            <a:r>
              <a:rPr lang="zh-CN" altLang="en-US" sz="270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统计表。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944914" y="1749390"/>
            <a:ext cx="7550511" cy="1454489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843661" y="3153557"/>
            <a:ext cx="6885782" cy="484748"/>
          </a:xfrm>
          <a:prstGeom prst="rect">
            <a:avLst/>
          </a:prstGeom>
        </p:spPr>
        <p:txBody>
          <a:bodyPr wrap="none" lIns="69668" tIns="34834" rIns="69668" bIns="34834">
            <a:spAutoFit/>
          </a:bodyPr>
          <a:lstStyle/>
          <a:p>
            <a:r>
              <a:rPr lang="zh-CN" altLang="en-US" sz="270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根据上面的统计表，制作复式条形统计图。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4275749" y="1364569"/>
            <a:ext cx="4234493" cy="3235250"/>
            <a:chOff x="5801543" y="1768939"/>
            <a:chExt cx="5507782" cy="4313667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2" cstate="email"/>
            <a:srcRect/>
            <a:stretch>
              <a:fillRect/>
            </a:stretch>
          </p:blipFill>
          <p:spPr>
            <a:xfrm>
              <a:off x="5801543" y="2276872"/>
              <a:ext cx="5507782" cy="3805734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5946775" y="1768939"/>
              <a:ext cx="1952381" cy="533333"/>
            </a:xfrm>
            <a:prstGeom prst="rect">
              <a:avLst/>
            </a:prstGeom>
          </p:spPr>
        </p:pic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743232" y="193497"/>
            <a:ext cx="5657536" cy="1089836"/>
          </a:xfrm>
          <a:prstGeom prst="rect">
            <a:avLst/>
          </a:prstGeom>
        </p:spPr>
      </p:pic>
      <p:sp>
        <p:nvSpPr>
          <p:cNvPr id="6" name="文本框 20"/>
          <p:cNvSpPr txBox="1"/>
          <p:nvPr/>
        </p:nvSpPr>
        <p:spPr>
          <a:xfrm>
            <a:off x="4287135" y="1283332"/>
            <a:ext cx="4381594" cy="2969604"/>
          </a:xfrm>
          <a:prstGeom prst="rect">
            <a:avLst/>
          </a:prstGeom>
          <a:noFill/>
          <a:ln w="9525">
            <a:noFill/>
          </a:ln>
        </p:spPr>
        <p:txBody>
          <a:bodyPr wrap="square" lIns="69668" tIns="34834" rIns="69668" bIns="34834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700" spc="-229">
                <a:solidFill>
                  <a:srgbClr val="E3078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600" spc="-229">
                <a:solidFill>
                  <a:srgbClr val="E3078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错因分析：</a:t>
            </a:r>
            <a:r>
              <a:rPr lang="zh-CN" altLang="en-US" sz="2600">
                <a:latin typeface="楷体" panose="02010609060101010101" pitchFamily="49" charset="-122"/>
                <a:ea typeface="楷体" panose="02010609060101010101" pitchFamily="49" charset="-122"/>
              </a:rPr>
              <a:t>此题有四处错误：①在制作统计图时没有写标题；②直条的宽窄不一致</a:t>
            </a:r>
            <a:r>
              <a:rPr lang="en-US" altLang="zh-CN" sz="2600">
                <a:latin typeface="楷体" panose="02010609060101010101" pitchFamily="49" charset="-122"/>
                <a:ea typeface="楷体" panose="02010609060101010101" pitchFamily="49" charset="-122"/>
              </a:rPr>
              <a:t>;</a:t>
            </a:r>
            <a:r>
              <a:rPr lang="zh-CN" altLang="en-US" sz="2600">
                <a:latin typeface="楷体" panose="02010609060101010101" pitchFamily="49" charset="-122"/>
                <a:ea typeface="楷体" panose="02010609060101010101" pitchFamily="49" charset="-122"/>
              </a:rPr>
              <a:t>③相邻两个班级之间的直条间隔不相等；④纵轴单位长度不统一。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289499" y="1383618"/>
            <a:ext cx="3577603" cy="2954748"/>
            <a:chOff x="507747" y="2142942"/>
            <a:chExt cx="4653368" cy="3939664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 rotWithShape="1">
            <a:blip r:embed="rId5" cstate="email"/>
            <a:srcRect/>
            <a:stretch>
              <a:fillRect/>
            </a:stretch>
          </p:blipFill>
          <p:spPr>
            <a:xfrm>
              <a:off x="584225" y="2850838"/>
              <a:ext cx="4576890" cy="3231768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507747" y="2142942"/>
              <a:ext cx="1914286" cy="533333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图片 5" descr="图片77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517487" y="98823"/>
            <a:ext cx="2109027" cy="65008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313425" y="1006674"/>
            <a:ext cx="8517150" cy="900247"/>
          </a:xfrm>
          <a:prstGeom prst="rect">
            <a:avLst/>
          </a:prstGeom>
          <a:noFill/>
        </p:spPr>
        <p:txBody>
          <a:bodyPr wrap="square" lIns="69668" tIns="34834" rIns="69668" bIns="34834" rtlCol="0">
            <a:spAutoFit/>
          </a:bodyPr>
          <a:lstStyle/>
          <a:p>
            <a:r>
              <a:rPr lang="zh-CN" altLang="en-US" sz="2700" dirty="0">
                <a:solidFill>
                  <a:srgbClr val="E30782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en-US" altLang="zh-CN" sz="2700" dirty="0">
                <a:solidFill>
                  <a:srgbClr val="E30782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.</a:t>
            </a:r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下面是红光小学</a:t>
            </a:r>
            <a:r>
              <a:rPr lang="en-US" altLang="zh-CN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2007</a:t>
            </a:r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～</a:t>
            </a:r>
            <a:r>
              <a:rPr lang="en-US" altLang="zh-CN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2012</a:t>
            </a:r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年入学的部分学生营养</a:t>
            </a:r>
            <a:endParaRPr lang="en-US" altLang="zh-CN" sz="2700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  <a:p>
            <a:r>
              <a:rPr lang="en-US" altLang="zh-CN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 </a:t>
            </a:r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情况评价表。</a:t>
            </a:r>
            <a:r>
              <a:rPr lang="zh-CN" altLang="en-US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（选自教材</a:t>
            </a:r>
            <a:r>
              <a:rPr lang="en-US" altLang="zh-CN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P83</a:t>
            </a:r>
            <a:r>
              <a:rPr lang="zh-CN" altLang="en-US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T2</a:t>
            </a:r>
            <a:r>
              <a:rPr lang="zh-CN" altLang="en-US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）</a:t>
            </a:r>
            <a:endParaRPr lang="zh-CN" altLang="en-US" sz="2700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>
            <a:lum bright="-10000" contrast="20000"/>
          </a:blip>
          <a:srcRect/>
          <a:stretch>
            <a:fillRect/>
          </a:stretch>
        </p:blipFill>
        <p:spPr bwMode="auto">
          <a:xfrm>
            <a:off x="807439" y="2004548"/>
            <a:ext cx="7745784" cy="900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9"/>
          <p:cNvSpPr txBox="1">
            <a:spLocks noChangeArrowheads="1"/>
          </p:cNvSpPr>
          <p:nvPr/>
        </p:nvSpPr>
        <p:spPr bwMode="auto">
          <a:xfrm>
            <a:off x="696716" y="3002422"/>
            <a:ext cx="6366138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en-US" sz="270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完成下面的统计图。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>
            <a:lum bright="-10000" contrast="20000"/>
          </a:blip>
          <a:srcRect/>
          <a:stretch>
            <a:fillRect/>
          </a:stretch>
        </p:blipFill>
        <p:spPr bwMode="auto">
          <a:xfrm>
            <a:off x="699108" y="411510"/>
            <a:ext cx="7745784" cy="900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82495" y="1383619"/>
            <a:ext cx="6272151" cy="2803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9"/>
          <p:cNvSpPr txBox="1">
            <a:spLocks noChangeArrowheads="1"/>
          </p:cNvSpPr>
          <p:nvPr/>
        </p:nvSpPr>
        <p:spPr bwMode="auto">
          <a:xfrm>
            <a:off x="699108" y="4029913"/>
            <a:ext cx="5826218" cy="693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668" tIns="34834" rIns="69668" bIns="34834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70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从图中你能获得哪些信息？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94691" y="1113589"/>
            <a:ext cx="4475461" cy="3393236"/>
          </a:xfrm>
          <a:prstGeom prst="rect">
            <a:avLst/>
          </a:prstGeom>
        </p:spPr>
        <p:txBody>
          <a:bodyPr wrap="square" lIns="69668" tIns="34834" rIns="69668" bIns="34834">
            <a:spAutoFit/>
          </a:bodyPr>
          <a:lstStyle/>
          <a:p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（1）喜欢吃</a:t>
            </a:r>
            <a:r>
              <a:rPr lang="en-US" altLang="zh-CN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(    )</a:t>
            </a:r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的男生</a:t>
            </a:r>
            <a:endParaRPr lang="en-US" altLang="zh-CN" sz="2700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en-US" altLang="zh-CN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    </a:t>
            </a:r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最多，喜欢吃</a:t>
            </a:r>
            <a:r>
              <a:rPr lang="en-US" altLang="zh-CN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(    )</a:t>
            </a:r>
          </a:p>
          <a:p>
            <a:r>
              <a:rPr lang="en-US" altLang="zh-CN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    </a:t>
            </a:r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的男生最少。</a:t>
            </a:r>
          </a:p>
          <a:p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（2）喜欢吃</a:t>
            </a:r>
            <a:r>
              <a:rPr lang="en-US" altLang="zh-CN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(    )</a:t>
            </a:r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的女生</a:t>
            </a:r>
            <a:endParaRPr lang="en-US" altLang="zh-CN" sz="2700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en-US" altLang="zh-CN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    </a:t>
            </a:r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最多，喜欢吃</a:t>
            </a:r>
            <a:r>
              <a:rPr lang="en-US" altLang="zh-CN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(    )</a:t>
            </a:r>
          </a:p>
          <a:p>
            <a:r>
              <a:rPr lang="en-US" altLang="zh-CN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    </a:t>
            </a:r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的女生最少。</a:t>
            </a:r>
          </a:p>
          <a:p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（3）喜欢吃青菜的男生比</a:t>
            </a:r>
            <a:endParaRPr lang="en-US" altLang="zh-CN" sz="2700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en-US" altLang="zh-CN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    </a:t>
            </a:r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女生少</a:t>
            </a:r>
            <a:r>
              <a:rPr lang="en-US" altLang="zh-CN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(    )</a:t>
            </a:r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人。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64549" y="519523"/>
            <a:ext cx="8517150" cy="484748"/>
          </a:xfrm>
          <a:prstGeom prst="rect">
            <a:avLst/>
          </a:prstGeom>
          <a:noFill/>
        </p:spPr>
        <p:txBody>
          <a:bodyPr wrap="square" lIns="69668" tIns="34834" rIns="69668" bIns="34834" rtlCol="0">
            <a:spAutoFit/>
          </a:bodyPr>
          <a:lstStyle/>
          <a:p>
            <a:r>
              <a:rPr lang="en-US" altLang="zh-CN" sz="2700" dirty="0">
                <a:solidFill>
                  <a:srgbClr val="E30782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2.</a:t>
            </a:r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下面是五年级学生饮食习惯统计图。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738084" y="1302609"/>
            <a:ext cx="3922096" cy="2538282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774563" y="1124776"/>
            <a:ext cx="468768" cy="484748"/>
          </a:xfrm>
          <a:prstGeom prst="rect">
            <a:avLst/>
          </a:prstGeom>
          <a:noFill/>
        </p:spPr>
        <p:txBody>
          <a:bodyPr wrap="square" lIns="69668" tIns="34834" rIns="69668" bIns="34834" rtlCol="0">
            <a:spAutoFit/>
          </a:bodyPr>
          <a:lstStyle/>
          <a:p>
            <a:r>
              <a:rPr lang="zh-CN" altLang="en-US" sz="27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肉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3647279" y="1529731"/>
            <a:ext cx="983400" cy="484748"/>
          </a:xfrm>
          <a:prstGeom prst="rect">
            <a:avLst/>
          </a:prstGeom>
          <a:noFill/>
        </p:spPr>
        <p:txBody>
          <a:bodyPr wrap="square" lIns="69668" tIns="34834" rIns="69668" bIns="34834" rtlCol="0">
            <a:spAutoFit/>
          </a:bodyPr>
          <a:lstStyle/>
          <a:p>
            <a:r>
              <a:rPr lang="zh-CN" altLang="en-US" sz="27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青菜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596067" y="2349211"/>
            <a:ext cx="983400" cy="484748"/>
          </a:xfrm>
          <a:prstGeom prst="rect">
            <a:avLst/>
          </a:prstGeom>
          <a:noFill/>
        </p:spPr>
        <p:txBody>
          <a:bodyPr wrap="square" lIns="69668" tIns="34834" rIns="69668" bIns="34834" rtlCol="0">
            <a:spAutoFit/>
          </a:bodyPr>
          <a:lstStyle/>
          <a:p>
            <a:r>
              <a:rPr lang="zh-CN" altLang="en-US" sz="27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青菜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840918" y="2776861"/>
            <a:ext cx="983400" cy="484748"/>
          </a:xfrm>
          <a:prstGeom prst="rect">
            <a:avLst/>
          </a:prstGeom>
          <a:noFill/>
        </p:spPr>
        <p:txBody>
          <a:bodyPr wrap="square" lIns="69668" tIns="34834" rIns="69668" bIns="34834" rtlCol="0">
            <a:spAutoFit/>
          </a:bodyPr>
          <a:lstStyle/>
          <a:p>
            <a:r>
              <a:rPr lang="zh-CN" altLang="en-US" sz="27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鱼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2896445" y="4007549"/>
            <a:ext cx="983400" cy="484748"/>
          </a:xfrm>
          <a:prstGeom prst="rect">
            <a:avLst/>
          </a:prstGeom>
          <a:noFill/>
        </p:spPr>
        <p:txBody>
          <a:bodyPr wrap="square" lIns="69668" tIns="34834" rIns="69668" bIns="34834" rtlCol="0">
            <a:spAutoFit/>
          </a:bodyPr>
          <a:lstStyle/>
          <a:p>
            <a:r>
              <a:rPr lang="en-US" altLang="zh-CN" sz="27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3</a:t>
            </a:r>
            <a:endParaRPr lang="zh-CN" altLang="en-US" sz="270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64549" y="465517"/>
            <a:ext cx="8517150" cy="484748"/>
          </a:xfrm>
          <a:prstGeom prst="rect">
            <a:avLst/>
          </a:prstGeom>
          <a:noFill/>
        </p:spPr>
        <p:txBody>
          <a:bodyPr wrap="square" lIns="69668" tIns="34834" rIns="69668" bIns="34834" rtlCol="0">
            <a:spAutoFit/>
          </a:bodyPr>
          <a:lstStyle/>
          <a:p>
            <a:r>
              <a:rPr lang="en-US" altLang="zh-CN" sz="2700" dirty="0">
                <a:solidFill>
                  <a:srgbClr val="E30782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3.</a:t>
            </a:r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看图填一填。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75272" y="1166941"/>
            <a:ext cx="3658140" cy="2809618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963027" y="927141"/>
            <a:ext cx="4539618" cy="3393236"/>
          </a:xfrm>
          <a:prstGeom prst="rect">
            <a:avLst/>
          </a:prstGeom>
        </p:spPr>
        <p:txBody>
          <a:bodyPr wrap="square" lIns="69668" tIns="34834" rIns="69668" bIns="34834">
            <a:spAutoFit/>
          </a:bodyPr>
          <a:lstStyle/>
          <a:p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（1）这四个月该厂家一共生 </a:t>
            </a:r>
            <a:endParaRPr lang="en-US" altLang="zh-CN" sz="2700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en-US" altLang="zh-CN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    </a:t>
            </a:r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产了数码相机</a:t>
            </a:r>
            <a:r>
              <a:rPr lang="en-US" altLang="zh-CN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(    )</a:t>
            </a:r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台，</a:t>
            </a:r>
            <a:endParaRPr lang="en-US" altLang="zh-CN" sz="2700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en-US" altLang="zh-CN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    </a:t>
            </a:r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普通相机</a:t>
            </a:r>
            <a:r>
              <a:rPr lang="en-US" altLang="zh-CN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(    )</a:t>
            </a:r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台。</a:t>
            </a:r>
          </a:p>
          <a:p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（2）</a:t>
            </a:r>
            <a:r>
              <a:rPr lang="en-US" altLang="zh-CN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(    )</a:t>
            </a:r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月生产的数码相</a:t>
            </a:r>
            <a:endParaRPr lang="en-US" altLang="zh-CN" sz="2700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en-US" altLang="zh-CN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    </a:t>
            </a:r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机最多</a:t>
            </a:r>
            <a:r>
              <a:rPr lang="en-US" altLang="zh-CN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,(    )</a:t>
            </a:r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月生产</a:t>
            </a:r>
            <a:endParaRPr lang="en-US" altLang="zh-CN" sz="2700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en-US" altLang="zh-CN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    </a:t>
            </a:r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的普通相机最多。</a:t>
            </a:r>
          </a:p>
          <a:p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（3）平均每月生产相机</a:t>
            </a:r>
            <a:endParaRPr lang="en-US" altLang="zh-CN" sz="2700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en-US" altLang="zh-CN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    (    )</a:t>
            </a:r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台。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7129467" y="1339138"/>
            <a:ext cx="983400" cy="484748"/>
          </a:xfrm>
          <a:prstGeom prst="rect">
            <a:avLst/>
          </a:prstGeom>
          <a:noFill/>
        </p:spPr>
        <p:txBody>
          <a:bodyPr wrap="square" lIns="69668" tIns="34834" rIns="69668" bIns="34834" rtlCol="0">
            <a:spAutoFit/>
          </a:bodyPr>
          <a:lstStyle/>
          <a:p>
            <a:r>
              <a:rPr lang="en-US" altLang="zh-CN" sz="27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2850</a:t>
            </a:r>
            <a:endParaRPr lang="zh-CN" altLang="en-US" sz="270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343948" y="1725210"/>
            <a:ext cx="983400" cy="484748"/>
          </a:xfrm>
          <a:prstGeom prst="rect">
            <a:avLst/>
          </a:prstGeom>
          <a:noFill/>
        </p:spPr>
        <p:txBody>
          <a:bodyPr wrap="square" lIns="69668" tIns="34834" rIns="69668" bIns="34834" rtlCol="0">
            <a:spAutoFit/>
          </a:bodyPr>
          <a:lstStyle/>
          <a:p>
            <a:r>
              <a:rPr lang="en-US" altLang="zh-CN" sz="27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2250</a:t>
            </a:r>
            <a:endParaRPr lang="zh-CN" altLang="en-US" sz="270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287394" y="2169622"/>
            <a:ext cx="983400" cy="484748"/>
          </a:xfrm>
          <a:prstGeom prst="rect">
            <a:avLst/>
          </a:prstGeom>
          <a:noFill/>
        </p:spPr>
        <p:txBody>
          <a:bodyPr wrap="square" lIns="69668" tIns="34834" rIns="69668" bIns="34834" rtlCol="0">
            <a:spAutoFit/>
          </a:bodyPr>
          <a:lstStyle/>
          <a:p>
            <a:r>
              <a:rPr lang="en-US" altLang="zh-CN" sz="27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4</a:t>
            </a:r>
            <a:endParaRPr lang="zh-CN" altLang="en-US" sz="270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529151" y="2571750"/>
            <a:ext cx="436368" cy="484748"/>
          </a:xfrm>
          <a:prstGeom prst="rect">
            <a:avLst/>
          </a:prstGeom>
          <a:noFill/>
        </p:spPr>
        <p:txBody>
          <a:bodyPr wrap="square" lIns="69668" tIns="34834" rIns="69668" bIns="34834" rtlCol="0">
            <a:spAutoFit/>
          </a:bodyPr>
          <a:lstStyle/>
          <a:p>
            <a:r>
              <a:rPr lang="en-US" altLang="zh-CN" sz="27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endParaRPr lang="zh-CN" altLang="en-US" sz="270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885029" y="3819756"/>
            <a:ext cx="871681" cy="484748"/>
          </a:xfrm>
          <a:prstGeom prst="rect">
            <a:avLst/>
          </a:prstGeom>
          <a:noFill/>
        </p:spPr>
        <p:txBody>
          <a:bodyPr wrap="square" lIns="69668" tIns="34834" rIns="69668" bIns="34834" rtlCol="0">
            <a:spAutoFit/>
          </a:bodyPr>
          <a:lstStyle/>
          <a:p>
            <a:r>
              <a:rPr lang="en-US" altLang="zh-CN" sz="27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1275</a:t>
            </a:r>
            <a:endParaRPr lang="zh-CN" altLang="en-US" sz="270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图片 4" descr="图片88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670293" y="169784"/>
            <a:ext cx="2109027" cy="65008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611655" y="1115281"/>
            <a:ext cx="5047019" cy="466725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52251" tIns="26126" rIns="52251" bIns="26126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2700" b="1" noProof="1">
                <a:latin typeface="楷体" panose="02010609060101010101" pitchFamily="49" charset="-122"/>
                <a:ea typeface="楷体" panose="02010609060101010101" pitchFamily="49" charset="-122"/>
              </a:rPr>
              <a:t>这节课你们都学会了哪些知识？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620732" y="1582006"/>
            <a:ext cx="8248818" cy="2561273"/>
          </a:xfrm>
          <a:prstGeom prst="rect">
            <a:avLst/>
          </a:prstGeom>
          <a:noFill/>
        </p:spPr>
        <p:txBody>
          <a:bodyPr wrap="square" lIns="69668" tIns="34834" rIns="69668" bIns="34834" rtlCol="0">
            <a:spAutoFit/>
          </a:bodyPr>
          <a:lstStyle/>
          <a:p>
            <a:pPr latinLnBrk="1">
              <a:lnSpc>
                <a:spcPct val="150000"/>
              </a:lnSpc>
              <a:buFont typeface="Wingdings" panose="05000000000000000000" pitchFamily="2" charset="2"/>
            </a:pPr>
            <a:r>
              <a:rPr lang="en-US" altLang="zh-CN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在格子图中，复式条形统计图与单式条形统计图的制作和表示方法基本相同，只是在每组中有两个数据，需要用两种不同颜色的直条表示，同时需要注明图例区分两个数据。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图片 5" descr="图片99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527251" y="122635"/>
            <a:ext cx="2109027" cy="650081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9458" name="组合 6"/>
          <p:cNvGrpSpPr/>
          <p:nvPr/>
        </p:nvGrpSpPr>
        <p:grpSpPr>
          <a:xfrm>
            <a:off x="1039868" y="1077278"/>
            <a:ext cx="7396730" cy="3138964"/>
            <a:chOff x="2107" y="3122"/>
            <a:chExt cx="14514" cy="6236"/>
          </a:xfrm>
        </p:grpSpPr>
        <p:sp>
          <p:nvSpPr>
            <p:cNvPr id="3" name="矩形 2"/>
            <p:cNvSpPr/>
            <p:nvPr/>
          </p:nvSpPr>
          <p:spPr>
            <a:xfrm>
              <a:off x="2107" y="3122"/>
              <a:ext cx="14515" cy="6237"/>
            </a:xfrm>
            <a:prstGeom prst="rect">
              <a:avLst/>
            </a:prstGeom>
            <a:solidFill>
              <a:srgbClr val="FFB343"/>
            </a:solidFill>
            <a:ln>
              <a:solidFill>
                <a:srgbClr val="F8DC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trike="noStrike" noProof="1"/>
            </a:p>
          </p:txBody>
        </p:sp>
        <p:sp>
          <p:nvSpPr>
            <p:cNvPr id="5" name="矩形 4"/>
            <p:cNvSpPr/>
            <p:nvPr/>
          </p:nvSpPr>
          <p:spPr>
            <a:xfrm>
              <a:off x="2480" y="3416"/>
              <a:ext cx="13723" cy="5694"/>
            </a:xfrm>
            <a:prstGeom prst="rect">
              <a:avLst/>
            </a:prstGeom>
            <a:solidFill>
              <a:srgbClr val="00493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trike="noStrike" noProof="1"/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1755082" y="1881188"/>
            <a:ext cx="5320168" cy="530066"/>
          </a:xfrm>
          <a:prstGeom prst="rect">
            <a:avLst/>
          </a:prstGeom>
          <a:noFill/>
          <a:ln w="9525">
            <a:noFill/>
          </a:ln>
        </p:spPr>
        <p:txBody>
          <a:bodyPr wrap="square" lIns="69668" tIns="34834" rIns="69668" bIns="34834" anchor="t">
            <a:spAutoFit/>
          </a:bodyPr>
          <a:lstStyle/>
          <a:p>
            <a:r>
              <a:rPr lang="zh-CN" altLang="zh-CN" sz="3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作业</a:t>
            </a:r>
            <a:r>
              <a:rPr lang="en-US" altLang="zh-CN" sz="3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</a:t>
            </a:r>
            <a:r>
              <a:rPr lang="zh-CN" altLang="zh-CN" sz="3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：</a:t>
            </a:r>
            <a:r>
              <a:rPr lang="zh-CN" altLang="zh-CN" sz="3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完成教材相关练习</a:t>
            </a:r>
            <a:r>
              <a:rPr lang="zh-CN" altLang="en-US" sz="3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题</a:t>
            </a:r>
            <a:r>
              <a:rPr lang="en-US" altLang="zh-CN" sz="3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。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755082" y="2805113"/>
            <a:ext cx="6240182" cy="530066"/>
          </a:xfrm>
          <a:prstGeom prst="rect">
            <a:avLst/>
          </a:prstGeom>
          <a:noFill/>
          <a:ln w="9525">
            <a:noFill/>
          </a:ln>
        </p:spPr>
        <p:txBody>
          <a:bodyPr wrap="square" lIns="69668" tIns="34834" rIns="69668" bIns="34834" anchor="t">
            <a:spAutoFit/>
          </a:bodyPr>
          <a:lstStyle/>
          <a:p>
            <a:r>
              <a:rPr lang="zh-CN" altLang="zh-CN" sz="3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作业</a:t>
            </a:r>
            <a:r>
              <a:rPr lang="en-US" altLang="zh-CN" sz="3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2</a:t>
            </a:r>
            <a:r>
              <a:rPr lang="zh-CN" altLang="zh-CN" sz="3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：</a:t>
            </a:r>
            <a:r>
              <a:rPr lang="zh-CN" altLang="zh-CN" sz="3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完成对应的练习题</a:t>
            </a:r>
            <a:r>
              <a:rPr lang="en-US" altLang="zh-CN" sz="3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6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6" descr="图片3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516266" y="107157"/>
            <a:ext cx="2109027" cy="65008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6" name="文本框 1"/>
          <p:cNvSpPr txBox="1"/>
          <p:nvPr/>
        </p:nvSpPr>
        <p:spPr>
          <a:xfrm>
            <a:off x="501732" y="1178071"/>
            <a:ext cx="8138095" cy="2561273"/>
          </a:xfrm>
          <a:prstGeom prst="rect">
            <a:avLst/>
          </a:prstGeom>
          <a:noFill/>
          <a:ln w="9525">
            <a:noFill/>
          </a:ln>
        </p:spPr>
        <p:txBody>
          <a:bodyPr wrap="square" lIns="69668" tIns="34834" rIns="69668" bIns="34834" anchor="t">
            <a:spAutoFit/>
          </a:bodyPr>
          <a:lstStyle/>
          <a:p>
            <a:pPr algn="just">
              <a:lnSpc>
                <a:spcPct val="120000"/>
              </a:lnSpc>
              <a:buFont typeface="+mj-lt"/>
            </a:pPr>
            <a:r>
              <a:rPr lang="en-US" altLang="zh-CN" sz="30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1.</a:t>
            </a:r>
            <a:r>
              <a:rPr lang="en-US" altLang="zh-CN" sz="30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</a:t>
            </a:r>
            <a:r>
              <a:rPr lang="zh-CN" altLang="en-US" sz="3000" b="1" dirty="0">
                <a:latin typeface="楷体" panose="02010609060101010101" pitchFamily="49" charset="-122"/>
                <a:ea typeface="楷体" panose="02010609060101010101" pitchFamily="49" charset="-122"/>
              </a:rPr>
              <a:t>认识复式条形统计图，了解复式条形统计图的特点。</a:t>
            </a:r>
            <a:r>
              <a:rPr lang="zh-CN" altLang="en-US" sz="3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（重点）</a:t>
            </a:r>
            <a:endParaRPr lang="en-US" altLang="zh-CN" sz="30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565785" indent="-565785" algn="just">
              <a:lnSpc>
                <a:spcPct val="60000"/>
              </a:lnSpc>
              <a:buFont typeface="+mj-lt"/>
              <a:buAutoNum type="arabicPeriod"/>
            </a:pPr>
            <a:endParaRPr lang="zh-CN" altLang="en-US" sz="30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just">
              <a:lnSpc>
                <a:spcPct val="120000"/>
              </a:lnSpc>
              <a:buFont typeface="+mj-lt"/>
            </a:pPr>
            <a:r>
              <a:rPr lang="en-US" altLang="zh-CN" sz="30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2.</a:t>
            </a:r>
            <a:r>
              <a:rPr lang="en-US" altLang="zh-CN" sz="30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</a:t>
            </a:r>
            <a:r>
              <a:rPr lang="zh-CN" altLang="en-US" sz="3000" b="1" dirty="0">
                <a:latin typeface="楷体" panose="02010609060101010101" pitchFamily="49" charset="-122"/>
                <a:ea typeface="楷体" panose="02010609060101010101" pitchFamily="49" charset="-122"/>
              </a:rPr>
              <a:t>能运用复式条形统计图中的信息解决问题，并会绘制复式条形统计图。</a:t>
            </a:r>
            <a:r>
              <a:rPr lang="en-US" altLang="zh-CN" sz="3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3000" b="1" dirty="0" err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难点</a:t>
            </a:r>
            <a:r>
              <a:rPr lang="zh-CN" altLang="en-US" sz="3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endParaRPr lang="zh-CN" altLang="en-US" sz="3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4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图片 5" descr="图片44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425949" y="184674"/>
            <a:ext cx="2109027" cy="65008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536331" y="1113588"/>
            <a:ext cx="2112947" cy="2759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65354" y="1112398"/>
            <a:ext cx="2109027" cy="2761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479906" y="1221600"/>
            <a:ext cx="3470619" cy="2955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668" tIns="34834" rIns="69668" bIns="34834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    </a:t>
            </a:r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单手投球远还是双手投球远？说一说你的猜想。如何验证呢？</a:t>
            </a:r>
          </a:p>
          <a:p>
            <a:pPr eaLnBrk="0" hangingPunct="0">
              <a:lnSpc>
                <a:spcPct val="150000"/>
              </a:lnSpc>
            </a:pPr>
            <a:endParaRPr lang="zh-CN" altLang="en-US" sz="1700" b="1" dirty="0"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图片 3" descr="图片55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516266" y="119063"/>
            <a:ext cx="2109027" cy="650081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8194" name="组合 5"/>
          <p:cNvGrpSpPr/>
          <p:nvPr/>
        </p:nvGrpSpPr>
        <p:grpSpPr>
          <a:xfrm>
            <a:off x="323139" y="691052"/>
            <a:ext cx="8608444" cy="554105"/>
            <a:chOff x="691" y="1706"/>
            <a:chExt cx="17633" cy="1164"/>
          </a:xfrm>
        </p:grpSpPr>
        <p:pic>
          <p:nvPicPr>
            <p:cNvPr id="8195" name="图片 2" descr="标1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691" y="1834"/>
              <a:ext cx="3306" cy="89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8196" name="文本框 2"/>
            <p:cNvSpPr txBox="1"/>
            <p:nvPr/>
          </p:nvSpPr>
          <p:spPr>
            <a:xfrm>
              <a:off x="1080" y="1706"/>
              <a:ext cx="2917" cy="116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zh-CN" altLang="en-US" sz="30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知识点</a:t>
              </a:r>
            </a:p>
          </p:txBody>
        </p:sp>
        <p:sp>
          <p:nvSpPr>
            <p:cNvPr id="8197" name="文本框 5"/>
            <p:cNvSpPr txBox="1"/>
            <p:nvPr/>
          </p:nvSpPr>
          <p:spPr>
            <a:xfrm>
              <a:off x="4108" y="1775"/>
              <a:ext cx="14216" cy="106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zh-CN" altLang="en-US" sz="27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在格子图中绘制复式条形统计图</a:t>
              </a:r>
              <a:endParaRPr lang="en-US" altLang="zh-CN" sz="27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35" name="文本框 1"/>
          <p:cNvSpPr txBox="1">
            <a:spLocks noChangeArrowheads="1"/>
          </p:cNvSpPr>
          <p:nvPr/>
        </p:nvSpPr>
        <p:spPr bwMode="auto">
          <a:xfrm>
            <a:off x="364548" y="1255826"/>
            <a:ext cx="8511672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668" tIns="34834" rIns="69668" bIns="3483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下面是第一活动小组同学的投球情况。</a:t>
            </a:r>
          </a:p>
        </p:txBody>
      </p:sp>
      <p:graphicFrame>
        <p:nvGraphicFramePr>
          <p:cNvPr id="11" name="表格 10"/>
          <p:cNvGraphicFramePr>
            <a:graphicFrameLocks noGrp="1"/>
          </p:cNvGraphicFramePr>
          <p:nvPr/>
        </p:nvGraphicFramePr>
        <p:xfrm>
          <a:off x="800463" y="2057297"/>
          <a:ext cx="7639840" cy="129659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03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8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8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80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80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480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480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4808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32197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100" b="0" dirty="0">
                          <a:latin typeface="楷体" panose="02010609060101010101" pitchFamily="49" charset="-122"/>
                          <a:ea typeface="楷体" panose="02010609060101010101" pitchFamily="49" charset="-122"/>
                          <a:sym typeface="Times New Roman" panose="02020603050405020304"/>
                        </a:rPr>
                        <a:t>投球者</a:t>
                      </a:r>
                    </a:p>
                  </a:txBody>
                  <a:tcPr marL="70300" marR="70300" marT="34306" marB="34306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100" b="0" spc="-150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  <a:sym typeface="Times New Roman" panose="02020603050405020304"/>
                        </a:rPr>
                        <a:t>1</a:t>
                      </a:r>
                      <a:r>
                        <a:rPr lang="zh-CN" altLang="en-US" sz="2100" b="0" spc="-150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  <a:sym typeface="Times New Roman" panose="02020603050405020304"/>
                        </a:rPr>
                        <a:t>号</a:t>
                      </a:r>
                    </a:p>
                  </a:txBody>
                  <a:tcPr marL="70300" marR="70300" marT="34306" marB="34306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100" b="0" spc="-150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  <a:sym typeface="Times New Roman" panose="02020603050405020304"/>
                        </a:rPr>
                        <a:t>2</a:t>
                      </a:r>
                      <a:r>
                        <a:rPr lang="zh-CN" altLang="en-US" sz="2100" b="0" spc="-150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  <a:sym typeface="Times New Roman" panose="02020603050405020304"/>
                        </a:rPr>
                        <a:t>号</a:t>
                      </a:r>
                    </a:p>
                  </a:txBody>
                  <a:tcPr marL="70300" marR="70300" marT="34306" marB="34306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100" b="0" spc="-150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  <a:sym typeface="Times New Roman" panose="02020603050405020304"/>
                        </a:rPr>
                        <a:t>3</a:t>
                      </a:r>
                      <a:r>
                        <a:rPr lang="zh-CN" altLang="en-US" sz="2100" b="0" spc="-150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  <a:sym typeface="Times New Roman" panose="02020603050405020304"/>
                        </a:rPr>
                        <a:t>号</a:t>
                      </a:r>
                    </a:p>
                  </a:txBody>
                  <a:tcPr marL="70300" marR="70300" marT="34306" marB="34306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100" b="0" spc="-150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  <a:sym typeface="Times New Roman" panose="02020603050405020304"/>
                        </a:rPr>
                        <a:t>4</a:t>
                      </a:r>
                      <a:r>
                        <a:rPr lang="zh-CN" altLang="en-US" sz="2100" b="0" spc="-150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  <a:sym typeface="Times New Roman" panose="02020603050405020304"/>
                        </a:rPr>
                        <a:t>号</a:t>
                      </a:r>
                    </a:p>
                  </a:txBody>
                  <a:tcPr marL="70300" marR="70300" marT="34306" marB="34306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100" b="0" spc="-150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  <a:sym typeface="Times New Roman" panose="02020603050405020304"/>
                        </a:rPr>
                        <a:t>5</a:t>
                      </a:r>
                      <a:r>
                        <a:rPr lang="zh-CN" altLang="en-US" sz="2100" b="0" spc="-150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  <a:sym typeface="Times New Roman" panose="02020603050405020304"/>
                        </a:rPr>
                        <a:t>号</a:t>
                      </a:r>
                    </a:p>
                  </a:txBody>
                  <a:tcPr marL="70300" marR="70300" marT="34306" marB="34306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100" b="0" spc="-150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  <a:sym typeface="Times New Roman" panose="02020603050405020304"/>
                        </a:rPr>
                        <a:t>6</a:t>
                      </a:r>
                      <a:r>
                        <a:rPr lang="zh-CN" altLang="en-US" sz="2100" b="0" spc="-150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  <a:sym typeface="Times New Roman" panose="02020603050405020304"/>
                        </a:rPr>
                        <a:t>号</a:t>
                      </a:r>
                    </a:p>
                  </a:txBody>
                  <a:tcPr marL="70300" marR="70300" marT="34306" marB="34306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100" b="0" spc="-150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  <a:sym typeface="Times New Roman" panose="02020603050405020304"/>
                        </a:rPr>
                        <a:t>7</a:t>
                      </a:r>
                      <a:r>
                        <a:rPr lang="zh-CN" altLang="en-US" sz="2100" b="0" spc="-150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  <a:sym typeface="Times New Roman" panose="02020603050405020304"/>
                        </a:rPr>
                        <a:t>号</a:t>
                      </a:r>
                    </a:p>
                  </a:txBody>
                  <a:tcPr marL="70300" marR="70300" marT="34306" marB="34306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197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100" b="0" dirty="0">
                          <a:latin typeface="楷体" panose="02010609060101010101" pitchFamily="49" charset="-122"/>
                          <a:ea typeface="楷体" panose="02010609060101010101" pitchFamily="49" charset="-122"/>
                          <a:sym typeface="Times New Roman" panose="02020603050405020304"/>
                        </a:rPr>
                        <a:t>单手投球的距离</a:t>
                      </a:r>
                    </a:p>
                  </a:txBody>
                  <a:tcPr marL="70300" marR="70300" marT="34306" marB="34306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100" b="0" spc="-150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  <a:sym typeface="Times New Roman" panose="02020603050405020304"/>
                        </a:rPr>
                        <a:t>12.5</a:t>
                      </a:r>
                      <a:endParaRPr lang="zh-CN" altLang="en-US" sz="2100" b="0" spc="-150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  <a:sym typeface="Times New Roman" panose="02020603050405020304"/>
                      </a:endParaRPr>
                    </a:p>
                  </a:txBody>
                  <a:tcPr marL="70300" marR="70300" marT="34306" marB="34306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100" b="0" spc="-150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  <a:sym typeface="Times New Roman" panose="02020603050405020304"/>
                        </a:rPr>
                        <a:t>13.0</a:t>
                      </a:r>
                      <a:endParaRPr lang="zh-CN" altLang="en-US" sz="2100" b="0" spc="-150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  <a:sym typeface="Times New Roman" panose="02020603050405020304"/>
                      </a:endParaRPr>
                    </a:p>
                  </a:txBody>
                  <a:tcPr marL="70300" marR="70300" marT="34306" marB="34306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100" b="0" spc="-150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  <a:sym typeface="Times New Roman" panose="02020603050405020304"/>
                        </a:rPr>
                        <a:t>12.5</a:t>
                      </a:r>
                      <a:endParaRPr lang="zh-CN" altLang="en-US" sz="2100" b="0" spc="-150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  <a:sym typeface="Times New Roman" panose="02020603050405020304"/>
                      </a:endParaRPr>
                    </a:p>
                  </a:txBody>
                  <a:tcPr marL="70300" marR="70300" marT="34306" marB="34306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100" b="0" spc="-150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  <a:sym typeface="Times New Roman" panose="02020603050405020304"/>
                        </a:rPr>
                        <a:t>11.5</a:t>
                      </a:r>
                      <a:endParaRPr lang="zh-CN" altLang="en-US" sz="2100" b="0" spc="-150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  <a:sym typeface="Times New Roman" panose="02020603050405020304"/>
                      </a:endParaRPr>
                    </a:p>
                  </a:txBody>
                  <a:tcPr marL="70300" marR="70300" marT="34306" marB="34306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100" b="0" spc="-150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  <a:sym typeface="Times New Roman" panose="02020603050405020304"/>
                        </a:rPr>
                        <a:t>12.0</a:t>
                      </a:r>
                      <a:endParaRPr lang="zh-CN" altLang="en-US" sz="2100" b="0" spc="-150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  <a:sym typeface="Times New Roman" panose="02020603050405020304"/>
                      </a:endParaRPr>
                    </a:p>
                  </a:txBody>
                  <a:tcPr marL="70300" marR="70300" marT="34306" marB="34306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100" b="0" spc="-150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  <a:sym typeface="Times New Roman" panose="02020603050405020304"/>
                        </a:rPr>
                        <a:t>10.5</a:t>
                      </a:r>
                      <a:endParaRPr lang="zh-CN" altLang="en-US" sz="2100" b="0" spc="-150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  <a:sym typeface="Times New Roman" panose="02020603050405020304"/>
                      </a:endParaRPr>
                    </a:p>
                  </a:txBody>
                  <a:tcPr marL="70300" marR="70300" marT="34306" marB="34306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100" b="0" spc="-150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  <a:sym typeface="Times New Roman" panose="02020603050405020304"/>
                        </a:rPr>
                        <a:t>13.0</a:t>
                      </a:r>
                      <a:endParaRPr lang="zh-CN" altLang="en-US" sz="2100" b="0" spc="-150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  <a:sym typeface="Times New Roman" panose="02020603050405020304"/>
                      </a:endParaRPr>
                    </a:p>
                  </a:txBody>
                  <a:tcPr marL="70300" marR="70300" marT="34306" marB="34306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2197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100" b="0" dirty="0">
                          <a:latin typeface="楷体" panose="02010609060101010101" pitchFamily="49" charset="-122"/>
                          <a:ea typeface="楷体" panose="02010609060101010101" pitchFamily="49" charset="-122"/>
                          <a:sym typeface="Times New Roman" panose="02020603050405020304"/>
                        </a:rPr>
                        <a:t>双手头球的距离</a:t>
                      </a:r>
                    </a:p>
                  </a:txBody>
                  <a:tcPr marL="70300" marR="70300" marT="34306" marB="34306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100" b="0" spc="-150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  <a:sym typeface="Times New Roman" panose="02020603050405020304"/>
                        </a:rPr>
                        <a:t>11.0</a:t>
                      </a:r>
                      <a:endParaRPr lang="zh-CN" altLang="en-US" sz="2100" b="0" spc="-150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  <a:sym typeface="Times New Roman" panose="02020603050405020304"/>
                      </a:endParaRPr>
                    </a:p>
                  </a:txBody>
                  <a:tcPr marL="70300" marR="70300" marT="34306" marB="34306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100" b="0" spc="-150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  <a:sym typeface="Times New Roman" panose="02020603050405020304"/>
                        </a:rPr>
                        <a:t>9.5</a:t>
                      </a:r>
                      <a:endParaRPr lang="zh-CN" altLang="en-US" sz="2100" b="0" spc="-150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  <a:sym typeface="Times New Roman" panose="02020603050405020304"/>
                      </a:endParaRPr>
                    </a:p>
                  </a:txBody>
                  <a:tcPr marL="70300" marR="70300" marT="34306" marB="34306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100" b="0" spc="-150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  <a:sym typeface="Times New Roman" panose="02020603050405020304"/>
                        </a:rPr>
                        <a:t>11.0</a:t>
                      </a:r>
                      <a:endParaRPr lang="zh-CN" altLang="en-US" sz="2100" b="0" spc="-150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  <a:sym typeface="Times New Roman" panose="02020603050405020304"/>
                      </a:endParaRPr>
                    </a:p>
                  </a:txBody>
                  <a:tcPr marL="70300" marR="70300" marT="34306" marB="34306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100" b="0" spc="-150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  <a:sym typeface="Times New Roman" panose="02020603050405020304"/>
                        </a:rPr>
                        <a:t>13.0</a:t>
                      </a:r>
                      <a:endParaRPr lang="zh-CN" altLang="en-US" sz="2100" b="0" spc="-150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  <a:sym typeface="Times New Roman" panose="02020603050405020304"/>
                      </a:endParaRPr>
                    </a:p>
                  </a:txBody>
                  <a:tcPr marL="70300" marR="70300" marT="34306" marB="34306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100" b="0" spc="-150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  <a:sym typeface="Times New Roman" panose="02020603050405020304"/>
                        </a:rPr>
                        <a:t>9.0</a:t>
                      </a:r>
                      <a:endParaRPr lang="zh-CN" altLang="en-US" sz="2100" b="0" spc="-150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  <a:sym typeface="Times New Roman" panose="02020603050405020304"/>
                      </a:endParaRPr>
                    </a:p>
                  </a:txBody>
                  <a:tcPr marL="70300" marR="70300" marT="34306" marB="34306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100" b="0" spc="-150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  <a:sym typeface="Times New Roman" panose="02020603050405020304"/>
                        </a:rPr>
                        <a:t>10.5</a:t>
                      </a:r>
                      <a:endParaRPr lang="zh-CN" altLang="en-US" sz="2100" b="0" spc="-150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  <a:sym typeface="Times New Roman" panose="02020603050405020304"/>
                      </a:endParaRPr>
                    </a:p>
                  </a:txBody>
                  <a:tcPr marL="70300" marR="70300" marT="34306" marB="34306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100" b="0" spc="-150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  <a:sym typeface="Times New Roman" panose="02020603050405020304"/>
                        </a:rPr>
                        <a:t>12.5</a:t>
                      </a:r>
                      <a:endParaRPr lang="zh-CN" altLang="en-US" sz="2100" b="0" spc="-150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  <a:sym typeface="Times New Roman" panose="02020603050405020304"/>
                      </a:endParaRPr>
                    </a:p>
                  </a:txBody>
                  <a:tcPr marL="70300" marR="70300" marT="34306" marB="34306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2" name="图片 1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796077" y="3624777"/>
            <a:ext cx="3330749" cy="954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8006453" y="1707654"/>
            <a:ext cx="439381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 eaLnBrk="0" hangingPunct="0"/>
            <a:r>
              <a:rPr lang="en-US" altLang="zh-CN" sz="2100">
                <a:latin typeface="Times New Roman" panose="02020603050405020304" pitchFamily="18" charset="0"/>
                <a:sym typeface="Times New Roman" panose="02020603050405020304" pitchFamily="18" charset="0"/>
              </a:rPr>
              <a:t>m</a:t>
            </a:r>
            <a:endParaRPr lang="zh-CN" altLang="en-US" sz="2100"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8"/>
          <p:cNvSpPr txBox="1">
            <a:spLocks noChangeArrowheads="1"/>
          </p:cNvSpPr>
          <p:nvPr/>
        </p:nvSpPr>
        <p:spPr bwMode="auto">
          <a:xfrm>
            <a:off x="79332" y="383173"/>
            <a:ext cx="7647588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668" tIns="34834" rIns="69668" bIns="34834">
            <a:spAutoFit/>
          </a:bodyPr>
          <a:lstStyle/>
          <a:p>
            <a:pPr eaLnBrk="0" hangingPunct="0"/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（</a:t>
            </a:r>
            <a:r>
              <a:rPr lang="en-US" altLang="zh-CN" sz="27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2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）说一说，下面的图是怎么得到的？</a:t>
            </a:r>
          </a:p>
        </p:txBody>
      </p:sp>
      <p:graphicFrame>
        <p:nvGraphicFramePr>
          <p:cNvPr id="44" name="表格 43"/>
          <p:cNvGraphicFramePr>
            <a:graphicFrameLocks noGrp="1"/>
          </p:cNvGraphicFramePr>
          <p:nvPr/>
        </p:nvGraphicFramePr>
        <p:xfrm>
          <a:off x="1637856" y="1977684"/>
          <a:ext cx="4261986" cy="2268147"/>
        </p:xfrm>
        <a:graphic>
          <a:graphicData uri="http://schemas.openxmlformats.org/drawingml/2006/table">
            <a:tbl>
              <a:tblPr/>
              <a:tblGrid>
                <a:gridCol w="1940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8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0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40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405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283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940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9405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9406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9283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9405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19406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194059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192839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19406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194059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19406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192839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194059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194060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194059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192839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</a:tblGrid>
              <a:tr h="1893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 marL="70301" marR="70301" marT="34290" marB="3429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 marL="70301" marR="70301" marT="34290" marB="3429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 marL="70301" marR="70301" marT="34290" marB="3429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 marL="70301" marR="70301" marT="34290" marB="3429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 marL="70301" marR="70301" marT="34290" marB="3429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 marL="70301" marR="70301" marT="34290" marB="3429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 marL="70301" marR="70301" marT="34290" marB="3429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 marL="70301" marR="70301" marT="34290" marB="3429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 marL="70301" marR="70301" marT="34290" marB="3429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 marL="70301" marR="70301" marT="34290" marB="3429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 marL="70301" marR="70301" marT="34290" marB="3429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 marL="70301" marR="70301" marT="34290" marB="3429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 marL="70301" marR="70301" marT="34290" marB="3429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 marL="70301" marR="70301" marT="34290" marB="3429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 marL="70301" marR="70301" marT="34290" marB="3429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 marL="70301" marR="70301" marT="34290" marB="3429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 marL="70301" marR="70301" marT="34290" marB="3429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 marL="70301" marR="70301" marT="34290" marB="3429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 marL="70301" marR="70301" marT="34290" marB="3429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 marL="70301" marR="70301" marT="34290" marB="3429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 marL="70301" marR="70301" marT="34290" marB="3429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 marL="70301" marR="70301" marT="34290" marB="3429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81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 marL="70301" marR="70301" marT="34290" marB="3429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 marL="70301" marR="70301" marT="34290" marB="3429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 marL="70301" marR="70301" marT="34290" marB="3429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 marL="70301" marR="70301" marT="34290" marB="3429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 marL="70301" marR="70301" marT="34290" marB="3429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 marL="70301" marR="70301" marT="34290" marB="3429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 marL="70301" marR="70301" marT="34290" marB="3429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 marL="70301" marR="70301" marT="34290" marB="3429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 marL="70301" marR="70301" marT="34290" marB="3429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 marL="70301" marR="70301" marT="34290" marB="3429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 marL="70301" marR="70301" marT="34290" marB="3429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 marL="70301" marR="70301" marT="34290" marB="3429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 marL="70301" marR="70301" marT="34290" marB="3429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 marL="70301" marR="70301" marT="34290" marB="3429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 marL="70301" marR="70301" marT="34290" marB="3429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 marL="70301" marR="70301" marT="34290" marB="3429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 marL="70301" marR="70301" marT="34290" marB="3429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 marL="70301" marR="70301" marT="34290" marB="3429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 marL="70301" marR="70301" marT="34290" marB="3429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 marL="70301" marR="70301" marT="34290" marB="3429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 marL="70301" marR="70301" marT="34290" marB="3429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 marL="70301" marR="70301" marT="34290" marB="3429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93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 marL="70301" marR="70301" marT="34290" marB="3429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 marL="70301" marR="70301" marT="34290" marB="3429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 marL="70301" marR="70301" marT="34290" marB="3429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 marL="70301" marR="70301" marT="34290" marB="3429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 marL="70301" marR="70301" marT="34290" marB="3429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 marL="70301" marR="70301" marT="34290" marB="3429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 marL="70301" marR="70301" marT="34290" marB="3429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 marL="70301" marR="70301" marT="34290" marB="3429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 marL="70301" marR="70301" marT="34290" marB="3429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 marL="70301" marR="70301" marT="34290" marB="3429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 marL="70301" marR="70301" marT="34290" marB="3429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 marL="70301" marR="70301" marT="34290" marB="3429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 marL="70301" marR="70301" marT="34290" marB="3429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 marL="70301" marR="70301" marT="34290" marB="3429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 marL="70301" marR="70301" marT="34290" marB="3429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 marL="70301" marR="70301" marT="34290" marB="3429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 marL="70301" marR="70301" marT="34290" marB="3429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 marL="70301" marR="70301" marT="34290" marB="3429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 marL="70301" marR="70301" marT="34290" marB="3429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 marL="70301" marR="70301" marT="34290" marB="3429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 marL="70301" marR="70301" marT="34290" marB="3429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 marL="70301" marR="70301" marT="34290" marB="3429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93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 marL="70301" marR="70301" marT="34290" marB="3429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 marL="70301" marR="70301" marT="34290" marB="3429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 marL="70301" marR="70301" marT="34290" marB="3429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 marL="70301" marR="70301" marT="34290" marB="3429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 marL="70301" marR="70301" marT="34290" marB="3429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 marL="70301" marR="70301" marT="34290" marB="3429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 marL="70301" marR="70301" marT="34290" marB="3429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 marL="70301" marR="70301" marT="34290" marB="3429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 marL="70301" marR="70301" marT="34290" marB="3429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 marL="70301" marR="70301" marT="34290" marB="3429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 marL="70301" marR="70301" marT="34290" marB="3429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 marL="70301" marR="70301" marT="34290" marB="3429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 marL="70301" marR="70301" marT="34290" marB="3429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 marL="70301" marR="70301" marT="34290" marB="3429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 marL="70301" marR="70301" marT="34290" marB="3429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 marL="70301" marR="70301" marT="34290" marB="3429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 marL="70301" marR="70301" marT="34290" marB="3429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 marL="70301" marR="70301" marT="34290" marB="3429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 marL="70301" marR="70301" marT="34290" marB="3429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 marL="70301" marR="70301" marT="34290" marB="3429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 marL="70301" marR="70301" marT="34290" marB="3429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 marL="70301" marR="70301" marT="34290" marB="3429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93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 marL="70301" marR="70301" marT="34290" marB="3429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 marL="70301" marR="70301" marT="34290" marB="3429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 marL="70301" marR="70301" marT="34290" marB="3429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 marL="70301" marR="70301" marT="34290" marB="3429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 marL="70301" marR="70301" marT="34290" marB="3429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 marL="70301" marR="70301" marT="34290" marB="3429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 marL="70301" marR="70301" marT="34290" marB="3429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 marL="70301" marR="70301" marT="34290" marB="3429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 marL="70301" marR="70301" marT="34290" marB="3429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 marL="70301" marR="70301" marT="34290" marB="3429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 marL="70301" marR="70301" marT="34290" marB="3429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 marL="70301" marR="70301" marT="34290" marB="3429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 marL="70301" marR="70301" marT="34290" marB="3429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 marL="70301" marR="70301" marT="34290" marB="3429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 marL="70301" marR="70301" marT="34290" marB="3429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 marL="70301" marR="70301" marT="34290" marB="3429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 marL="70301" marR="70301" marT="34290" marB="3429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 marL="70301" marR="70301" marT="34290" marB="3429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 marL="70301" marR="70301" marT="34290" marB="3429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 marL="70301" marR="70301" marT="34290" marB="3429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 marL="70301" marR="70301" marT="34290" marB="3429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 marL="70301" marR="70301" marT="34290" marB="3429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81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 marL="70301" marR="70301" marT="34290" marB="3429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 marL="70301" marR="70301" marT="34290" marB="3429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 marL="70301" marR="70301" marT="34290" marB="3429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 marL="70301" marR="70301" marT="34290" marB="3429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 marL="70301" marR="70301" marT="34290" marB="3429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 marL="70301" marR="70301" marT="34290" marB="3429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 marL="70301" marR="70301" marT="34290" marB="3429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 marL="70301" marR="70301" marT="34290" marB="3429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 marL="70301" marR="70301" marT="34290" marB="3429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 marL="70301" marR="70301" marT="34290" marB="3429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 marL="70301" marR="70301" marT="34290" marB="3429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 marL="70301" marR="70301" marT="34290" marB="3429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 marL="70301" marR="70301" marT="34290" marB="3429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 marL="70301" marR="70301" marT="34290" marB="3429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 marL="70301" marR="70301" marT="34290" marB="3429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 marL="70301" marR="70301" marT="34290" marB="3429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 marL="70301" marR="70301" marT="34290" marB="3429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 marL="70301" marR="70301" marT="34290" marB="3429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 marL="70301" marR="70301" marT="34290" marB="3429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 marL="70301" marR="70301" marT="34290" marB="3429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 marL="70301" marR="70301" marT="34290" marB="3429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 marL="70301" marR="70301" marT="34290" marB="3429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93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 marL="70301" marR="70301" marT="34290" marB="3429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 marL="70301" marR="70301" marT="34290" marB="3429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 marL="70301" marR="70301" marT="34290" marB="3429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 marL="70301" marR="70301" marT="34290" marB="3429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 marL="70301" marR="70301" marT="34290" marB="3429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 marL="70301" marR="70301" marT="34290" marB="3429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 marL="70301" marR="70301" marT="34290" marB="3429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 marL="70301" marR="70301" marT="34290" marB="3429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 marL="70301" marR="70301" marT="34290" marB="3429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 marL="70301" marR="70301" marT="34290" marB="3429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 marL="70301" marR="70301" marT="34290" marB="3429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 marL="70301" marR="70301" marT="34290" marB="3429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 marL="70301" marR="70301" marT="34290" marB="3429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 marL="70301" marR="70301" marT="34290" marB="3429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 marL="70301" marR="70301" marT="34290" marB="3429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 marL="70301" marR="70301" marT="34290" marB="3429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 marL="70301" marR="70301" marT="34290" marB="3429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 marL="70301" marR="70301" marT="34290" marB="3429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 marL="70301" marR="70301" marT="34290" marB="3429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 marL="70301" marR="70301" marT="34290" marB="3429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 marL="70301" marR="70301" marT="34290" marB="3429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 marL="70301" marR="70301" marT="34290" marB="3429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93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 marL="70301" marR="70301" marT="34290" marB="3429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 marL="70301" marR="70301" marT="34290" marB="3429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 marL="70301" marR="70301" marT="34290" marB="3429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 marL="70301" marR="70301" marT="34290" marB="3429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 marL="70301" marR="70301" marT="34290" marB="3429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 marL="70301" marR="70301" marT="34290" marB="3429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 marL="70301" marR="70301" marT="34290" marB="3429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 marL="70301" marR="70301" marT="34290" marB="3429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 marL="70301" marR="70301" marT="34290" marB="3429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 marL="70301" marR="70301" marT="34290" marB="3429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 marL="70301" marR="70301" marT="34290" marB="3429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 marL="70301" marR="70301" marT="34290" marB="3429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 marL="70301" marR="70301" marT="34290" marB="3429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 marL="70301" marR="70301" marT="34290" marB="3429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 marL="70301" marR="70301" marT="34290" marB="3429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 marL="70301" marR="70301" marT="34290" marB="3429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 marL="70301" marR="70301" marT="34290" marB="3429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 marL="70301" marR="70301" marT="34290" marB="3429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 marL="70301" marR="70301" marT="34290" marB="3429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 marL="70301" marR="70301" marT="34290" marB="3429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 marL="70301" marR="70301" marT="34290" marB="3429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 marL="70301" marR="70301" marT="34290" marB="3429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93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 marL="70301" marR="70301" marT="34290" marB="3429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 marL="70301" marR="70301" marT="34290" marB="3429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 marL="70301" marR="70301" marT="34290" marB="3429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 marL="70301" marR="70301" marT="34290" marB="3429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 marL="70301" marR="70301" marT="34290" marB="3429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 marL="70301" marR="70301" marT="34290" marB="3429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 marL="70301" marR="70301" marT="34290" marB="3429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 marL="70301" marR="70301" marT="34290" marB="3429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 marL="70301" marR="70301" marT="34290" marB="3429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 marL="70301" marR="70301" marT="34290" marB="3429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 marL="70301" marR="70301" marT="34290" marB="3429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 marL="70301" marR="70301" marT="34290" marB="3429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 marL="70301" marR="70301" marT="34290" marB="3429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 marL="70301" marR="70301" marT="34290" marB="3429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 marL="70301" marR="70301" marT="34290" marB="3429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 marL="70301" marR="70301" marT="34290" marB="3429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 marL="70301" marR="70301" marT="34290" marB="3429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 marL="70301" marR="70301" marT="34290" marB="3429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 marL="70301" marR="70301" marT="34290" marB="3429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 marL="70301" marR="70301" marT="34290" marB="3429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 marL="70301" marR="70301" marT="34290" marB="3429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 marL="70301" marR="70301" marT="34290" marB="3429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81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 marL="70301" marR="70301" marT="34290" marB="3429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 marL="70301" marR="70301" marT="34290" marB="3429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 marL="70301" marR="70301" marT="34290" marB="3429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 marL="70301" marR="70301" marT="34290" marB="3429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 marL="70301" marR="70301" marT="34290" marB="3429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 marL="70301" marR="70301" marT="34290" marB="3429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 marL="70301" marR="70301" marT="34290" marB="3429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 marL="70301" marR="70301" marT="34290" marB="3429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 marL="70301" marR="70301" marT="34290" marB="3429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 marL="70301" marR="70301" marT="34290" marB="3429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 marL="70301" marR="70301" marT="34290" marB="3429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 marL="70301" marR="70301" marT="34290" marB="3429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 marL="70301" marR="70301" marT="34290" marB="3429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 marL="70301" marR="70301" marT="34290" marB="3429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 marL="70301" marR="70301" marT="34290" marB="3429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 marL="70301" marR="70301" marT="34290" marB="3429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 marL="70301" marR="70301" marT="34290" marB="3429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 marL="70301" marR="70301" marT="34290" marB="3429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 marL="70301" marR="70301" marT="34290" marB="3429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 marL="70301" marR="70301" marT="34290" marB="3429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 marL="70301" marR="70301" marT="34290" marB="3429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 marL="70301" marR="70301" marT="34290" marB="3429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93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 marL="70301" marR="70301" marT="34290" marB="34290" horzOverflow="overflow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 marL="70301" marR="70301" marT="34290" marB="3429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 marL="70301" marR="70301" marT="34290" marB="3429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 marL="70301" marR="70301" marT="34290" marB="3429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 marL="70301" marR="70301" marT="34290" marB="3429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 marL="70301" marR="70301" marT="34290" marB="3429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 marL="70301" marR="70301" marT="34290" marB="3429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 marL="70301" marR="70301" marT="34290" marB="3429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 marL="70301" marR="70301" marT="34290" marB="3429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 marL="70301" marR="70301" marT="34290" marB="3429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 marL="70301" marR="70301" marT="34290" marB="3429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 marL="70301" marR="70301" marT="34290" marB="3429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 marL="70301" marR="70301" marT="34290" marB="3429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 marL="70301" marR="70301" marT="34290" marB="3429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 marL="70301" marR="70301" marT="34290" marB="3429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 marL="70301" marR="70301" marT="34290" marB="3429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 marL="70301" marR="70301" marT="34290" marB="3429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 marL="70301" marR="70301" marT="34290" marB="3429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 marL="70301" marR="70301" marT="34290" marB="3429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 marL="70301" marR="70301" marT="34290" marB="3429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 marL="70301" marR="70301" marT="34290" marB="3429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 marL="70301" marR="70301" marT="34290" marB="3429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93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 marL="70301" marR="70301" marT="34290" marB="34290" horzOverflow="overflow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 marL="70301" marR="70301" marT="34290" marB="3429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 marL="70301" marR="70301" marT="34290" marB="3429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 marL="70301" marR="70301" marT="34290" marB="3429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 marL="70301" marR="70301" marT="34290" marB="3429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 marL="70301" marR="70301" marT="34290" marB="3429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 marL="70301" marR="70301" marT="34290" marB="3429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 marL="70301" marR="70301" marT="34290" marB="3429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 marL="70301" marR="70301" marT="34290" marB="3429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 marL="70301" marR="70301" marT="34290" marB="3429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 marL="70301" marR="70301" marT="34290" marB="3429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 marL="70301" marR="70301" marT="34290" marB="3429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 marL="70301" marR="70301" marT="34290" marB="3429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 marL="70301" marR="70301" marT="34290" marB="3429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 marL="70301" marR="70301" marT="34290" marB="3429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 marL="70301" marR="70301" marT="34290" marB="3429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 marL="70301" marR="70301" marT="34290" marB="3429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 marL="70301" marR="70301" marT="34290" marB="3429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 marL="70301" marR="70301" marT="34290" marB="3429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 marL="70301" marR="70301" marT="34290" marB="3429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 marL="70301" marR="70301" marT="34290" marB="3429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 marL="70301" marR="70301" marT="34290" marB="34290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cxnSp>
        <p:nvCxnSpPr>
          <p:cNvPr id="45" name="直接连接符 44"/>
          <p:cNvCxnSpPr/>
          <p:nvPr/>
        </p:nvCxnSpPr>
        <p:spPr>
          <a:xfrm>
            <a:off x="1630534" y="4256540"/>
            <a:ext cx="462204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组合 20"/>
          <p:cNvGrpSpPr/>
          <p:nvPr/>
        </p:nvGrpSpPr>
        <p:grpSpPr bwMode="auto">
          <a:xfrm>
            <a:off x="1630534" y="1874100"/>
            <a:ext cx="57364" cy="2371725"/>
            <a:chOff x="1436914" y="2132856"/>
            <a:chExt cx="74443" cy="3162089"/>
          </a:xfrm>
        </p:grpSpPr>
        <p:cxnSp>
          <p:nvCxnSpPr>
            <p:cNvPr id="47" name="直接连接符 46"/>
            <p:cNvCxnSpPr/>
            <p:nvPr/>
          </p:nvCxnSpPr>
          <p:spPr>
            <a:xfrm flipV="1">
              <a:off x="1448002" y="2132856"/>
              <a:ext cx="0" cy="273666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任意多边形 19"/>
            <p:cNvSpPr/>
            <p:nvPr/>
          </p:nvSpPr>
          <p:spPr>
            <a:xfrm>
              <a:off x="1436914" y="4863174"/>
              <a:ext cx="74443" cy="431771"/>
            </a:xfrm>
            <a:custGeom>
              <a:avLst/>
              <a:gdLst>
                <a:gd name="connsiteX0" fmla="*/ 11876 w 74443"/>
                <a:gd name="connsiteY0" fmla="*/ 0 h 463138"/>
                <a:gd name="connsiteX1" fmla="*/ 59377 w 74443"/>
                <a:gd name="connsiteY1" fmla="*/ 11876 h 463138"/>
                <a:gd name="connsiteX2" fmla="*/ 71252 w 74443"/>
                <a:gd name="connsiteY2" fmla="*/ 29689 h 463138"/>
                <a:gd name="connsiteX3" fmla="*/ 23751 w 74443"/>
                <a:gd name="connsiteY3" fmla="*/ 53439 h 463138"/>
                <a:gd name="connsiteX4" fmla="*/ 11876 w 74443"/>
                <a:gd name="connsiteY4" fmla="*/ 65315 h 463138"/>
                <a:gd name="connsiteX5" fmla="*/ 35626 w 74443"/>
                <a:gd name="connsiteY5" fmla="*/ 95003 h 463138"/>
                <a:gd name="connsiteX6" fmla="*/ 53439 w 74443"/>
                <a:gd name="connsiteY6" fmla="*/ 112816 h 463138"/>
                <a:gd name="connsiteX7" fmla="*/ 5938 w 74443"/>
                <a:gd name="connsiteY7" fmla="*/ 154380 h 463138"/>
                <a:gd name="connsiteX8" fmla="*/ 0 w 74443"/>
                <a:gd name="connsiteY8" fmla="*/ 172193 h 463138"/>
                <a:gd name="connsiteX9" fmla="*/ 11876 w 74443"/>
                <a:gd name="connsiteY9" fmla="*/ 213756 h 463138"/>
                <a:gd name="connsiteX10" fmla="*/ 23751 w 74443"/>
                <a:gd name="connsiteY10" fmla="*/ 225632 h 463138"/>
                <a:gd name="connsiteX11" fmla="*/ 29689 w 74443"/>
                <a:gd name="connsiteY11" fmla="*/ 243445 h 463138"/>
                <a:gd name="connsiteX12" fmla="*/ 17813 w 74443"/>
                <a:gd name="connsiteY12" fmla="*/ 308759 h 463138"/>
                <a:gd name="connsiteX13" fmla="*/ 5938 w 74443"/>
                <a:gd name="connsiteY13" fmla="*/ 326572 h 463138"/>
                <a:gd name="connsiteX14" fmla="*/ 0 w 74443"/>
                <a:gd name="connsiteY14" fmla="*/ 344385 h 463138"/>
                <a:gd name="connsiteX15" fmla="*/ 5938 w 74443"/>
                <a:gd name="connsiteY15" fmla="*/ 362198 h 463138"/>
                <a:gd name="connsiteX16" fmla="*/ 29689 w 74443"/>
                <a:gd name="connsiteY16" fmla="*/ 391886 h 463138"/>
                <a:gd name="connsiteX17" fmla="*/ 17813 w 74443"/>
                <a:gd name="connsiteY17" fmla="*/ 445325 h 463138"/>
                <a:gd name="connsiteX18" fmla="*/ 11876 w 74443"/>
                <a:gd name="connsiteY18" fmla="*/ 463138 h 463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4443" h="463138">
                  <a:moveTo>
                    <a:pt x="11876" y="0"/>
                  </a:moveTo>
                  <a:cubicBezTo>
                    <a:pt x="27710" y="3959"/>
                    <a:pt x="44779" y="4577"/>
                    <a:pt x="59377" y="11876"/>
                  </a:cubicBezTo>
                  <a:cubicBezTo>
                    <a:pt x="65760" y="15067"/>
                    <a:pt x="74443" y="23306"/>
                    <a:pt x="71252" y="29689"/>
                  </a:cubicBezTo>
                  <a:cubicBezTo>
                    <a:pt x="65642" y="40908"/>
                    <a:pt x="36544" y="49175"/>
                    <a:pt x="23751" y="53439"/>
                  </a:cubicBezTo>
                  <a:cubicBezTo>
                    <a:pt x="19793" y="57398"/>
                    <a:pt x="12974" y="59826"/>
                    <a:pt x="11876" y="65315"/>
                  </a:cubicBezTo>
                  <a:cubicBezTo>
                    <a:pt x="8255" y="83418"/>
                    <a:pt x="26076" y="87044"/>
                    <a:pt x="35626" y="95003"/>
                  </a:cubicBezTo>
                  <a:cubicBezTo>
                    <a:pt x="42077" y="100379"/>
                    <a:pt x="47501" y="106878"/>
                    <a:pt x="53439" y="112816"/>
                  </a:cubicBezTo>
                  <a:cubicBezTo>
                    <a:pt x="26718" y="130630"/>
                    <a:pt x="18308" y="129639"/>
                    <a:pt x="5938" y="154380"/>
                  </a:cubicBezTo>
                  <a:cubicBezTo>
                    <a:pt x="3139" y="159978"/>
                    <a:pt x="1979" y="166255"/>
                    <a:pt x="0" y="172193"/>
                  </a:cubicBezTo>
                  <a:cubicBezTo>
                    <a:pt x="1109" y="176630"/>
                    <a:pt x="8225" y="207671"/>
                    <a:pt x="11876" y="213756"/>
                  </a:cubicBezTo>
                  <a:cubicBezTo>
                    <a:pt x="14756" y="218556"/>
                    <a:pt x="19793" y="221673"/>
                    <a:pt x="23751" y="225632"/>
                  </a:cubicBezTo>
                  <a:cubicBezTo>
                    <a:pt x="25730" y="231570"/>
                    <a:pt x="29689" y="237186"/>
                    <a:pt x="29689" y="243445"/>
                  </a:cubicBezTo>
                  <a:cubicBezTo>
                    <a:pt x="29689" y="249867"/>
                    <a:pt x="23010" y="296633"/>
                    <a:pt x="17813" y="308759"/>
                  </a:cubicBezTo>
                  <a:cubicBezTo>
                    <a:pt x="15002" y="315318"/>
                    <a:pt x="9129" y="320189"/>
                    <a:pt x="5938" y="326572"/>
                  </a:cubicBezTo>
                  <a:cubicBezTo>
                    <a:pt x="3139" y="332170"/>
                    <a:pt x="1979" y="338447"/>
                    <a:pt x="0" y="344385"/>
                  </a:cubicBezTo>
                  <a:cubicBezTo>
                    <a:pt x="1979" y="350323"/>
                    <a:pt x="3139" y="356600"/>
                    <a:pt x="5938" y="362198"/>
                  </a:cubicBezTo>
                  <a:cubicBezTo>
                    <a:pt x="13429" y="377181"/>
                    <a:pt x="18642" y="380840"/>
                    <a:pt x="29689" y="391886"/>
                  </a:cubicBezTo>
                  <a:cubicBezTo>
                    <a:pt x="25606" y="412298"/>
                    <a:pt x="23404" y="425755"/>
                    <a:pt x="17813" y="445325"/>
                  </a:cubicBezTo>
                  <a:cubicBezTo>
                    <a:pt x="16094" y="451343"/>
                    <a:pt x="11876" y="463138"/>
                    <a:pt x="11876" y="463138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5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49" name="TextBox 21"/>
          <p:cNvSpPr txBox="1">
            <a:spLocks noChangeArrowheads="1"/>
          </p:cNvSpPr>
          <p:nvPr/>
        </p:nvSpPr>
        <p:spPr bwMode="auto">
          <a:xfrm>
            <a:off x="1282691" y="4064850"/>
            <a:ext cx="345402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/>
            <a:r>
              <a:rPr lang="en-US" altLang="zh-CN" sz="2100">
                <a:latin typeface="楷体" panose="02010609060101010101" pitchFamily="49" charset="-122"/>
                <a:ea typeface="楷体" panose="02010609060101010101" pitchFamily="49" charset="-122"/>
              </a:rPr>
              <a:t>0</a:t>
            </a:r>
            <a:endParaRPr lang="zh-CN" altLang="en-US" sz="21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0" name="TextBox 22"/>
          <p:cNvSpPr txBox="1">
            <a:spLocks noChangeArrowheads="1"/>
          </p:cNvSpPr>
          <p:nvPr/>
        </p:nvSpPr>
        <p:spPr bwMode="auto">
          <a:xfrm>
            <a:off x="1271707" y="3511209"/>
            <a:ext cx="345402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/>
            <a:r>
              <a:rPr lang="en-US" altLang="zh-CN" sz="2100">
                <a:latin typeface="楷体" panose="02010609060101010101" pitchFamily="49" charset="-122"/>
                <a:ea typeface="楷体" panose="02010609060101010101" pitchFamily="49" charset="-122"/>
              </a:rPr>
              <a:t>9</a:t>
            </a:r>
            <a:endParaRPr lang="zh-CN" altLang="en-US" sz="21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1" name="TextBox 23"/>
          <p:cNvSpPr txBox="1">
            <a:spLocks noChangeArrowheads="1"/>
          </p:cNvSpPr>
          <p:nvPr/>
        </p:nvSpPr>
        <p:spPr bwMode="auto">
          <a:xfrm>
            <a:off x="1139892" y="3129019"/>
            <a:ext cx="491863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/>
            <a:r>
              <a:rPr lang="en-US" altLang="zh-CN" sz="2100">
                <a:latin typeface="楷体" panose="02010609060101010101" pitchFamily="49" charset="-122"/>
                <a:ea typeface="楷体" panose="02010609060101010101" pitchFamily="49" charset="-122"/>
              </a:rPr>
              <a:t>10</a:t>
            </a:r>
            <a:endParaRPr lang="zh-CN" altLang="en-US" sz="21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2" name="TextBox 24"/>
          <p:cNvSpPr txBox="1">
            <a:spLocks noChangeArrowheads="1"/>
          </p:cNvSpPr>
          <p:nvPr/>
        </p:nvSpPr>
        <p:spPr bwMode="auto">
          <a:xfrm>
            <a:off x="1143554" y="2753972"/>
            <a:ext cx="491862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/>
            <a:r>
              <a:rPr lang="en-US" altLang="zh-CN" sz="2100">
                <a:latin typeface="楷体" panose="02010609060101010101" pitchFamily="49" charset="-122"/>
                <a:ea typeface="楷体" panose="02010609060101010101" pitchFamily="49" charset="-122"/>
              </a:rPr>
              <a:t>11</a:t>
            </a:r>
            <a:endParaRPr lang="zh-CN" altLang="en-US" sz="21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3" name="TextBox 25"/>
          <p:cNvSpPr txBox="1">
            <a:spLocks noChangeArrowheads="1"/>
          </p:cNvSpPr>
          <p:nvPr/>
        </p:nvSpPr>
        <p:spPr bwMode="auto">
          <a:xfrm>
            <a:off x="1145995" y="2371781"/>
            <a:ext cx="491862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/>
            <a:r>
              <a:rPr lang="en-US" altLang="zh-CN" sz="2100">
                <a:latin typeface="楷体" panose="02010609060101010101" pitchFamily="49" charset="-122"/>
                <a:ea typeface="楷体" panose="02010609060101010101" pitchFamily="49" charset="-122"/>
              </a:rPr>
              <a:t>12</a:t>
            </a:r>
            <a:endParaRPr lang="zh-CN" altLang="en-US" sz="21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4" name="TextBox 26"/>
          <p:cNvSpPr txBox="1">
            <a:spLocks noChangeArrowheads="1"/>
          </p:cNvSpPr>
          <p:nvPr/>
        </p:nvSpPr>
        <p:spPr bwMode="auto">
          <a:xfrm>
            <a:off x="1145995" y="1989590"/>
            <a:ext cx="491862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/>
            <a:r>
              <a:rPr lang="en-US" altLang="zh-CN" sz="2100">
                <a:latin typeface="楷体" panose="02010609060101010101" pitchFamily="49" charset="-122"/>
                <a:ea typeface="楷体" panose="02010609060101010101" pitchFamily="49" charset="-122"/>
              </a:rPr>
              <a:t>13</a:t>
            </a:r>
            <a:endParaRPr lang="zh-CN" altLang="en-US" sz="21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5" name="TextBox 27"/>
          <p:cNvSpPr txBox="1">
            <a:spLocks noChangeArrowheads="1"/>
          </p:cNvSpPr>
          <p:nvPr/>
        </p:nvSpPr>
        <p:spPr bwMode="auto">
          <a:xfrm>
            <a:off x="994652" y="1537153"/>
            <a:ext cx="1133847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668" tIns="34834" rIns="69668" bIns="3483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/>
            <a:r>
              <a:rPr lang="zh-CN" altLang="en-US" sz="2100">
                <a:latin typeface="楷体" panose="02010609060101010101" pitchFamily="49" charset="-122"/>
                <a:ea typeface="楷体" panose="02010609060101010101" pitchFamily="49" charset="-122"/>
              </a:rPr>
              <a:t>距离</a:t>
            </a:r>
            <a:r>
              <a:rPr lang="en-US" altLang="zh-CN" sz="2100">
                <a:latin typeface="楷体" panose="02010609060101010101" pitchFamily="49" charset="-122"/>
                <a:ea typeface="楷体" panose="02010609060101010101" pitchFamily="49" charset="-122"/>
              </a:rPr>
              <a:t>/</a:t>
            </a:r>
            <a:r>
              <a:rPr lang="en-US" altLang="zh-CN" sz="21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m</a:t>
            </a:r>
            <a:endParaRPr lang="zh-CN" altLang="en-US" sz="210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6" name="TextBox 28"/>
          <p:cNvSpPr txBox="1">
            <a:spLocks noChangeArrowheads="1"/>
          </p:cNvSpPr>
          <p:nvPr/>
        </p:nvSpPr>
        <p:spPr bwMode="auto">
          <a:xfrm>
            <a:off x="1640155" y="962636"/>
            <a:ext cx="4878860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668" tIns="34834" rIns="69668" bIns="3483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100">
                <a:latin typeface="楷体" panose="02010609060101010101" pitchFamily="49" charset="-122"/>
                <a:ea typeface="楷体" panose="02010609060101010101" pitchFamily="49" charset="-122"/>
              </a:rPr>
              <a:t>第一活动小组同学的投球情况统计图</a:t>
            </a:r>
          </a:p>
        </p:txBody>
      </p:sp>
      <p:sp>
        <p:nvSpPr>
          <p:cNvPr id="57" name="TextBox 29"/>
          <p:cNvSpPr txBox="1">
            <a:spLocks noChangeArrowheads="1"/>
          </p:cNvSpPr>
          <p:nvPr/>
        </p:nvSpPr>
        <p:spPr bwMode="auto">
          <a:xfrm>
            <a:off x="1747702" y="4256540"/>
            <a:ext cx="580959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10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100">
                <a:latin typeface="楷体" panose="02010609060101010101" pitchFamily="49" charset="-122"/>
                <a:ea typeface="楷体" panose="02010609060101010101" pitchFamily="49" charset="-122"/>
              </a:rPr>
              <a:t>号</a:t>
            </a:r>
          </a:p>
        </p:txBody>
      </p:sp>
      <p:sp>
        <p:nvSpPr>
          <p:cNvPr id="58" name="TextBox 30"/>
          <p:cNvSpPr txBox="1">
            <a:spLocks noChangeArrowheads="1"/>
          </p:cNvSpPr>
          <p:nvPr/>
        </p:nvSpPr>
        <p:spPr bwMode="auto">
          <a:xfrm>
            <a:off x="2329882" y="4256540"/>
            <a:ext cx="582179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10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100">
                <a:latin typeface="楷体" panose="02010609060101010101" pitchFamily="49" charset="-122"/>
                <a:ea typeface="楷体" panose="02010609060101010101" pitchFamily="49" charset="-122"/>
              </a:rPr>
              <a:t>号</a:t>
            </a:r>
          </a:p>
        </p:txBody>
      </p:sp>
      <p:sp>
        <p:nvSpPr>
          <p:cNvPr id="59" name="TextBox 31"/>
          <p:cNvSpPr txBox="1">
            <a:spLocks noChangeArrowheads="1"/>
          </p:cNvSpPr>
          <p:nvPr/>
        </p:nvSpPr>
        <p:spPr bwMode="auto">
          <a:xfrm>
            <a:off x="2912061" y="4256540"/>
            <a:ext cx="580959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10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100">
                <a:latin typeface="楷体" panose="02010609060101010101" pitchFamily="49" charset="-122"/>
                <a:ea typeface="楷体" panose="02010609060101010101" pitchFamily="49" charset="-122"/>
              </a:rPr>
              <a:t>号</a:t>
            </a:r>
          </a:p>
        </p:txBody>
      </p:sp>
      <p:sp>
        <p:nvSpPr>
          <p:cNvPr id="60" name="TextBox 32"/>
          <p:cNvSpPr txBox="1">
            <a:spLocks noChangeArrowheads="1"/>
          </p:cNvSpPr>
          <p:nvPr/>
        </p:nvSpPr>
        <p:spPr bwMode="auto">
          <a:xfrm>
            <a:off x="3493019" y="4250588"/>
            <a:ext cx="580959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100"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en-US" sz="2100">
                <a:latin typeface="楷体" panose="02010609060101010101" pitchFamily="49" charset="-122"/>
                <a:ea typeface="楷体" panose="02010609060101010101" pitchFamily="49" charset="-122"/>
              </a:rPr>
              <a:t>号</a:t>
            </a:r>
          </a:p>
        </p:txBody>
      </p:sp>
      <p:sp>
        <p:nvSpPr>
          <p:cNvPr id="61" name="TextBox 33"/>
          <p:cNvSpPr txBox="1">
            <a:spLocks noChangeArrowheads="1"/>
          </p:cNvSpPr>
          <p:nvPr/>
        </p:nvSpPr>
        <p:spPr bwMode="auto">
          <a:xfrm>
            <a:off x="4070318" y="4250588"/>
            <a:ext cx="582179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100"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r>
              <a:rPr lang="zh-CN" altLang="en-US" sz="2100">
                <a:latin typeface="楷体" panose="02010609060101010101" pitchFamily="49" charset="-122"/>
                <a:ea typeface="楷体" panose="02010609060101010101" pitchFamily="49" charset="-122"/>
              </a:rPr>
              <a:t>号</a:t>
            </a:r>
          </a:p>
        </p:txBody>
      </p:sp>
      <p:sp>
        <p:nvSpPr>
          <p:cNvPr id="62" name="TextBox 34"/>
          <p:cNvSpPr txBox="1">
            <a:spLocks noChangeArrowheads="1"/>
          </p:cNvSpPr>
          <p:nvPr/>
        </p:nvSpPr>
        <p:spPr bwMode="auto">
          <a:xfrm>
            <a:off x="4648835" y="4250588"/>
            <a:ext cx="580959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100">
                <a:latin typeface="楷体" panose="02010609060101010101" pitchFamily="49" charset="-122"/>
                <a:ea typeface="楷体" panose="02010609060101010101" pitchFamily="49" charset="-122"/>
              </a:rPr>
              <a:t>6</a:t>
            </a:r>
            <a:r>
              <a:rPr lang="zh-CN" altLang="en-US" sz="2100">
                <a:latin typeface="楷体" panose="02010609060101010101" pitchFamily="49" charset="-122"/>
                <a:ea typeface="楷体" panose="02010609060101010101" pitchFamily="49" charset="-122"/>
              </a:rPr>
              <a:t>号</a:t>
            </a:r>
          </a:p>
        </p:txBody>
      </p:sp>
      <p:sp>
        <p:nvSpPr>
          <p:cNvPr id="63" name="TextBox 35"/>
          <p:cNvSpPr txBox="1">
            <a:spLocks noChangeArrowheads="1"/>
          </p:cNvSpPr>
          <p:nvPr/>
        </p:nvSpPr>
        <p:spPr bwMode="auto">
          <a:xfrm>
            <a:off x="5238337" y="4244634"/>
            <a:ext cx="580959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100">
                <a:latin typeface="楷体" panose="02010609060101010101" pitchFamily="49" charset="-122"/>
                <a:ea typeface="楷体" panose="02010609060101010101" pitchFamily="49" charset="-122"/>
              </a:rPr>
              <a:t>7</a:t>
            </a:r>
            <a:r>
              <a:rPr lang="zh-CN" altLang="en-US" sz="2100">
                <a:latin typeface="楷体" panose="02010609060101010101" pitchFamily="49" charset="-122"/>
                <a:ea typeface="楷体" panose="02010609060101010101" pitchFamily="49" charset="-122"/>
              </a:rPr>
              <a:t>号</a:t>
            </a:r>
          </a:p>
        </p:txBody>
      </p:sp>
      <p:sp>
        <p:nvSpPr>
          <p:cNvPr id="64" name="TextBox 36"/>
          <p:cNvSpPr txBox="1">
            <a:spLocks noChangeArrowheads="1"/>
          </p:cNvSpPr>
          <p:nvPr/>
        </p:nvSpPr>
        <p:spPr bwMode="auto">
          <a:xfrm>
            <a:off x="5700908" y="4250588"/>
            <a:ext cx="1133846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100">
                <a:latin typeface="楷体" panose="02010609060101010101" pitchFamily="49" charset="-122"/>
                <a:ea typeface="楷体" panose="02010609060101010101" pitchFamily="49" charset="-122"/>
              </a:rPr>
              <a:t>投球者</a:t>
            </a:r>
          </a:p>
        </p:txBody>
      </p:sp>
      <p:sp>
        <p:nvSpPr>
          <p:cNvPr id="65" name="TextBox 40"/>
          <p:cNvSpPr txBox="1">
            <a:spLocks noChangeArrowheads="1"/>
          </p:cNvSpPr>
          <p:nvPr/>
        </p:nvSpPr>
        <p:spPr bwMode="auto">
          <a:xfrm>
            <a:off x="5333536" y="1403803"/>
            <a:ext cx="1133847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>
                <a:latin typeface="楷体" panose="02010609060101010101" pitchFamily="49" charset="-122"/>
                <a:ea typeface="楷体" panose="02010609060101010101" pitchFamily="49" charset="-122"/>
              </a:rPr>
              <a:t>单手投球</a:t>
            </a:r>
          </a:p>
        </p:txBody>
      </p:sp>
      <p:sp>
        <p:nvSpPr>
          <p:cNvPr id="66" name="TextBox 41"/>
          <p:cNvSpPr txBox="1">
            <a:spLocks noChangeArrowheads="1"/>
          </p:cNvSpPr>
          <p:nvPr/>
        </p:nvSpPr>
        <p:spPr bwMode="auto">
          <a:xfrm>
            <a:off x="5340860" y="1637166"/>
            <a:ext cx="1135067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>
                <a:latin typeface="楷体" panose="02010609060101010101" pitchFamily="49" charset="-122"/>
                <a:ea typeface="楷体" panose="02010609060101010101" pitchFamily="49" charset="-122"/>
              </a:rPr>
              <a:t>双手投球</a:t>
            </a:r>
          </a:p>
        </p:txBody>
      </p:sp>
      <p:sp>
        <p:nvSpPr>
          <p:cNvPr id="67" name="矩形 66"/>
          <p:cNvSpPr/>
          <p:nvPr/>
        </p:nvSpPr>
        <p:spPr>
          <a:xfrm>
            <a:off x="4785532" y="1475240"/>
            <a:ext cx="577297" cy="161925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668" tIns="34834" rIns="69668" bIns="34834" anchor="ctr"/>
          <a:lstStyle/>
          <a:p>
            <a:pPr algn="ctr" eaLnBrk="0" hangingPunct="0">
              <a:defRPr/>
            </a:pPr>
            <a:endParaRPr lang="zh-CN" altLang="en-US" sz="150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8" name="矩形 67"/>
          <p:cNvSpPr/>
          <p:nvPr/>
        </p:nvSpPr>
        <p:spPr>
          <a:xfrm>
            <a:off x="4806279" y="1710984"/>
            <a:ext cx="577298" cy="161925"/>
          </a:xfrm>
          <a:prstGeom prst="rect">
            <a:avLst/>
          </a:prstGeom>
          <a:solidFill>
            <a:srgbClr val="FF66CC"/>
          </a:solidFill>
          <a:ln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668" tIns="34834" rIns="69668" bIns="34834" anchor="ctr"/>
          <a:lstStyle/>
          <a:p>
            <a:pPr algn="ctr" eaLnBrk="0" hangingPunct="0">
              <a:defRPr/>
            </a:pPr>
            <a:endParaRPr lang="zh-CN" altLang="en-US" sz="150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9" name="矩形 68"/>
          <p:cNvSpPr/>
          <p:nvPr/>
        </p:nvSpPr>
        <p:spPr>
          <a:xfrm>
            <a:off x="1833137" y="2361066"/>
            <a:ext cx="187957" cy="188476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668" tIns="34834" rIns="69668" bIns="34834" anchor="ctr"/>
          <a:lstStyle/>
          <a:p>
            <a:pPr algn="ctr" eaLnBrk="0" hangingPunct="0">
              <a:defRPr/>
            </a:pPr>
            <a:endParaRPr lang="zh-CN" altLang="en-US" sz="150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0" name="矩形 69"/>
          <p:cNvSpPr/>
          <p:nvPr/>
        </p:nvSpPr>
        <p:spPr>
          <a:xfrm>
            <a:off x="2032080" y="2927803"/>
            <a:ext cx="183075" cy="1318022"/>
          </a:xfrm>
          <a:prstGeom prst="rect">
            <a:avLst/>
          </a:prstGeom>
          <a:solidFill>
            <a:srgbClr val="FF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668" tIns="34834" rIns="69668" bIns="34834" anchor="ctr"/>
          <a:lstStyle/>
          <a:p>
            <a:pPr algn="ctr" eaLnBrk="0" hangingPunct="0">
              <a:defRPr/>
            </a:pPr>
            <a:endParaRPr lang="zh-CN" altLang="en-US" sz="150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1" name="矩形 70"/>
          <p:cNvSpPr/>
          <p:nvPr/>
        </p:nvSpPr>
        <p:spPr>
          <a:xfrm>
            <a:off x="2422640" y="2171757"/>
            <a:ext cx="181854" cy="207287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668" tIns="34834" rIns="69668" bIns="34834" anchor="ctr"/>
          <a:lstStyle/>
          <a:p>
            <a:pPr algn="ctr" eaLnBrk="0" hangingPunct="0">
              <a:defRPr/>
            </a:pPr>
            <a:endParaRPr lang="zh-CN" altLang="en-US" sz="150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2" name="矩形 71"/>
          <p:cNvSpPr/>
          <p:nvPr/>
        </p:nvSpPr>
        <p:spPr>
          <a:xfrm>
            <a:off x="2611818" y="3495731"/>
            <a:ext cx="187957" cy="750094"/>
          </a:xfrm>
          <a:prstGeom prst="rect">
            <a:avLst/>
          </a:prstGeom>
          <a:solidFill>
            <a:srgbClr val="FF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668" tIns="34834" rIns="69668" bIns="34834" anchor="ctr"/>
          <a:lstStyle/>
          <a:p>
            <a:pPr algn="ctr" eaLnBrk="0" hangingPunct="0">
              <a:defRPr/>
            </a:pPr>
            <a:endParaRPr lang="zh-CN" altLang="en-US" sz="150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3" name="矩形 72"/>
          <p:cNvSpPr/>
          <p:nvPr/>
        </p:nvSpPr>
        <p:spPr>
          <a:xfrm>
            <a:off x="2998717" y="2361066"/>
            <a:ext cx="187957" cy="188476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668" tIns="34834" rIns="69668" bIns="34834" anchor="ctr"/>
          <a:lstStyle/>
          <a:p>
            <a:pPr algn="ctr" eaLnBrk="0" hangingPunct="0">
              <a:defRPr/>
            </a:pPr>
            <a:endParaRPr lang="zh-CN" altLang="en-US" sz="150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4" name="矩形 73"/>
          <p:cNvSpPr/>
          <p:nvPr/>
        </p:nvSpPr>
        <p:spPr>
          <a:xfrm>
            <a:off x="3200100" y="2928994"/>
            <a:ext cx="183075" cy="1316831"/>
          </a:xfrm>
          <a:prstGeom prst="rect">
            <a:avLst/>
          </a:prstGeom>
          <a:solidFill>
            <a:srgbClr val="FF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668" tIns="34834" rIns="69668" bIns="34834" anchor="ctr"/>
          <a:lstStyle/>
          <a:p>
            <a:pPr algn="ctr" eaLnBrk="0" hangingPunct="0">
              <a:defRPr/>
            </a:pPr>
            <a:endParaRPr lang="zh-CN" altLang="en-US" sz="150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5" name="矩形 74"/>
          <p:cNvSpPr/>
          <p:nvPr/>
        </p:nvSpPr>
        <p:spPr>
          <a:xfrm>
            <a:off x="3579676" y="2733732"/>
            <a:ext cx="189177" cy="150614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668" tIns="34834" rIns="69668" bIns="34834" anchor="ctr"/>
          <a:lstStyle/>
          <a:p>
            <a:pPr algn="ctr" eaLnBrk="0" hangingPunct="0">
              <a:defRPr/>
            </a:pPr>
            <a:endParaRPr lang="zh-CN" altLang="en-US" sz="150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6" name="矩形 75"/>
          <p:cNvSpPr/>
          <p:nvPr/>
        </p:nvSpPr>
        <p:spPr>
          <a:xfrm>
            <a:off x="3773735" y="2165803"/>
            <a:ext cx="183075" cy="2074069"/>
          </a:xfrm>
          <a:prstGeom prst="rect">
            <a:avLst/>
          </a:prstGeom>
          <a:solidFill>
            <a:srgbClr val="FF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668" tIns="34834" rIns="69668" bIns="34834" anchor="ctr"/>
          <a:lstStyle/>
          <a:p>
            <a:pPr algn="ctr" eaLnBrk="0" hangingPunct="0">
              <a:defRPr/>
            </a:pPr>
            <a:endParaRPr lang="zh-CN" altLang="en-US" sz="150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7" name="矩形 76"/>
          <p:cNvSpPr/>
          <p:nvPr/>
        </p:nvSpPr>
        <p:spPr>
          <a:xfrm>
            <a:off x="4169178" y="2544422"/>
            <a:ext cx="187957" cy="169545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668" tIns="34834" rIns="69668" bIns="34834" anchor="ctr"/>
          <a:lstStyle/>
          <a:p>
            <a:pPr algn="ctr" eaLnBrk="0" hangingPunct="0">
              <a:defRPr/>
            </a:pPr>
            <a:endParaRPr lang="zh-CN" altLang="en-US" sz="150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8" name="矩形 77"/>
          <p:cNvSpPr/>
          <p:nvPr/>
        </p:nvSpPr>
        <p:spPr>
          <a:xfrm>
            <a:off x="4363238" y="3679088"/>
            <a:ext cx="181854" cy="560784"/>
          </a:xfrm>
          <a:prstGeom prst="rect">
            <a:avLst/>
          </a:prstGeom>
          <a:solidFill>
            <a:srgbClr val="FF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668" tIns="34834" rIns="69668" bIns="34834" anchor="ctr"/>
          <a:lstStyle/>
          <a:p>
            <a:pPr algn="ctr" eaLnBrk="0" hangingPunct="0">
              <a:defRPr/>
            </a:pPr>
            <a:endParaRPr lang="zh-CN" altLang="en-US" sz="150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9" name="矩形 78"/>
          <p:cNvSpPr/>
          <p:nvPr/>
        </p:nvSpPr>
        <p:spPr>
          <a:xfrm>
            <a:off x="4939315" y="3115921"/>
            <a:ext cx="187957" cy="1128713"/>
          </a:xfrm>
          <a:prstGeom prst="rect">
            <a:avLst/>
          </a:prstGeom>
          <a:solidFill>
            <a:srgbClr val="FF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668" tIns="34834" rIns="69668" bIns="34834" anchor="ctr"/>
          <a:lstStyle/>
          <a:p>
            <a:pPr algn="ctr" eaLnBrk="0" hangingPunct="0">
              <a:defRPr/>
            </a:pPr>
            <a:endParaRPr lang="zh-CN" altLang="en-US" sz="150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0" name="矩形 79"/>
          <p:cNvSpPr/>
          <p:nvPr/>
        </p:nvSpPr>
        <p:spPr>
          <a:xfrm>
            <a:off x="4746475" y="3117112"/>
            <a:ext cx="189177" cy="112871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668" tIns="34834" rIns="69668" bIns="34834" anchor="ctr"/>
          <a:lstStyle/>
          <a:p>
            <a:pPr algn="ctr" eaLnBrk="0" hangingPunct="0">
              <a:defRPr/>
            </a:pPr>
            <a:endParaRPr lang="zh-CN" altLang="en-US" sz="150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1" name="矩形 80"/>
          <p:cNvSpPr/>
          <p:nvPr/>
        </p:nvSpPr>
        <p:spPr>
          <a:xfrm>
            <a:off x="5331096" y="2171757"/>
            <a:ext cx="183075" cy="207406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668" tIns="34834" rIns="69668" bIns="34834" anchor="ctr"/>
          <a:lstStyle/>
          <a:p>
            <a:pPr algn="ctr" eaLnBrk="0" hangingPunct="0">
              <a:defRPr/>
            </a:pPr>
            <a:endParaRPr lang="zh-CN" altLang="en-US" sz="150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2" name="矩形 81"/>
          <p:cNvSpPr/>
          <p:nvPr/>
        </p:nvSpPr>
        <p:spPr>
          <a:xfrm>
            <a:off x="5515392" y="2358684"/>
            <a:ext cx="187957" cy="1884760"/>
          </a:xfrm>
          <a:prstGeom prst="rect">
            <a:avLst/>
          </a:prstGeom>
          <a:solidFill>
            <a:srgbClr val="FF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668" tIns="34834" rIns="69668" bIns="34834" anchor="ctr"/>
          <a:lstStyle/>
          <a:p>
            <a:pPr algn="ctr" eaLnBrk="0" hangingPunct="0">
              <a:defRPr/>
            </a:pPr>
            <a:endParaRPr lang="zh-CN" altLang="en-US" sz="150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5991688" y="2651284"/>
            <a:ext cx="2888196" cy="1300163"/>
            <a:chOff x="12273" y="5567"/>
            <a:chExt cx="5916" cy="2730"/>
          </a:xfrm>
        </p:grpSpPr>
        <p:pic>
          <p:nvPicPr>
            <p:cNvPr id="43" name="图片 4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12273" y="5956"/>
              <a:ext cx="3892" cy="18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" name="图片 2" descr="I(}JFU3WDDY467Z[Y}))J@0"/>
            <p:cNvPicPr>
              <a:picLocks noChangeAspect="1"/>
            </p:cNvPicPr>
            <p:nvPr/>
          </p:nvPicPr>
          <p:blipFill>
            <a:blip r:embed="rId3" cstate="email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6165" y="5567"/>
              <a:ext cx="2025" cy="273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7" name="组合 2"/>
          <p:cNvGrpSpPr/>
          <p:nvPr/>
        </p:nvGrpSpPr>
        <p:grpSpPr>
          <a:xfrm>
            <a:off x="431569" y="801436"/>
            <a:ext cx="2076074" cy="563166"/>
            <a:chOff x="535" y="2245"/>
            <a:chExt cx="4252" cy="1182"/>
          </a:xfrm>
        </p:grpSpPr>
        <p:pic>
          <p:nvPicPr>
            <p:cNvPr id="14338" name="图片 1" descr="标3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535" y="2245"/>
              <a:ext cx="4252" cy="118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4339" name="文本框 2"/>
            <p:cNvSpPr txBox="1"/>
            <p:nvPr/>
          </p:nvSpPr>
          <p:spPr>
            <a:xfrm>
              <a:off x="1092" y="2333"/>
              <a:ext cx="3247" cy="106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zh-CN" altLang="en-US" sz="27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知识提炼</a:t>
              </a: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703498" y="1364932"/>
            <a:ext cx="7932774" cy="2561273"/>
          </a:xfrm>
          <a:prstGeom prst="rect">
            <a:avLst/>
          </a:prstGeom>
          <a:noFill/>
          <a:ln w="9525">
            <a:noFill/>
          </a:ln>
        </p:spPr>
        <p:txBody>
          <a:bodyPr wrap="square" lIns="69668" tIns="34834" rIns="69668" bIns="34834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   在格子图中，复式条形统计图与单式条形统计图的制作和表示方法基本相同，只是在每组中有两个数据，需要用两种不同颜色或底纹的条形来表示，并且要注明图例。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组合 5"/>
          <p:cNvGrpSpPr/>
          <p:nvPr/>
        </p:nvGrpSpPr>
        <p:grpSpPr>
          <a:xfrm>
            <a:off x="267973" y="412269"/>
            <a:ext cx="8608444" cy="554105"/>
            <a:chOff x="691" y="1706"/>
            <a:chExt cx="17633" cy="1164"/>
          </a:xfrm>
        </p:grpSpPr>
        <p:pic>
          <p:nvPicPr>
            <p:cNvPr id="8195" name="图片 2" descr="标1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691" y="1834"/>
              <a:ext cx="3306" cy="89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8196" name="文本框 2"/>
            <p:cNvSpPr txBox="1"/>
            <p:nvPr/>
          </p:nvSpPr>
          <p:spPr>
            <a:xfrm>
              <a:off x="1080" y="1706"/>
              <a:ext cx="2917" cy="116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zh-CN" altLang="en-US" sz="30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知识点</a:t>
              </a:r>
            </a:p>
          </p:txBody>
        </p:sp>
        <p:sp>
          <p:nvSpPr>
            <p:cNvPr id="8197" name="文本框 5"/>
            <p:cNvSpPr txBox="1"/>
            <p:nvPr/>
          </p:nvSpPr>
          <p:spPr>
            <a:xfrm>
              <a:off x="4108" y="1775"/>
              <a:ext cx="14216" cy="106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zh-CN" altLang="en-US" sz="27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读懂复式条形统计图</a:t>
              </a:r>
              <a:endParaRPr lang="en-US" altLang="zh-CN" sz="27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64744" y="1126357"/>
            <a:ext cx="2934143" cy="2563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668" tIns="34834" rIns="69668" bIns="34834">
            <a:spAutoFit/>
          </a:bodyPr>
          <a:lstStyle/>
          <a:p>
            <a:pPr latinLnBrk="1"/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（</a:t>
            </a:r>
            <a:r>
              <a:rPr lang="en-US" altLang="zh-CN" sz="2700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3</a:t>
            </a:r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）从统计图中你能得到哪些信息？在大多数情况下，哪种情形投球距离远一些？与你的猜测一致吗？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257618" y="953305"/>
            <a:ext cx="5597458" cy="369279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7" name="组合 2"/>
          <p:cNvGrpSpPr/>
          <p:nvPr/>
        </p:nvGrpSpPr>
        <p:grpSpPr>
          <a:xfrm>
            <a:off x="370056" y="915736"/>
            <a:ext cx="2076074" cy="563166"/>
            <a:chOff x="535" y="2245"/>
            <a:chExt cx="4252" cy="1182"/>
          </a:xfrm>
        </p:grpSpPr>
        <p:pic>
          <p:nvPicPr>
            <p:cNvPr id="14338" name="图片 1" descr="标3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535" y="2245"/>
              <a:ext cx="4252" cy="118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4339" name="文本框 2"/>
            <p:cNvSpPr txBox="1"/>
            <p:nvPr/>
          </p:nvSpPr>
          <p:spPr>
            <a:xfrm>
              <a:off x="1092" y="2352"/>
              <a:ext cx="3247" cy="106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zh-CN" altLang="en-US" sz="27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知识提炼</a:t>
              </a: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641984" y="1602581"/>
            <a:ext cx="7860032" cy="1938338"/>
          </a:xfrm>
          <a:prstGeom prst="rect">
            <a:avLst/>
          </a:prstGeom>
          <a:noFill/>
          <a:ln w="9525">
            <a:noFill/>
          </a:ln>
        </p:spPr>
        <p:txBody>
          <a:bodyPr wrap="square" lIns="69668" tIns="34834" rIns="69668" bIns="34834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   运用横向、纵向、综合、对比等不同的观察方法观察，可以读懂复式条形统计图，从中获取尽可能多的信息。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图片 4" descr="标2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12449" y="613648"/>
            <a:ext cx="2213990" cy="56554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2" name="文本框 5"/>
          <p:cNvSpPr txBox="1"/>
          <p:nvPr/>
        </p:nvSpPr>
        <p:spPr>
          <a:xfrm>
            <a:off x="706671" y="600552"/>
            <a:ext cx="1585432" cy="483394"/>
          </a:xfrm>
          <a:prstGeom prst="rect">
            <a:avLst/>
          </a:prstGeom>
          <a:noFill/>
          <a:ln w="9525">
            <a:noFill/>
          </a:ln>
        </p:spPr>
        <p:txBody>
          <a:bodyPr wrap="square" lIns="69668" tIns="34834" rIns="69668" bIns="34834" anchor="t">
            <a:spAutoFit/>
          </a:bodyPr>
          <a:lstStyle/>
          <a:p>
            <a:r>
              <a:rPr lang="zh-CN" altLang="en-US" sz="2700" b="1">
                <a:latin typeface="楷体" panose="02010609060101010101" pitchFamily="49" charset="-122"/>
                <a:ea typeface="楷体" panose="02010609060101010101" pitchFamily="49" charset="-122"/>
              </a:rPr>
              <a:t>小试牛刀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706915" y="1222058"/>
            <a:ext cx="7865890" cy="1868805"/>
          </a:xfrm>
          <a:prstGeom prst="rect">
            <a:avLst/>
          </a:prstGeom>
          <a:noFill/>
        </p:spPr>
        <p:txBody>
          <a:bodyPr wrap="square" lIns="69668" tIns="34834" rIns="69668" bIns="34834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3000" noProof="1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1.</a:t>
            </a:r>
            <a:r>
              <a:rPr lang="zh-CN" altLang="en-US" sz="30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（选自教材</a:t>
            </a:r>
            <a:r>
              <a:rPr lang="en-US" altLang="zh-CN" sz="30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P83</a:t>
            </a:r>
            <a:r>
              <a:rPr lang="zh-CN" altLang="en-US" sz="30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30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T1</a:t>
            </a:r>
            <a:r>
              <a:rPr lang="zh-CN" altLang="en-US" sz="30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）</a:t>
            </a:r>
            <a:endParaRPr lang="en-US" altLang="zh-CN" sz="3000" noProof="1">
              <a:solidFill>
                <a:srgbClr val="00B0F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3000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(1)</a:t>
            </a:r>
            <a:r>
              <a:rPr lang="zh-CN" altLang="en-US" sz="3000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如何比较今年和去年哪年的空气质量好一些呢？与同伴说说你的想法。</a:t>
            </a:r>
            <a:endParaRPr lang="zh-CN" altLang="en-US" sz="3000" noProof="1">
              <a:solidFill>
                <a:srgbClr val="00B0F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WWW.2PPT.COM&#10;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824</Words>
  <Application>Microsoft Office PowerPoint</Application>
  <PresentationFormat>全屏显示(16:9)</PresentationFormat>
  <Paragraphs>118</Paragraphs>
  <Slides>18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7" baseType="lpstr">
      <vt:lpstr>华文新魏</vt:lpstr>
      <vt:lpstr>楷体</vt:lpstr>
      <vt:lpstr>宋体</vt:lpstr>
      <vt:lpstr>微软雅黑</vt:lpstr>
      <vt:lpstr>Arial</vt:lpstr>
      <vt:lpstr>Calibri</vt:lpstr>
      <vt:lpstr>Times New Roman</vt:lpstr>
      <vt:lpstr>Wingdings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2018-10-27T09:08:00Z</dcterms:created>
  <dcterms:modified xsi:type="dcterms:W3CDTF">2023-01-16T20:07:17Z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EBF27DB8F0114984AA464CE3812A4AE2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