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40E79-0034-4AAA-9702-368012E6DF1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D15AB-FC68-499B-A768-21B4EEEDED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D15AB-FC68-499B-A768-21B4EEEDED2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C6FB-920C-4068-94A5-A1F6B559EC28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65BA14F-EE32-485B-8206-3CD2E4F7EC52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B262-7DBC-42F8-8DFF-4B5B0921D7C4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31A94-660C-487F-A2FE-4F36385EE01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CE82-650D-4A6F-939A-E0EBC4D1ECFB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EAC1-503F-4E42-B2A1-5A9AD1844D4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BA88F4-66BC-4A7C-9900-7CEAD4BD058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5BD9137-45E4-4ED2-838D-BD60EFAF7DF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445B-3889-4355-9EB2-C094EEA65C0D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F8C3-D587-4235-8DE7-A5B22349453D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08DD-CD75-4CF2-9D16-8C7C6D67C44B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603F-ADDE-4204-B7C2-D2318148B982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8582-425D-4815-93F9-2275FAA776F5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21A7-0A70-49F7-8920-059E775CD230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D99A-67F5-4BC8-A4AC-687C168772B9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1723-5415-40F1-8E11-D7C6D67A5B2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ACB1-23B0-401B-8085-16474F07169D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5CB1-1602-4C07-BAAA-98F79D65BAD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80D7-EAE1-4FB9-AC9C-EDFC40BD33FA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ECC7-16E7-44B7-B3DB-5970284AEE91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B589-A839-4C40-8E77-82E04F60B8CC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F474DF-E1BD-4BBD-B6D8-9878281167DD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F249B4-01AE-46C5-A57C-4C49AD67FF0E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02B3753-4D97-48BD-90AD-EB9DF9E9CFF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NULL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63023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7200" dirty="0" smtClean="0">
                <a:solidFill>
                  <a:schemeClr val="bg2"/>
                </a:solidFill>
                <a:latin typeface="方正粗倩简体" pitchFamily="65" charset="-122"/>
                <a:ea typeface="方正粗倩简体" pitchFamily="65" charset="-122"/>
                <a:cs typeface="Arial" panose="020B0604020202020204" pitchFamily="34" charset="0"/>
              </a:rPr>
              <a:t>25.1</a:t>
            </a:r>
            <a:r>
              <a:rPr lang="zh-CN" altLang="en-US" sz="7200" dirty="0" smtClean="0">
                <a:solidFill>
                  <a:schemeClr val="bg2"/>
                </a:solidFill>
                <a:latin typeface="方正粗倩简体" pitchFamily="65" charset="-122"/>
                <a:ea typeface="方正粗倩简体" pitchFamily="65" charset="-122"/>
                <a:cs typeface="Arial" panose="020B0604020202020204" pitchFamily="34" charset="0"/>
              </a:rPr>
              <a:t> 比</a:t>
            </a:r>
            <a:r>
              <a:rPr lang="zh-CN" altLang="en-US" sz="7200" dirty="0">
                <a:solidFill>
                  <a:schemeClr val="bg2"/>
                </a:solidFill>
                <a:latin typeface="方正粗倩简体" pitchFamily="65" charset="-122"/>
                <a:ea typeface="方正粗倩简体" pitchFamily="65" charset="-122"/>
                <a:cs typeface="Arial" panose="020B0604020202020204" pitchFamily="34" charset="0"/>
              </a:rPr>
              <a:t>例线段</a:t>
            </a:r>
          </a:p>
        </p:txBody>
      </p:sp>
      <p:sp>
        <p:nvSpPr>
          <p:cNvPr id="3" name="矩形 2"/>
          <p:cNvSpPr/>
          <p:nvPr/>
        </p:nvSpPr>
        <p:spPr>
          <a:xfrm>
            <a:off x="2665870" y="52578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385763" y="1371600"/>
          <a:ext cx="8524875" cy="471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文档" r:id="rId3" imgW="8597265" imgH="4745355" progId="Word.Document.8">
                  <p:embed/>
                </p:oleObj>
              </mc:Choice>
              <mc:Fallback>
                <p:oleObj name="文档" r:id="rId3" imgW="8597265" imgH="474535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1371600"/>
                        <a:ext cx="8524875" cy="471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781800" y="1524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/>
              <a:t> 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048000" y="5257800"/>
          <a:ext cx="22558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文档" r:id="rId5" imgW="2290445" imgH="788670" progId="Word.Document.8">
                  <p:embed/>
                </p:oleObj>
              </mc:Choice>
              <mc:Fallback>
                <p:oleObj name="文档" r:id="rId5" imgW="2290445" imgH="78867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257800"/>
                        <a:ext cx="2255838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04800" y="685800"/>
            <a:ext cx="88392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三、解答题</a:t>
            </a:r>
            <a:r>
              <a:rPr lang="en-US" altLang="zh-CN" sz="2400" dirty="0"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共</a:t>
            </a:r>
            <a:r>
              <a:rPr lang="en-US" altLang="zh-CN" sz="2400" dirty="0">
                <a:ea typeface="黑体" panose="02010609060101010101" pitchFamily="49" charset="-122"/>
                <a:cs typeface="Times New Roman" panose="02020603050405020304" pitchFamily="18" charset="0"/>
              </a:rPr>
              <a:t>44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两地的实际距离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250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，画在图上的距离是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A′B′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，求图上距离与实际距离之比．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3886200" y="3124200"/>
          <a:ext cx="9858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文档" r:id="rId3" imgW="1006475" imgH="788670" progId="Word.Document.8">
                  <p:embed/>
                </p:oleObj>
              </mc:Choice>
              <mc:Fallback>
                <p:oleObj name="文档" r:id="rId3" imgW="1006475" imgH="78867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124200"/>
                        <a:ext cx="985838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57200" y="990600"/>
            <a:ext cx="84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(8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已知线段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，求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的比例中项．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505200" y="1981200"/>
            <a:ext cx="103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cm</a:t>
            </a:r>
            <a:r>
              <a:rPr lang="en-US" altLang="zh-CN" sz="2400"/>
              <a:t> 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457200" y="3200400"/>
          <a:ext cx="8474075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文档" r:id="rId3" imgW="8575675" imgH="1573530" progId="Word.Document.8">
                  <p:embed/>
                </p:oleObj>
              </mc:Choice>
              <mc:Fallback>
                <p:oleObj name="文档" r:id="rId3" imgW="8575675" imgH="157353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00400"/>
                        <a:ext cx="8474075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457200" y="4495800"/>
          <a:ext cx="7386638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文档" r:id="rId5" imgW="7474585" imgH="1186180" progId="Word.Document.8">
                  <p:embed/>
                </p:oleObj>
              </mc:Choice>
              <mc:Fallback>
                <p:oleObj name="文档" r:id="rId5" imgW="7474585" imgH="118618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95800"/>
                        <a:ext cx="7386638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05594" y="1073150"/>
            <a:ext cx="853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已知点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是线段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上的点，点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延长线上的点，且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2400" dirty="0">
                <a:cs typeface="Times New Roman" panose="02020603050405020304" pitchFamily="18" charset="0"/>
              </a:rPr>
              <a:t>∶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2400" dirty="0">
                <a:cs typeface="Times New Roman" panose="02020603050405020304" pitchFamily="18" charset="0"/>
              </a:rPr>
              <a:t>∶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，已知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的长．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587625" y="3200400"/>
            <a:ext cx="397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17.BD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cm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cm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04800" y="838200"/>
            <a:ext cx="8156575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【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综合运用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】</a:t>
            </a:r>
            <a:endParaRPr lang="en-US" altLang="zh-CN" sz="2400" dirty="0"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18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(10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已知</a:t>
            </a:r>
            <a:r>
              <a:rPr lang="zh-CN" altLang="en-US" sz="2400" dirty="0">
                <a:ea typeface="华文行楷" panose="02010800040101010101" pitchFamily="2" charset="-122"/>
                <a:cs typeface="Times New Roman" panose="02020603050405020304" pitchFamily="18" charset="0"/>
              </a:rPr>
              <a:t>△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三边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满</a:t>
            </a:r>
            <a:endParaRPr lang="zh-CN" altLang="en-US" sz="2400" dirty="0"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足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(a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c)</a:t>
            </a:r>
            <a:r>
              <a:rPr lang="en-US" altLang="zh-CN" sz="2400" dirty="0">
                <a:ea typeface="华文行楷" panose="02010800040101010101" pitchFamily="2" charset="-122"/>
                <a:cs typeface="Times New Roman" panose="02020603050405020304" pitchFamily="18" charset="0"/>
              </a:rPr>
              <a:t>∶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(a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b)</a:t>
            </a:r>
            <a:r>
              <a:rPr lang="en-US" altLang="zh-CN" sz="2400" dirty="0">
                <a:ea typeface="华文行楷" panose="02010800040101010101" pitchFamily="2" charset="-122"/>
                <a:cs typeface="Times New Roman" panose="02020603050405020304" pitchFamily="18" charset="0"/>
              </a:rPr>
              <a:t>∶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(c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b)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＝－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ea typeface="华文行楷" panose="02010800040101010101" pitchFamily="2" charset="-122"/>
                <a:cs typeface="Times New Roman" panose="02020603050405020304" pitchFamily="18" charset="0"/>
              </a:rPr>
              <a:t>∶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7</a:t>
            </a:r>
            <a:r>
              <a:rPr lang="en-US" altLang="zh-CN" sz="2400" dirty="0">
                <a:ea typeface="华文行楷" panose="02010800040101010101" pitchFamily="2" charset="-122"/>
                <a:cs typeface="Times New Roman" panose="02020603050405020304" pitchFamily="18" charset="0"/>
              </a:rPr>
              <a:t>∶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，且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24 </a:t>
            </a:r>
            <a:r>
              <a:rPr lang="en-US" altLang="zh-CN" sz="2400" i="1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cm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2400" dirty="0"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求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的值；</a:t>
            </a:r>
            <a:endParaRPr lang="zh-CN" altLang="en-US" sz="2400" dirty="0"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判断</a:t>
            </a:r>
            <a:r>
              <a:rPr lang="zh-CN" altLang="en-US" sz="2400" dirty="0">
                <a:ea typeface="华文行楷" panose="02010800040101010101" pitchFamily="2" charset="-122"/>
                <a:cs typeface="Times New Roman" panose="02020603050405020304" pitchFamily="18" charset="0"/>
              </a:rPr>
              <a:t>△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的形状．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28600" y="3949651"/>
            <a:ext cx="8458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cm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  <a:p>
            <a:pPr>
              <a:lnSpc>
                <a:spcPct val="150000"/>
              </a:lnSpc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</a:t>
            </a:r>
            <a:r>
              <a:rPr lang="zh-CN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△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是直角三角形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Grp="1" noChangeAspect="1"/>
          </p:cNvGraphicFramePr>
          <p:nvPr>
            <p:ph/>
          </p:nvPr>
        </p:nvGraphicFramePr>
        <p:xfrm>
          <a:off x="233363" y="1071563"/>
          <a:ext cx="8372475" cy="512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Document" r:id="rId3" imgW="8569325" imgH="5250180" progId="Word.Document.8">
                  <p:embed/>
                </p:oleObj>
              </mc:Choice>
              <mc:Fallback>
                <p:oleObj name="Document" r:id="rId3" imgW="8569325" imgH="5250180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1071563"/>
                        <a:ext cx="8372475" cy="512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685800" y="1447800"/>
          <a:ext cx="87471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文档" r:id="rId5" imgW="893445" imgH="788670" progId="Word.Document.8">
                  <p:embed/>
                </p:oleObj>
              </mc:Choice>
              <mc:Fallback>
                <p:oleObj name="文档" r:id="rId5" imgW="893445" imgH="78867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874713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572000" y="1676400"/>
            <a:ext cx="179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成比例线段</a:t>
            </a:r>
            <a:r>
              <a:rPr lang="zh-CN" altLang="en-US" sz="2400"/>
              <a:t>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858000" y="1676400"/>
            <a:ext cx="148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比例线段</a:t>
            </a:r>
            <a:r>
              <a:rPr lang="zh-CN" altLang="en-US" sz="2400"/>
              <a:t> 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943600" y="4038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2400"/>
              <a:t> 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838200" y="4724400"/>
            <a:ext cx="86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en-US" sz="2400"/>
              <a:t> 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4648200" y="4724400"/>
            <a:ext cx="148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比例中项</a:t>
            </a:r>
            <a:r>
              <a:rPr lang="zh-CN" alt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/>
      <p:bldP spid="30727" grpId="0"/>
      <p:bldP spid="307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04800" y="1909763"/>
          <a:ext cx="8188325" cy="316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文档" r:id="rId3" imgW="8346440" imgH="3220085" progId="Word.Document.8">
                  <p:embed/>
                </p:oleObj>
              </mc:Choice>
              <mc:Fallback>
                <p:oleObj name="文档" r:id="rId3" imgW="8346440" imgH="322008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9763"/>
                        <a:ext cx="8188325" cy="316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200400" y="3810000"/>
            <a:ext cx="179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黄金分割点</a:t>
            </a:r>
            <a:r>
              <a:rPr lang="zh-CN" altLang="en-US" sz="2400"/>
              <a:t>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239000" y="3810000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黄金比</a:t>
            </a:r>
            <a:r>
              <a:rPr lang="zh-CN" altLang="en-US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81000" y="1524000"/>
          <a:ext cx="8310563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Document" r:id="rId3" imgW="8439785" imgH="3886200" progId="Word.Document.8">
                  <p:embed/>
                </p:oleObj>
              </mc:Choice>
              <mc:Fallback>
                <p:oleObj name="Document" r:id="rId3" imgW="8439785" imgH="38862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8310563" cy="385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667000" y="2133600"/>
            <a:ext cx="87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∶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400"/>
              <a:t>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400800" y="4191000"/>
            <a:ext cx="103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cm</a:t>
            </a:r>
            <a:r>
              <a:rPr lang="en-US" altLang="zh-CN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457200" y="381000"/>
          <a:ext cx="8361363" cy="621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Document" r:id="rId4" imgW="8528050" imgH="6347460" progId="Word.Document.8">
                  <p:embed/>
                </p:oleObj>
              </mc:Choice>
              <mc:Fallback>
                <p:oleObj name="Document" r:id="rId4" imgW="8528050" imgH="63474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8361363" cy="621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838200" y="1524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/>
              <a:t>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562600" y="3352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04800" y="990600"/>
          <a:ext cx="8402638" cy="557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0" name="文档" r:id="rId3" imgW="8470900" imgH="5621655" progId="Word.Document.8">
                  <p:embed/>
                </p:oleObj>
              </mc:Choice>
              <mc:Fallback>
                <p:oleObj name="文档" r:id="rId3" imgW="8470900" imgH="562165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8402638" cy="557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6172200" y="914400"/>
          <a:ext cx="36671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文档" r:id="rId5" imgW="379730" imgH="788670" progId="Word.Document.8">
                  <p:embed/>
                </p:oleObj>
              </mc:Choice>
              <mc:Fallback>
                <p:oleObj name="文档" r:id="rId5" imgW="379730" imgH="78867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914400"/>
                        <a:ext cx="366713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143000" y="2514600"/>
          <a:ext cx="18288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2" name="文档" r:id="rId7" imgW="1859280" imgH="394970" progId="Word.Document.8">
                  <p:embed/>
                </p:oleObj>
              </mc:Choice>
              <mc:Fallback>
                <p:oleObj name="文档" r:id="rId7" imgW="1859280" imgH="39497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14600"/>
                        <a:ext cx="1828800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4648200" y="3124200"/>
          <a:ext cx="41751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文档" r:id="rId9" imgW="431165" imgH="788670" progId="Word.Document.8">
                  <p:embed/>
                </p:oleObj>
              </mc:Choice>
              <mc:Fallback>
                <p:oleObj name="文档" r:id="rId9" imgW="431165" imgH="78867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124200"/>
                        <a:ext cx="417513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3352800" y="4419600"/>
          <a:ext cx="41751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文档" r:id="rId11" imgW="431165" imgH="788670" progId="Word.Document.8">
                  <p:embed/>
                </p:oleObj>
              </mc:Choice>
              <mc:Fallback>
                <p:oleObj name="文档" r:id="rId11" imgW="431165" imgH="78867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19600"/>
                        <a:ext cx="417513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81000" y="1219200"/>
          <a:ext cx="8240713" cy="470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文档" r:id="rId3" imgW="8307070" imgH="4742180" progId="Word.Document.8">
                  <p:embed/>
                </p:oleObj>
              </mc:Choice>
              <mc:Fallback>
                <p:oleObj name="文档" r:id="rId3" imgW="8307070" imgH="47421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19200"/>
                        <a:ext cx="8240713" cy="470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Picture 107" descr="C:/Users/Administrator/Desktop/九数冀教版/S34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6629400" y="2438400"/>
            <a:ext cx="12652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905000" y="2286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/>
              <a:t> </a:t>
            </a: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1981200" y="4572000"/>
          <a:ext cx="21336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文档" r:id="rId7" imgW="2166620" imgH="788670" progId="Word.Document.8">
                  <p:embed/>
                </p:oleObj>
              </mc:Choice>
              <mc:Fallback>
                <p:oleObj name="文档" r:id="rId7" imgW="2166620" imgH="78867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572000"/>
                        <a:ext cx="21336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1000" y="1466850"/>
            <a:ext cx="83820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易错盘点</a:t>
            </a:r>
            <a:r>
              <a:rPr lang="en-US" altLang="zh-CN" sz="24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sz="2400" dirty="0">
              <a:solidFill>
                <a:srgbClr val="CC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例</a:t>
            </a:r>
            <a:r>
              <a:rPr lang="en-US" altLang="zh-CN" sz="24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已知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，求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的比例中项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的值．</a:t>
            </a:r>
            <a:endParaRPr lang="zh-CN" altLang="en-US" sz="2400" dirty="0">
              <a:solidFill>
                <a:srgbClr val="CC0000"/>
              </a:solidFill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错解</a:t>
            </a:r>
            <a:r>
              <a:rPr lang="en-US" altLang="zh-CN" sz="24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</a:rPr>
              <a:t>∵c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为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</a:rPr>
              <a:t>a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，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</a:rPr>
              <a:t>b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的比例中项，</a:t>
            </a:r>
            <a:r>
              <a:rPr lang="zh-CN" altLang="en-US" sz="2400" dirty="0">
                <a:solidFill>
                  <a:srgbClr val="CC0000"/>
                </a:solidFill>
                <a:ea typeface="仿宋_GB2312" pitchFamily="49" charset="-122"/>
              </a:rPr>
              <a:t>∴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</a:rPr>
              <a:t>c</a:t>
            </a:r>
            <a:r>
              <a:rPr lang="en-US" altLang="zh-CN" sz="2400" baseline="30000" dirty="0">
                <a:solidFill>
                  <a:srgbClr val="CC0000"/>
                </a:solidFill>
                <a:ea typeface="仿宋_GB2312" pitchFamily="49" charset="-122"/>
              </a:rPr>
              <a:t>2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sz="2400" dirty="0" err="1">
                <a:solidFill>
                  <a:srgbClr val="CC0000"/>
                </a:solidFill>
                <a:ea typeface="仿宋_GB2312" pitchFamily="49" charset="-122"/>
              </a:rPr>
              <a:t>ab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</a:rPr>
              <a:t>1</a:t>
            </a:r>
            <a:r>
              <a:rPr lang="en-US" altLang="zh-CN" sz="2400" dirty="0">
                <a:solidFill>
                  <a:srgbClr val="CC0000"/>
                </a:solidFill>
                <a:cs typeface="Times New Roman" panose="02020603050405020304" pitchFamily="18" charset="0"/>
              </a:rPr>
              <a:t>×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</a:rPr>
              <a:t>4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</a:rPr>
              <a:t>4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，</a:t>
            </a:r>
            <a:r>
              <a:rPr lang="zh-CN" altLang="en-US" sz="2400" dirty="0">
                <a:solidFill>
                  <a:srgbClr val="CC0000"/>
                </a:solidFill>
                <a:ea typeface="仿宋_GB2312" pitchFamily="49" charset="-122"/>
              </a:rPr>
              <a:t>∴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</a:rPr>
              <a:t>c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</a:rPr>
              <a:t>2.</a:t>
            </a:r>
            <a:endParaRPr lang="en-US" altLang="zh-CN" sz="2400" dirty="0">
              <a:solidFill>
                <a:srgbClr val="CC0000"/>
              </a:solidFill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错因分析</a:t>
            </a:r>
            <a:r>
              <a:rPr lang="en-US" altLang="zh-CN" sz="24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一般来说比例中项有两个，且是一对互为相反数的数，除非特殊规定如线段、边长等实际问题．因为已知中没有说明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</a:rPr>
              <a:t>a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，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</a:rPr>
              <a:t>b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，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</a:rPr>
              <a:t>c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为线段，故</a:t>
            </a:r>
            <a:r>
              <a:rPr lang="en-US" altLang="zh-CN" sz="2400" dirty="0">
                <a:solidFill>
                  <a:srgbClr val="CC0000"/>
                </a:solidFill>
                <a:ea typeface="仿宋_GB2312" pitchFamily="49" charset="-122"/>
              </a:rPr>
              <a:t>c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可取负值．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28600" y="1219200"/>
          <a:ext cx="8301038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文档" r:id="rId3" imgW="8370570" imgH="4350385" progId="Word.Document.8">
                  <p:embed/>
                </p:oleObj>
              </mc:Choice>
              <mc:Fallback>
                <p:oleObj name="文档" r:id="rId3" imgW="8370570" imgH="435038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8301038" cy="431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914400" y="1981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/>
              <a:t> 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7696200" y="3505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全屏显示(4:3)</PresentationFormat>
  <Paragraphs>37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方正粗倩简体</vt:lpstr>
      <vt:lpstr>仿宋_GB2312</vt:lpstr>
      <vt:lpstr>黑体</vt:lpstr>
      <vt:lpstr>华文行楷</vt:lpstr>
      <vt:lpstr>宋体</vt:lpstr>
      <vt:lpstr>微软雅黑</vt:lpstr>
      <vt:lpstr>幼圆</vt:lpstr>
      <vt:lpstr>Arial</vt:lpstr>
      <vt:lpstr>Calibri</vt:lpstr>
      <vt:lpstr>Franklin Gothic Book</vt:lpstr>
      <vt:lpstr>Perpetua</vt:lpstr>
      <vt:lpstr>Times New Roman</vt:lpstr>
      <vt:lpstr>Wingdings 2</vt:lpstr>
      <vt:lpstr>WWW.2PPT.COM
</vt:lpstr>
      <vt:lpstr>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2022-01-10T02:09:18Z</dcterms:created>
  <dcterms:modified xsi:type="dcterms:W3CDTF">2023-01-16T20:07:27Z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5DF384B4B0974B3FAB41C58A1DBF226C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