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3838">
          <p15:clr>
            <a:srgbClr val="A4A3A4"/>
          </p15:clr>
        </p15:guide>
        <p15:guide id="8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  <p:guide orient="horz" pos="3838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1F510-5755-4FDF-A3EA-262A4A25BBB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E72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5398876" y="1447581"/>
            <a:ext cx="5759233" cy="4655177"/>
          </a:xfrm>
          <a:prstGeom prst="hexagon">
            <a:avLst/>
          </a:prstGeom>
          <a:solidFill>
            <a:srgbClr val="5E728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231" r="45903" b="70036"/>
          <a:stretch>
            <a:fillRect/>
          </a:stretch>
        </p:blipFill>
        <p:spPr>
          <a:xfrm>
            <a:off x="16286" y="16812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744" r="27007" b="54524"/>
          <a:stretch>
            <a:fillRect/>
          </a:stretch>
        </p:blipFill>
        <p:spPr>
          <a:xfrm>
            <a:off x="2077449" y="1144899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1411" r="45903" b="38857"/>
          <a:stretch>
            <a:fillRect/>
          </a:stretch>
        </p:blipFill>
        <p:spPr>
          <a:xfrm>
            <a:off x="16287" y="2284187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46924" r="26964" b="23344"/>
          <a:stretch>
            <a:fillRect/>
          </a:stretch>
        </p:blipFill>
        <p:spPr>
          <a:xfrm>
            <a:off x="2082095" y="3412274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62567" r="45903" b="7700"/>
          <a:stretch>
            <a:fillRect/>
          </a:stretch>
        </p:blipFill>
        <p:spPr>
          <a:xfrm>
            <a:off x="16288" y="4549850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0000" r="46656" b="-228"/>
          <a:stretch>
            <a:fillRect/>
          </a:stretch>
        </p:blipFill>
        <p:spPr>
          <a:xfrm>
            <a:off x="2525678" y="6842229"/>
            <a:ext cx="1960130" cy="15771"/>
          </a:xfrm>
          <a:custGeom>
            <a:avLst/>
            <a:gdLst>
              <a:gd name="connsiteX0" fmla="*/ 0 w 1960130"/>
              <a:gd name="connsiteY0" fmla="*/ 0 h 15771"/>
              <a:gd name="connsiteX1" fmla="*/ 1955288 w 1960130"/>
              <a:gd name="connsiteY1" fmla="*/ 0 h 15771"/>
              <a:gd name="connsiteX2" fmla="*/ 1960130 w 1960130"/>
              <a:gd name="connsiteY2" fmla="*/ 15771 h 15771"/>
              <a:gd name="connsiteX3" fmla="*/ 0 w 1960130"/>
              <a:gd name="connsiteY3" fmla="*/ 0 h 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130" h="15771">
                <a:moveTo>
                  <a:pt x="0" y="0"/>
                </a:moveTo>
                <a:lnTo>
                  <a:pt x="1955288" y="0"/>
                </a:lnTo>
                <a:lnTo>
                  <a:pt x="1960130" y="15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100000" r="44826" b="-228"/>
          <a:stretch>
            <a:fillRect/>
          </a:stretch>
        </p:blipFill>
        <p:spPr>
          <a:xfrm>
            <a:off x="4649628" y="6842229"/>
            <a:ext cx="4858" cy="15773"/>
          </a:xfrm>
          <a:custGeom>
            <a:avLst/>
            <a:gdLst>
              <a:gd name="connsiteX0" fmla="*/ 0 w 4858"/>
              <a:gd name="connsiteY0" fmla="*/ 0 h 15773"/>
              <a:gd name="connsiteX1" fmla="*/ 4855 w 4858"/>
              <a:gd name="connsiteY1" fmla="*/ 0 h 15773"/>
              <a:gd name="connsiteX2" fmla="*/ 4858 w 4858"/>
              <a:gd name="connsiteY2" fmla="*/ 15773 h 15773"/>
              <a:gd name="connsiteX3" fmla="*/ 0 w 4858"/>
              <a:gd name="connsiteY3" fmla="*/ 0 h 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" h="15773">
                <a:moveTo>
                  <a:pt x="0" y="0"/>
                </a:moveTo>
                <a:lnTo>
                  <a:pt x="4855" y="0"/>
                </a:lnTo>
                <a:lnTo>
                  <a:pt x="4858" y="1577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853355" y="2120640"/>
            <a:ext cx="6957980" cy="2898515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8"/>
              <a:ext cx="5033250" cy="1589116"/>
              <a:chOff x="-4714868" y="2110673"/>
              <a:chExt cx="5033250" cy="1589116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E728C"/>
              </a:solidFill>
              <a:ln w="12700" cap="flat" cmpd="sng" algn="ctr">
                <a:solidFill>
                  <a:srgbClr val="A282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3"/>
                <a:ext cx="5033250" cy="1003800"/>
                <a:chOff x="-4714868" y="2110673"/>
                <a:chExt cx="5033250" cy="1003800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728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</a:t>
                  </a:r>
                  <a:r>
                    <a:rPr lang="zh-CN" altLang="en-US" sz="5400" b="1" dirty="0">
                      <a:solidFill>
                        <a:srgbClr val="5E72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确定位置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728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5E72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0648950" y="6155436"/>
            <a:ext cx="1543050" cy="1330216"/>
          </a:xfrm>
          <a:prstGeom prst="hexagon">
            <a:avLst/>
          </a:prstGeom>
          <a:solidFill>
            <a:srgbClr val="5E72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83578" y="1079896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4886" y="1088457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60661" y="1244956"/>
            <a:ext cx="4365148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）先用数对表示三角形各个顶点的位置，再分别画出三角形向右平移和向上平移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个单位后的图形。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）用数对表示所得图形顶点的位置，说一说你发现了什么。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83093" y="4150678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43468" y="4150678"/>
            <a:ext cx="203993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94343" y="5025390"/>
            <a:ext cx="20399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54718" y="5025390"/>
            <a:ext cx="203993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41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0" t="39992" r="43494" b="40443"/>
          <a:stretch>
            <a:fillRect/>
          </a:stretch>
        </p:blipFill>
        <p:spPr bwMode="auto">
          <a:xfrm>
            <a:off x="482918" y="1423353"/>
            <a:ext cx="4954587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: 形状 18"/>
          <p:cNvSpPr/>
          <p:nvPr/>
        </p:nvSpPr>
        <p:spPr>
          <a:xfrm>
            <a:off x="1471930" y="472059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F25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8093" y="4101465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2518" y="4996815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,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5668" y="5387340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1471930" y="268224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3491230" y="4720590"/>
            <a:ext cx="1219200" cy="809625"/>
          </a:xfrm>
          <a:custGeom>
            <a:avLst/>
            <a:gdLst>
              <a:gd name="connsiteX0" fmla="*/ 0 w 1219200"/>
              <a:gd name="connsiteY0" fmla="*/ 809625 h 809625"/>
              <a:gd name="connsiteX1" fmla="*/ 1219200 w 1219200"/>
              <a:gd name="connsiteY1" fmla="*/ 809625 h 809625"/>
              <a:gd name="connsiteX2" fmla="*/ 400050 w 1219200"/>
              <a:gd name="connsiteY2" fmla="*/ 0 h 809625"/>
              <a:gd name="connsiteX3" fmla="*/ 0 w 121920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09625">
                <a:moveTo>
                  <a:pt x="0" y="809625"/>
                </a:moveTo>
                <a:lnTo>
                  <a:pt x="1219200" y="809625"/>
                </a:lnTo>
                <a:lnTo>
                  <a:pt x="400050" y="0"/>
                </a:lnTo>
                <a:lnTo>
                  <a:pt x="0" y="809625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59593" y="5015865"/>
            <a:ext cx="1882775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( 9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48268" y="5387340"/>
            <a:ext cx="1881187" cy="594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(6 , 1)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00743" y="410146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( 7 , 3 )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16493" y="2977515"/>
            <a:ext cx="18827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( 4, 6)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0418" y="332041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(1 , 6)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10018" y="2101215"/>
            <a:ext cx="1881187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( 2 , 8 )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32707" y="4218078"/>
            <a:ext cx="4621055" cy="201285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图形向右平移，改变了顶点所在的列，行数没有变。图形向上平移，改变了顶点所在的行，列数没有变。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6641 4.44444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29792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052948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6475" y="1075173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149" y="3768287"/>
            <a:ext cx="9067800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）像她那样描述一下其他建筑物的位置。</a:t>
            </a:r>
          </a:p>
        </p:txBody>
      </p:sp>
      <p:pic>
        <p:nvPicPr>
          <p:cNvPr id="19461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598236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545" y="2050862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2525547" y="1647637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899" y="4814552"/>
            <a:ext cx="10723881" cy="57246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医院所在的位置可以用（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8,2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0400" y="4543341"/>
            <a:ext cx="106838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）王玲家在学校以东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处；赵华家在学校以东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处。在图中标出这两位同学家的位置。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3420" y="1133787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75" y="1082987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5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05" y="1133787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623" y="2189163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587625" y="1785938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10" name="椭圆 9"/>
          <p:cNvSpPr/>
          <p:nvPr/>
        </p:nvSpPr>
        <p:spPr>
          <a:xfrm>
            <a:off x="8979217" y="2959412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3617" y="2960999"/>
            <a:ext cx="257016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王玲家</a:t>
            </a:r>
          </a:p>
        </p:txBody>
      </p:sp>
      <p:sp>
        <p:nvSpPr>
          <p:cNvPr id="12" name="椭圆 11"/>
          <p:cNvSpPr/>
          <p:nvPr/>
        </p:nvSpPr>
        <p:spPr>
          <a:xfrm>
            <a:off x="10122217" y="2270437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68267" y="2095812"/>
            <a:ext cx="2570163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赵华家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612299" y="4298540"/>
            <a:ext cx="10906601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）上周六，王玲的活动路线是（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）。说一说她这一天去了哪些地方。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2299" y="1093997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757" y="1054100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P23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练习五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9" name="图片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27" y="1121770"/>
            <a:ext cx="3141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32" y="2190016"/>
            <a:ext cx="1204416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271634" y="1786791"/>
            <a:ext cx="4103687" cy="1322387"/>
          </a:xfrm>
          <a:prstGeom prst="wedgeRoundRectCallout">
            <a:avLst>
              <a:gd name="adj1" fmla="val -55411"/>
              <a:gd name="adj2" fmla="val 4114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图书馆所在的位置可以用（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）表示。它在学校以东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400m,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再往北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</a:p>
        </p:txBody>
      </p:sp>
      <p:sp>
        <p:nvSpPr>
          <p:cNvPr id="9" name="椭圆 8"/>
          <p:cNvSpPr/>
          <p:nvPr/>
        </p:nvSpPr>
        <p:spPr>
          <a:xfrm>
            <a:off x="8666639" y="2947395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11039" y="2948982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王玲家</a:t>
            </a:r>
          </a:p>
        </p:txBody>
      </p:sp>
      <p:sp>
        <p:nvSpPr>
          <p:cNvPr id="11" name="椭圆 10"/>
          <p:cNvSpPr/>
          <p:nvPr/>
        </p:nvSpPr>
        <p:spPr>
          <a:xfrm>
            <a:off x="9809639" y="2258420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55689" y="208379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赵华家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532" y="5359256"/>
            <a:ext cx="11999595" cy="57246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王玲从家出发，去了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个地方，分别是图书馆、少年宫、体育馆，然后回到家中。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>
            <a:off x="660400" y="1663998"/>
            <a:ext cx="10834687" cy="3760649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9"/>
          <p:cNvSpPr>
            <a:spLocks noChangeArrowheads="1"/>
          </p:cNvSpPr>
          <p:nvPr/>
        </p:nvSpPr>
        <p:spPr bwMode="auto">
          <a:xfrm>
            <a:off x="1255712" y="1924209"/>
            <a:ext cx="5297488" cy="677862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流程图: 过程 11"/>
          <p:cNvSpPr>
            <a:spLocks noChangeArrowheads="1"/>
          </p:cNvSpPr>
          <p:nvPr/>
        </p:nvSpPr>
        <p:spPr bwMode="auto">
          <a:xfrm>
            <a:off x="1873250" y="4492784"/>
            <a:ext cx="3738562" cy="582613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0" name="流程图: 过程 12"/>
          <p:cNvSpPr>
            <a:spLocks noChangeArrowheads="1"/>
          </p:cNvSpPr>
          <p:nvPr/>
        </p:nvSpPr>
        <p:spPr bwMode="auto">
          <a:xfrm>
            <a:off x="1908175" y="3237072"/>
            <a:ext cx="3703637" cy="519112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左大括号 20"/>
          <p:cNvSpPr/>
          <p:nvPr/>
        </p:nvSpPr>
        <p:spPr bwMode="auto">
          <a:xfrm>
            <a:off x="1255712" y="2983072"/>
            <a:ext cx="565150" cy="2330450"/>
          </a:xfrm>
          <a:prstGeom prst="leftBrace">
            <a:avLst>
              <a:gd name="adj1" fmla="val 469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右箭头 15"/>
          <p:cNvSpPr>
            <a:spLocks noChangeArrowheads="1"/>
          </p:cNvSpPr>
          <p:nvPr/>
        </p:nvSpPr>
        <p:spPr bwMode="auto">
          <a:xfrm>
            <a:off x="5829300" y="2914809"/>
            <a:ext cx="1158875" cy="1635919"/>
          </a:xfrm>
          <a:prstGeom prst="rightArrow">
            <a:avLst>
              <a:gd name="adj1" fmla="val 28009"/>
              <a:gd name="adj2" fmla="val 4764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右箭头 16"/>
          <p:cNvSpPr>
            <a:spLocks noChangeArrowheads="1"/>
          </p:cNvSpPr>
          <p:nvPr/>
        </p:nvSpPr>
        <p:spPr bwMode="auto">
          <a:xfrm>
            <a:off x="5811837" y="4238784"/>
            <a:ext cx="1158875" cy="1635919"/>
          </a:xfrm>
          <a:prstGeom prst="rightArrow">
            <a:avLst>
              <a:gd name="adj1" fmla="val 28009"/>
              <a:gd name="adj2" fmla="val 4764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050087" y="3224372"/>
            <a:ext cx="543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104062" y="4537234"/>
            <a:ext cx="543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0400" y="1117517"/>
            <a:ext cx="106838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描出下列各点，并依次连成封闭的图形。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</a:t>
            </a: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</a:t>
            </a: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3738" y="2209483"/>
            <a:ext cx="536416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得到的图形是一个（        ）形。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在上图中描出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），并依次连接，得到的图形与前面的图形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有什么关系？</a:t>
            </a:r>
          </a:p>
        </p:txBody>
      </p:sp>
      <p:pic>
        <p:nvPicPr>
          <p:cNvPr id="2355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2203450"/>
            <a:ext cx="53022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615841" y="2231061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2650" y="4880939"/>
            <a:ext cx="4470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两图形成轴对称关系。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884987" y="3189287"/>
            <a:ext cx="0" cy="117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886575" y="2808287"/>
            <a:ext cx="1176337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62912" y="2803525"/>
            <a:ext cx="0" cy="1957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886575" y="4356100"/>
            <a:ext cx="1176337" cy="390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848725" y="2803525"/>
            <a:ext cx="0" cy="1957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0018712" y="3189287"/>
            <a:ext cx="0" cy="117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853487" y="4375150"/>
            <a:ext cx="1166813" cy="376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63012" y="2808287"/>
            <a:ext cx="1155700" cy="374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502400" y="4308475"/>
            <a:ext cx="1689100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70663" y="2789401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607299" y="2470647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4,5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42225" y="4381828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4,0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901238" y="4239596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781379" y="2816712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9,4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78862" y="2450486"/>
            <a:ext cx="1687512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6,5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9175" y="4352148"/>
            <a:ext cx="1687513" cy="41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16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6,0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5398876" y="1447581"/>
            <a:ext cx="5759233" cy="4655177"/>
          </a:xfrm>
          <a:prstGeom prst="hexagon">
            <a:avLst/>
          </a:prstGeom>
          <a:solidFill>
            <a:srgbClr val="5E728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231" r="45903" b="70036"/>
          <a:stretch>
            <a:fillRect/>
          </a:stretch>
        </p:blipFill>
        <p:spPr>
          <a:xfrm>
            <a:off x="16286" y="16812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744" r="27007" b="54524"/>
          <a:stretch>
            <a:fillRect/>
          </a:stretch>
        </p:blipFill>
        <p:spPr>
          <a:xfrm>
            <a:off x="2077449" y="1144899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1411" r="45903" b="38857"/>
          <a:stretch>
            <a:fillRect/>
          </a:stretch>
        </p:blipFill>
        <p:spPr>
          <a:xfrm>
            <a:off x="16287" y="2284187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46924" r="26964" b="23344"/>
          <a:stretch>
            <a:fillRect/>
          </a:stretch>
        </p:blipFill>
        <p:spPr>
          <a:xfrm>
            <a:off x="2082095" y="3412274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62567" r="45903" b="7700"/>
          <a:stretch>
            <a:fillRect/>
          </a:stretch>
        </p:blipFill>
        <p:spPr>
          <a:xfrm>
            <a:off x="16288" y="4549850"/>
            <a:ext cx="2508059" cy="2162121"/>
          </a:xfrm>
          <a:custGeom>
            <a:avLst/>
            <a:gdLst>
              <a:gd name="connsiteX0" fmla="*/ 540530 w 2508059"/>
              <a:gd name="connsiteY0" fmla="*/ 0 h 2162121"/>
              <a:gd name="connsiteX1" fmla="*/ 1967529 w 2508059"/>
              <a:gd name="connsiteY1" fmla="*/ 0 h 2162121"/>
              <a:gd name="connsiteX2" fmla="*/ 2508059 w 2508059"/>
              <a:gd name="connsiteY2" fmla="*/ 1081061 h 2162121"/>
              <a:gd name="connsiteX3" fmla="*/ 1967529 w 2508059"/>
              <a:gd name="connsiteY3" fmla="*/ 2162121 h 2162121"/>
              <a:gd name="connsiteX4" fmla="*/ 540530 w 2508059"/>
              <a:gd name="connsiteY4" fmla="*/ 2162121 h 2162121"/>
              <a:gd name="connsiteX5" fmla="*/ 0 w 2508059"/>
              <a:gd name="connsiteY5" fmla="*/ 1081061 h 2162121"/>
              <a:gd name="connsiteX6" fmla="*/ 540530 w 2508059"/>
              <a:gd name="connsiteY6" fmla="*/ 0 h 2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059" h="2162121">
                <a:moveTo>
                  <a:pt x="540530" y="0"/>
                </a:moveTo>
                <a:lnTo>
                  <a:pt x="1967529" y="0"/>
                </a:lnTo>
                <a:lnTo>
                  <a:pt x="2508059" y="1081061"/>
                </a:lnTo>
                <a:lnTo>
                  <a:pt x="1967529" y="2162121"/>
                </a:lnTo>
                <a:lnTo>
                  <a:pt x="540530" y="2162121"/>
                </a:lnTo>
                <a:lnTo>
                  <a:pt x="0" y="1081061"/>
                </a:lnTo>
                <a:lnTo>
                  <a:pt x="540530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0000" r="46656" b="-228"/>
          <a:stretch>
            <a:fillRect/>
          </a:stretch>
        </p:blipFill>
        <p:spPr>
          <a:xfrm>
            <a:off x="2525678" y="6842229"/>
            <a:ext cx="1960130" cy="15771"/>
          </a:xfrm>
          <a:custGeom>
            <a:avLst/>
            <a:gdLst>
              <a:gd name="connsiteX0" fmla="*/ 0 w 1960130"/>
              <a:gd name="connsiteY0" fmla="*/ 0 h 15771"/>
              <a:gd name="connsiteX1" fmla="*/ 1955288 w 1960130"/>
              <a:gd name="connsiteY1" fmla="*/ 0 h 15771"/>
              <a:gd name="connsiteX2" fmla="*/ 1960130 w 1960130"/>
              <a:gd name="connsiteY2" fmla="*/ 15771 h 15771"/>
              <a:gd name="connsiteX3" fmla="*/ 0 w 1960130"/>
              <a:gd name="connsiteY3" fmla="*/ 0 h 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130" h="15771">
                <a:moveTo>
                  <a:pt x="0" y="0"/>
                </a:moveTo>
                <a:lnTo>
                  <a:pt x="1955288" y="0"/>
                </a:lnTo>
                <a:lnTo>
                  <a:pt x="1960130" y="15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100000" r="44826" b="-228"/>
          <a:stretch>
            <a:fillRect/>
          </a:stretch>
        </p:blipFill>
        <p:spPr>
          <a:xfrm>
            <a:off x="4649628" y="6842229"/>
            <a:ext cx="4858" cy="15773"/>
          </a:xfrm>
          <a:custGeom>
            <a:avLst/>
            <a:gdLst>
              <a:gd name="connsiteX0" fmla="*/ 0 w 4858"/>
              <a:gd name="connsiteY0" fmla="*/ 0 h 15773"/>
              <a:gd name="connsiteX1" fmla="*/ 4855 w 4858"/>
              <a:gd name="connsiteY1" fmla="*/ 0 h 15773"/>
              <a:gd name="connsiteX2" fmla="*/ 4858 w 4858"/>
              <a:gd name="connsiteY2" fmla="*/ 15773 h 15773"/>
              <a:gd name="connsiteX3" fmla="*/ 0 w 4858"/>
              <a:gd name="connsiteY3" fmla="*/ 0 h 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" h="15773">
                <a:moveTo>
                  <a:pt x="0" y="0"/>
                </a:moveTo>
                <a:lnTo>
                  <a:pt x="4855" y="0"/>
                </a:lnTo>
                <a:lnTo>
                  <a:pt x="4858" y="1577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853355" y="2120640"/>
            <a:ext cx="6957980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E728C"/>
              </a:solidFill>
              <a:ln w="12700" cap="flat" cmpd="sng" algn="ctr">
                <a:solidFill>
                  <a:srgbClr val="A2826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728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5E72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0648950" y="6155436"/>
            <a:ext cx="1543050" cy="1330216"/>
          </a:xfrm>
          <a:prstGeom prst="hexagon">
            <a:avLst/>
          </a:prstGeom>
          <a:solidFill>
            <a:srgbClr val="5E728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144"/>
          <p:cNvGrpSpPr/>
          <p:nvPr/>
        </p:nvGrpSpPr>
        <p:grpSpPr bwMode="auto">
          <a:xfrm>
            <a:off x="3447701" y="1151271"/>
            <a:ext cx="4808259" cy="3063553"/>
            <a:chOff x="781" y="1085"/>
            <a:chExt cx="4491" cy="2721"/>
          </a:xfrm>
        </p:grpSpPr>
        <p:pic>
          <p:nvPicPr>
            <p:cNvPr id="9232" name="图片 4145" descr="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085"/>
              <a:ext cx="4491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文本框 4146"/>
            <p:cNvSpPr txBox="1">
              <a:spLocks noChangeArrowheads="1"/>
            </p:cNvSpPr>
            <p:nvPr/>
          </p:nvSpPr>
          <p:spPr bwMode="auto">
            <a:xfrm>
              <a:off x="1002" y="2498"/>
              <a:ext cx="487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周明</a:t>
              </a:r>
            </a:p>
          </p:txBody>
        </p:sp>
        <p:sp>
          <p:nvSpPr>
            <p:cNvPr id="8212" name="文本框 4148"/>
            <p:cNvSpPr txBox="1">
              <a:spLocks noChangeArrowheads="1"/>
            </p:cNvSpPr>
            <p:nvPr/>
          </p:nvSpPr>
          <p:spPr bwMode="auto">
            <a:xfrm>
              <a:off x="1619" y="3483"/>
              <a:ext cx="678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李小冬</a:t>
              </a:r>
            </a:p>
          </p:txBody>
        </p:sp>
        <p:sp>
          <p:nvSpPr>
            <p:cNvPr id="8213" name="文本框 4150"/>
            <p:cNvSpPr txBox="1">
              <a:spLocks noChangeArrowheads="1"/>
            </p:cNvSpPr>
            <p:nvPr/>
          </p:nvSpPr>
          <p:spPr bwMode="auto">
            <a:xfrm>
              <a:off x="3162" y="2529"/>
              <a:ext cx="496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赵雪</a:t>
              </a:r>
            </a:p>
          </p:txBody>
        </p:sp>
        <p:sp>
          <p:nvSpPr>
            <p:cNvPr id="8214" name="文本框 4151"/>
            <p:cNvSpPr txBox="1">
              <a:spLocks noChangeArrowheads="1"/>
            </p:cNvSpPr>
            <p:nvPr/>
          </p:nvSpPr>
          <p:spPr bwMode="auto">
            <a:xfrm>
              <a:off x="1746" y="2503"/>
              <a:ext cx="502" cy="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33CC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张亮</a:t>
              </a:r>
            </a:p>
          </p:txBody>
        </p:sp>
      </p:grpSp>
      <p:sp>
        <p:nvSpPr>
          <p:cNvPr id="15" name="圆角矩形 10"/>
          <p:cNvSpPr>
            <a:spLocks noChangeArrowheads="1"/>
          </p:cNvSpPr>
          <p:nvPr/>
        </p:nvSpPr>
        <p:spPr bwMode="auto">
          <a:xfrm>
            <a:off x="3466767" y="1194644"/>
            <a:ext cx="850900" cy="282177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1"/>
          <p:cNvSpPr>
            <a:spLocks noChangeArrowheads="1"/>
          </p:cNvSpPr>
          <p:nvPr/>
        </p:nvSpPr>
        <p:spPr bwMode="auto">
          <a:xfrm>
            <a:off x="3594437" y="2307378"/>
            <a:ext cx="4661523" cy="719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25E7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033191" y="1870433"/>
            <a:ext cx="1683814" cy="711200"/>
            <a:chOff x="5880" y="1984"/>
            <a:chExt cx="1990" cy="841"/>
          </a:xfrm>
        </p:grpSpPr>
        <p:sp>
          <p:nvSpPr>
            <p:cNvPr id="9230" name="椭圆形标注 14"/>
            <p:cNvSpPr>
              <a:spLocks noChangeArrowheads="1"/>
            </p:cNvSpPr>
            <p:nvPr/>
          </p:nvSpPr>
          <p:spPr bwMode="auto">
            <a:xfrm>
              <a:off x="5880" y="1984"/>
              <a:ext cx="1990" cy="841"/>
            </a:xfrm>
            <a:prstGeom prst="wedgeEllipseCallout">
              <a:avLst>
                <a:gd name="adj1" fmla="val 43718"/>
                <a:gd name="adj2" fmla="val 6202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5" name="文本框 15"/>
            <p:cNvSpPr txBox="1">
              <a:spLocks noChangeArrowheads="1"/>
            </p:cNvSpPr>
            <p:nvPr/>
          </p:nvSpPr>
          <p:spPr bwMode="auto">
            <a:xfrm>
              <a:off x="5968" y="2132"/>
              <a:ext cx="1902" cy="54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60" name="文本框 86018"/>
          <p:cNvSpPr txBox="1">
            <a:spLocks noChangeArrowheads="1"/>
          </p:cNvSpPr>
          <p:nvPr/>
        </p:nvSpPr>
        <p:spPr bwMode="auto">
          <a:xfrm>
            <a:off x="619413" y="4790800"/>
            <a:ext cx="6964362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你知道第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行坐着哪位同学吗？</a:t>
            </a: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660400" y="4329268"/>
            <a:ext cx="2400230" cy="4618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66" name="文本框 86018"/>
          <p:cNvSpPr txBox="1">
            <a:spLocks noChangeArrowheads="1"/>
          </p:cNvSpPr>
          <p:nvPr/>
        </p:nvSpPr>
        <p:spPr bwMode="auto">
          <a:xfrm>
            <a:off x="660400" y="5405320"/>
            <a:ext cx="4073525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用数对怎么表示？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一、课前回顾，引入新课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60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461683" y="1533373"/>
            <a:ext cx="3279775" cy="1012825"/>
          </a:xfrm>
          <a:prstGeom prst="wedgeRoundRectCallout">
            <a:avLst>
              <a:gd name="adj1" fmla="val -61070"/>
              <a:gd name="adj2" fmla="val 4040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动物园的第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行在哪呢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5" name="组合 25"/>
          <p:cNvGrpSpPr/>
          <p:nvPr/>
        </p:nvGrpSpPr>
        <p:grpSpPr bwMode="auto">
          <a:xfrm>
            <a:off x="6754495" y="1079165"/>
            <a:ext cx="5205965" cy="4528173"/>
            <a:chOff x="6096000" y="798580"/>
            <a:chExt cx="6734629" cy="5857185"/>
          </a:xfrm>
        </p:grpSpPr>
        <p:grpSp>
          <p:nvGrpSpPr>
            <p:cNvPr id="10252" name="组合 18"/>
            <p:cNvGrpSpPr/>
            <p:nvPr/>
          </p:nvGrpSpPr>
          <p:grpSpPr bwMode="auto">
            <a:xfrm>
              <a:off x="6749139" y="1647372"/>
              <a:ext cx="4500727" cy="4500000"/>
              <a:chOff x="8470900" y="1066800"/>
              <a:chExt cx="4458422" cy="4533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8470274" y="4832436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470274" y="4088717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8470274" y="3344998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8470274" y="260127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8470274" y="185755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9233025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981623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0730220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1480391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2228989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8470274" y="1067458"/>
                <a:ext cx="4458559" cy="45326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18418" y="798580"/>
              <a:ext cx="3426054" cy="740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动物园示意图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96000" y="1386098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96000" y="211155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96000" y="283225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000" y="358787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96000" y="434190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096000" y="5126100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43686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27241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967789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5206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491892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217428" y="6083324"/>
              <a:ext cx="589003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944552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969569" y="2365546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71176" y="2387770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熊猫馆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445466" y="3103705"/>
              <a:ext cx="131772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47073" y="314021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大象馆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11176342" y="3089417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261881" y="311005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海洋馆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8201167" y="4568909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02774" y="4591133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猴山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8983858" y="6035701"/>
              <a:ext cx="131771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042599" y="5649954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大门</a:t>
              </a:r>
            </a:p>
          </p:txBody>
        </p:sp>
      </p:grpSp>
      <p:pic>
        <p:nvPicPr>
          <p:cNvPr id="9217" name="图片 9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224" y="1592750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直接连接符 9220"/>
          <p:cNvCxnSpPr/>
          <p:nvPr/>
        </p:nvCxnSpPr>
        <p:spPr>
          <a:xfrm flipH="1">
            <a:off x="7862601" y="1757632"/>
            <a:ext cx="1" cy="3479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直接连接符 9225"/>
          <p:cNvCxnSpPr/>
          <p:nvPr/>
        </p:nvCxnSpPr>
        <p:spPr>
          <a:xfrm>
            <a:off x="7235185" y="4619160"/>
            <a:ext cx="3481075" cy="96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7809805" y="4568843"/>
            <a:ext cx="100634" cy="10063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27"/>
          <p:cNvSpPr>
            <a:spLocks noChangeArrowheads="1"/>
          </p:cNvSpPr>
          <p:nvPr/>
        </p:nvSpPr>
        <p:spPr bwMode="auto">
          <a:xfrm>
            <a:off x="2454887" y="1534013"/>
            <a:ext cx="3279775" cy="1012825"/>
          </a:xfrm>
          <a:prstGeom prst="wedgeRoundRectCallout">
            <a:avLst>
              <a:gd name="adj1" fmla="val -61070"/>
              <a:gd name="adj2" fmla="val 4040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标识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的那一行和标识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的那一列表示什么呢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787351" y="4138526"/>
            <a:ext cx="5413375" cy="572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既是列的起点又是行的起点。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" grpId="0" animBg="1"/>
      <p:bldP spid="61" grpId="1" animBg="1"/>
      <p:bldP spid="62" grpId="0" animBg="1"/>
      <p:bldP spid="9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18569" y="2498314"/>
            <a:ext cx="1042988" cy="384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69" name="组合 69"/>
          <p:cNvGrpSpPr/>
          <p:nvPr/>
        </p:nvGrpSpPr>
        <p:grpSpPr bwMode="auto">
          <a:xfrm>
            <a:off x="6444065" y="993075"/>
            <a:ext cx="5956299" cy="4980025"/>
            <a:chOff x="6096000" y="1025586"/>
            <a:chExt cx="6734629" cy="5630179"/>
          </a:xfrm>
        </p:grpSpPr>
        <p:grpSp>
          <p:nvGrpSpPr>
            <p:cNvPr id="11281" name="组合 70"/>
            <p:cNvGrpSpPr/>
            <p:nvPr/>
          </p:nvGrpSpPr>
          <p:grpSpPr bwMode="auto">
            <a:xfrm>
              <a:off x="6749139" y="1647372"/>
              <a:ext cx="4500727" cy="4500000"/>
              <a:chOff x="8470900" y="1066800"/>
              <a:chExt cx="4458422" cy="4533900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470274" y="4832436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8470274" y="4088717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8470274" y="3344998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8470274" y="260127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8470274" y="1857559"/>
                <a:ext cx="4458559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9233025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9981623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0730220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11480391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12228989" y="1067458"/>
                <a:ext cx="0" cy="451989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矩形 105"/>
              <p:cNvSpPr/>
              <p:nvPr/>
            </p:nvSpPr>
            <p:spPr>
              <a:xfrm>
                <a:off x="8470274" y="1067458"/>
                <a:ext cx="4458559" cy="45326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7691077" y="1025586"/>
              <a:ext cx="2792601" cy="572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动物园示意图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096000" y="1386098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096000" y="211155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096000" y="283225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096000" y="3587873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096000" y="4341906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096000" y="5126100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443686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27241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967789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752067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491892" y="6083324"/>
              <a:ext cx="589002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0217428" y="6083324"/>
              <a:ext cx="589003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944552" y="6083324"/>
              <a:ext cx="587415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8969569" y="2365546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071176" y="2387770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熊猫馆</a:t>
              </a:r>
            </a:p>
          </p:txBody>
        </p:sp>
        <p:sp>
          <p:nvSpPr>
            <p:cNvPr id="88" name="椭圆 87"/>
            <p:cNvSpPr/>
            <p:nvPr/>
          </p:nvSpPr>
          <p:spPr>
            <a:xfrm>
              <a:off x="7445466" y="3103705"/>
              <a:ext cx="131772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547073" y="314021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大象馆</a:t>
              </a:r>
            </a:p>
          </p:txBody>
        </p:sp>
        <p:sp>
          <p:nvSpPr>
            <p:cNvPr id="90" name="椭圆 89"/>
            <p:cNvSpPr/>
            <p:nvPr/>
          </p:nvSpPr>
          <p:spPr>
            <a:xfrm>
              <a:off x="11176342" y="3089417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261881" y="3110055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海洋馆</a:t>
              </a:r>
            </a:p>
          </p:txBody>
        </p:sp>
        <p:sp>
          <p:nvSpPr>
            <p:cNvPr id="92" name="椭圆 91"/>
            <p:cNvSpPr/>
            <p:nvPr/>
          </p:nvSpPr>
          <p:spPr>
            <a:xfrm>
              <a:off x="8201167" y="4568909"/>
              <a:ext cx="130184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8302774" y="4591133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猴山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8983858" y="6035701"/>
              <a:ext cx="131771" cy="130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9042599" y="5649954"/>
              <a:ext cx="2568748" cy="572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大门</a:t>
              </a:r>
            </a:p>
          </p:txBody>
        </p:sp>
      </p:grpSp>
      <p:pic>
        <p:nvPicPr>
          <p:cNvPr id="107" name="图片 6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943" y="2976265"/>
            <a:ext cx="1866855" cy="24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AutoShape 27"/>
          <p:cNvSpPr>
            <a:spLocks noChangeArrowheads="1"/>
          </p:cNvSpPr>
          <p:nvPr/>
        </p:nvSpPr>
        <p:spPr bwMode="auto">
          <a:xfrm>
            <a:off x="850132" y="2426876"/>
            <a:ext cx="2876550" cy="942975"/>
          </a:xfrm>
          <a:prstGeom prst="wedgeRoundRectCallout">
            <a:avLst>
              <a:gd name="adj1" fmla="val 44279"/>
              <a:gd name="adj2" fmla="val 7239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我用数对（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表示大门的位置。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任意多边形: 形状 109"/>
          <p:cNvSpPr/>
          <p:nvPr/>
        </p:nvSpPr>
        <p:spPr bwMode="auto">
          <a:xfrm>
            <a:off x="1542282" y="2912651"/>
            <a:ext cx="1041400" cy="854075"/>
          </a:xfrm>
          <a:custGeom>
            <a:avLst/>
            <a:gdLst>
              <a:gd name="T0" fmla="*/ 2555802 w 665018"/>
              <a:gd name="T1" fmla="*/ 0 h 600363"/>
              <a:gd name="T2" fmla="*/ 2555802 w 665018"/>
              <a:gd name="T3" fmla="*/ 1037436 h 600363"/>
              <a:gd name="T4" fmla="*/ 0 w 665018"/>
              <a:gd name="T5" fmla="*/ 1037436 h 600363"/>
              <a:gd name="T6" fmla="*/ 0 w 665018"/>
              <a:gd name="T7" fmla="*/ 1729058 h 6003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5018" h="600363">
                <a:moveTo>
                  <a:pt x="665018" y="0"/>
                </a:moveTo>
                <a:lnTo>
                  <a:pt x="665018" y="360218"/>
                </a:lnTo>
                <a:lnTo>
                  <a:pt x="0" y="360218"/>
                </a:lnTo>
                <a:lnTo>
                  <a:pt x="0" y="600363"/>
                </a:lnTo>
              </a:path>
            </a:pathLst>
          </a:custGeom>
          <a:noFill/>
          <a:ln w="38100">
            <a:solidFill>
              <a:srgbClr val="F25E75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文本框 110"/>
          <p:cNvSpPr txBox="1">
            <a:spLocks noChangeArrowheads="1"/>
          </p:cNvSpPr>
          <p:nvPr/>
        </p:nvSpPr>
        <p:spPr bwMode="auto">
          <a:xfrm>
            <a:off x="794569" y="3644489"/>
            <a:ext cx="153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表示在第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112" name="文本框 111"/>
          <p:cNvSpPr txBox="1">
            <a:spLocks noChangeArrowheads="1"/>
          </p:cNvSpPr>
          <p:nvPr/>
        </p:nvSpPr>
        <p:spPr bwMode="auto">
          <a:xfrm>
            <a:off x="2170932" y="3644489"/>
            <a:ext cx="153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表示在第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3036119" y="2922176"/>
            <a:ext cx="0" cy="825500"/>
          </a:xfrm>
          <a:prstGeom prst="straightConnector1">
            <a:avLst/>
          </a:prstGeom>
          <a:ln w="38100">
            <a:solidFill>
              <a:srgbClr val="F25E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utoShape 27"/>
          <p:cNvSpPr>
            <a:spLocks noChangeArrowheads="1"/>
          </p:cNvSpPr>
          <p:nvPr/>
        </p:nvSpPr>
        <p:spPr bwMode="auto">
          <a:xfrm>
            <a:off x="3474342" y="1437939"/>
            <a:ext cx="2876550" cy="942975"/>
          </a:xfrm>
          <a:prstGeom prst="wedgeRoundRectCallout">
            <a:avLst>
              <a:gd name="adj1" fmla="val 11810"/>
              <a:gd name="adj2" fmla="val 89085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你能表示其他场馆所在的位置吗？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8152" y="2333377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566828" y="1655519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3,5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7994921" y="3705204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10506199" y="2309290"/>
            <a:ext cx="9042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8" grpId="0" bldLvl="0" animBg="1"/>
      <p:bldP spid="111" grpId="0"/>
      <p:bldP spid="112" grpId="0"/>
      <p:bldP spid="116" grpId="0" bldLvl="0" animBg="1"/>
      <p:bldP spid="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9"/>
          <p:cNvGrpSpPr/>
          <p:nvPr/>
        </p:nvGrpSpPr>
        <p:grpSpPr bwMode="auto">
          <a:xfrm>
            <a:off x="6700838" y="1498560"/>
            <a:ext cx="4502150" cy="4498975"/>
            <a:chOff x="8470900" y="1066800"/>
            <a:chExt cx="4458422" cy="45339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16837" y="921816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48375" y="123662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48375" y="1962110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48375" y="26828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48375" y="34384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48375" y="4192548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48375" y="497677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6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2471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20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0426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44038" y="593403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71113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96600" y="59340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921750" y="2216110"/>
            <a:ext cx="131763" cy="131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23350" y="223833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熊猫馆</a:t>
            </a:r>
          </a:p>
        </p:txBody>
      </p:sp>
      <p:sp>
        <p:nvSpPr>
          <p:cNvPr id="37" name="椭圆 36"/>
          <p:cNvSpPr/>
          <p:nvPr/>
        </p:nvSpPr>
        <p:spPr>
          <a:xfrm>
            <a:off x="7397750" y="2954298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9350" y="2990810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39" name="椭圆 38"/>
          <p:cNvSpPr/>
          <p:nvPr/>
        </p:nvSpPr>
        <p:spPr>
          <a:xfrm>
            <a:off x="11128375" y="2940010"/>
            <a:ext cx="130175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213975" y="296064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海洋馆</a:t>
            </a:r>
          </a:p>
        </p:txBody>
      </p:sp>
      <p:sp>
        <p:nvSpPr>
          <p:cNvPr id="41" name="椭圆 40"/>
          <p:cNvSpPr/>
          <p:nvPr/>
        </p:nvSpPr>
        <p:spPr>
          <a:xfrm>
            <a:off x="8153400" y="4419560"/>
            <a:ext cx="130175" cy="131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255000" y="4441785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猴山</a:t>
            </a:r>
          </a:p>
        </p:txBody>
      </p:sp>
      <p:sp>
        <p:nvSpPr>
          <p:cNvPr id="43" name="椭圆 42"/>
          <p:cNvSpPr/>
          <p:nvPr/>
        </p:nvSpPr>
        <p:spPr>
          <a:xfrm>
            <a:off x="8936038" y="5886410"/>
            <a:ext cx="131762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94775" y="550064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大门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72300" y="24764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575675" y="16700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3,5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818438" y="387187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650538" y="24177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0524" y="1176631"/>
            <a:ext cx="59737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）在图上标出下面场馆的位置。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478914" y="1828564"/>
            <a:ext cx="3170238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3" name="椭圆 62"/>
          <p:cNvSpPr/>
          <p:nvPr/>
        </p:nvSpPr>
        <p:spPr>
          <a:xfrm>
            <a:off x="7391400" y="5167273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448550" y="5145048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65" name="椭圆 64"/>
          <p:cNvSpPr/>
          <p:nvPr/>
        </p:nvSpPr>
        <p:spPr>
          <a:xfrm>
            <a:off x="6650038" y="3687723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708775" y="3665498"/>
            <a:ext cx="25685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7" name="椭圆 66"/>
          <p:cNvSpPr/>
          <p:nvPr/>
        </p:nvSpPr>
        <p:spPr>
          <a:xfrm>
            <a:off x="9677400" y="3702010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734550" y="3679785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2230438" y="3559504"/>
            <a:ext cx="3817937" cy="1738313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观察飞禽馆、大象馆以及猩猩馆和狮虎山在图中的位置和表示它们位置的数对，你有什么发现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57" y="4073854"/>
            <a:ext cx="13272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文本框 71"/>
          <p:cNvSpPr txBox="1"/>
          <p:nvPr/>
        </p:nvSpPr>
        <p:spPr>
          <a:xfrm>
            <a:off x="6972300" y="46100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61100" y="3143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207500" y="3143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57" grpId="0"/>
      <p:bldP spid="58" grpId="0"/>
      <p:bldP spid="59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组合 14"/>
          <p:cNvGrpSpPr/>
          <p:nvPr/>
        </p:nvGrpSpPr>
        <p:grpSpPr bwMode="auto">
          <a:xfrm>
            <a:off x="7099935" y="1403310"/>
            <a:ext cx="4502150" cy="4498975"/>
            <a:chOff x="8470900" y="1066800"/>
            <a:chExt cx="4458422" cy="45339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73708" y="855141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47472" y="114137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47472" y="1866860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47472" y="25875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47472" y="334323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76047" y="412444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47472" y="488152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95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2381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9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0336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3135" y="5838785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570210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295697" y="5838785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796847" y="2859048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98447" y="2895560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55" name="椭圆 54"/>
          <p:cNvSpPr/>
          <p:nvPr/>
        </p:nvSpPr>
        <p:spPr>
          <a:xfrm>
            <a:off x="7790497" y="5072023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847647" y="5049798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107872" y="3570248"/>
            <a:ext cx="25685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133647" y="3584535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660197" y="30479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606597" y="304796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5" name="AutoShape 27"/>
          <p:cNvSpPr>
            <a:spLocks noChangeArrowheads="1"/>
          </p:cNvSpPr>
          <p:nvPr/>
        </p:nvSpPr>
        <p:spPr bwMode="auto">
          <a:xfrm>
            <a:off x="2556510" y="1176922"/>
            <a:ext cx="3736975" cy="1336420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观察飞禽馆、大象馆以及猩猩馆和狮虎山在图中的位置和表示它们位置的数对，你有什么发现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364" name="图片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60" y="1403310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直接连接符 67"/>
          <p:cNvCxnSpPr/>
          <p:nvPr/>
        </p:nvCxnSpPr>
        <p:spPr>
          <a:xfrm>
            <a:off x="7869872" y="1417598"/>
            <a:ext cx="0" cy="450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371397" y="23812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71397" y="4514810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39635" y="239549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239635" y="451004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7099935" y="3665498"/>
            <a:ext cx="4500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6791960" y="30400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741535" y="3040023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049135" y="3592473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0076497" y="3606760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24383" y="3464469"/>
            <a:ext cx="5563704" cy="153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表示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同一列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物体位置的数对，它们的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；表示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物体位置的数对，它们的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722948" y="3096878"/>
            <a:ext cx="5702300" cy="3138822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圆角矩形 9"/>
          <p:cNvSpPr>
            <a:spLocks noChangeArrowheads="1"/>
          </p:cNvSpPr>
          <p:nvPr/>
        </p:nvSpPr>
        <p:spPr bwMode="auto">
          <a:xfrm>
            <a:off x="793593" y="3141781"/>
            <a:ext cx="3671728" cy="609600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3897948" y="4418706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76" name="流程图: 过程 11"/>
          <p:cNvSpPr>
            <a:spLocks noChangeArrowheads="1"/>
          </p:cNvSpPr>
          <p:nvPr/>
        </p:nvSpPr>
        <p:spPr bwMode="auto">
          <a:xfrm>
            <a:off x="1115963" y="5058359"/>
            <a:ext cx="2016125" cy="1004888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3835351" y="5294897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78" name="流程图: 过程 12"/>
          <p:cNvSpPr>
            <a:spLocks noChangeArrowheads="1"/>
          </p:cNvSpPr>
          <p:nvPr/>
        </p:nvSpPr>
        <p:spPr bwMode="auto">
          <a:xfrm>
            <a:off x="1135013" y="3861384"/>
            <a:ext cx="1997075" cy="1031875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左大括号 79"/>
          <p:cNvSpPr/>
          <p:nvPr/>
        </p:nvSpPr>
        <p:spPr bwMode="auto">
          <a:xfrm>
            <a:off x="782588" y="3940759"/>
            <a:ext cx="304800" cy="2097088"/>
          </a:xfrm>
          <a:prstGeom prst="leftBrace">
            <a:avLst>
              <a:gd name="adj1" fmla="val 469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右箭头 15"/>
          <p:cNvSpPr>
            <a:spLocks noChangeArrowheads="1"/>
          </p:cNvSpPr>
          <p:nvPr/>
        </p:nvSpPr>
        <p:spPr bwMode="auto">
          <a:xfrm>
            <a:off x="3249563" y="3880434"/>
            <a:ext cx="625475" cy="163591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右箭头 16"/>
          <p:cNvSpPr>
            <a:spLocks noChangeArrowheads="1"/>
          </p:cNvSpPr>
          <p:nvPr/>
        </p:nvSpPr>
        <p:spPr bwMode="auto">
          <a:xfrm>
            <a:off x="3272473" y="4742843"/>
            <a:ext cx="625475" cy="163591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9" grpId="0"/>
      <p:bldP spid="69" grpId="1"/>
      <p:bldP spid="71" grpId="0"/>
      <p:bldP spid="71" grpId="1"/>
      <p:bldP spid="72" grpId="0"/>
      <p:bldP spid="72" grpId="1"/>
      <p:bldP spid="73" grpId="0" animBg="1"/>
      <p:bldP spid="73" grpId="1" animBg="1"/>
      <p:bldP spid="2" grpId="0" animBg="1"/>
      <p:bldP spid="79" grpId="0" bldLvl="0" animBg="1"/>
      <p:bldP spid="75" grpId="0"/>
      <p:bldP spid="76" grpId="0" animBg="1"/>
      <p:bldP spid="77" grpId="0"/>
      <p:bldP spid="78" grpId="0" animBg="1"/>
      <p:bldP spid="80" grpId="0" bldLvl="0" animBg="1"/>
      <p:bldP spid="81" grpId="0" bldLvl="0" animBg="1"/>
      <p:bldP spid="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组合 14"/>
          <p:cNvGrpSpPr/>
          <p:nvPr/>
        </p:nvGrpSpPr>
        <p:grpSpPr bwMode="auto">
          <a:xfrm>
            <a:off x="6697495" y="1408378"/>
            <a:ext cx="4502150" cy="4498975"/>
            <a:chOff x="8470900" y="1066800"/>
            <a:chExt cx="4458422" cy="45339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470900" y="4832785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470900" y="4088867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70900" y="3344949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70900" y="2601031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70900" y="1857113"/>
              <a:ext cx="445842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23335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981669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731553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48143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2229745" y="1066800"/>
              <a:ext cx="0" cy="452110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8470900" y="1066800"/>
              <a:ext cx="4458422" cy="45339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791282" y="860209"/>
            <a:ext cx="2570163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动物园示意图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45032" y="1146441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45032" y="1871928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45032" y="25926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45032" y="334830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45032" y="4102366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45032" y="4886591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2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2137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16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0092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40695" y="5843853"/>
            <a:ext cx="58896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67770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893257" y="5843853"/>
            <a:ext cx="5873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94407" y="2864116"/>
            <a:ext cx="1317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96007" y="2900628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</a:t>
            </a:r>
          </a:p>
        </p:txBody>
      </p:sp>
      <p:sp>
        <p:nvSpPr>
          <p:cNvPr id="55" name="椭圆 54"/>
          <p:cNvSpPr/>
          <p:nvPr/>
        </p:nvSpPr>
        <p:spPr>
          <a:xfrm>
            <a:off x="7388057" y="5077091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45207" y="5054866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飞禽馆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705432" y="3575316"/>
            <a:ext cx="25685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猩猩馆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731207" y="3589603"/>
            <a:ext cx="2570163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狮虎山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257757" y="305302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204157" y="305302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5" name="AutoShape 27"/>
          <p:cNvSpPr>
            <a:spLocks noChangeArrowheads="1"/>
          </p:cNvSpPr>
          <p:nvPr/>
        </p:nvSpPr>
        <p:spPr bwMode="auto">
          <a:xfrm>
            <a:off x="2262188" y="1233427"/>
            <a:ext cx="3817937" cy="787421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如果用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表示某场馆的位置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能确定其具体位置吗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88" name="图片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01" y="1450765"/>
            <a:ext cx="1326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/>
          <p:nvPr/>
        </p:nvSpPr>
        <p:spPr>
          <a:xfrm>
            <a:off x="6968957" y="238627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968957" y="4519878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837195" y="2400566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837195" y="4515116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697495" y="2922853"/>
            <a:ext cx="4500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6389520" y="3045091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339095" y="3045091"/>
            <a:ext cx="1022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646695" y="3597541"/>
            <a:ext cx="131762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674057" y="3611828"/>
            <a:ext cx="130175" cy="1301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27"/>
          <p:cNvSpPr>
            <a:spLocks noChangeArrowheads="1"/>
          </p:cNvSpPr>
          <p:nvPr/>
        </p:nvSpPr>
        <p:spPr bwMode="auto">
          <a:xfrm>
            <a:off x="2330449" y="1332269"/>
            <a:ext cx="3094991" cy="593953"/>
          </a:xfrm>
          <a:prstGeom prst="wedgeRoundRectCallout">
            <a:avLst>
              <a:gd name="adj1" fmla="val -59474"/>
              <a:gd name="adj2" fmla="val -69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(4,</a:t>
            </a:r>
            <a:r>
              <a:rPr kumimoji="0" lang="en-US" altLang="zh-CN" sz="20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表示的是什么位置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9739145" y="1422666"/>
            <a:ext cx="0" cy="450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: 圆角 53"/>
          <p:cNvSpPr/>
          <p:nvPr/>
        </p:nvSpPr>
        <p:spPr>
          <a:xfrm>
            <a:off x="669756" y="3402595"/>
            <a:ext cx="5426078" cy="2974568"/>
          </a:xfrm>
          <a:prstGeom prst="roundRect">
            <a:avLst>
              <a:gd name="adj" fmla="val 7233"/>
            </a:avLst>
          </a:prstGeom>
          <a:solidFill>
            <a:srgbClr val="E2F0D9">
              <a:alpha val="74902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圆角矩形 9"/>
          <p:cNvSpPr>
            <a:spLocks noChangeArrowheads="1"/>
          </p:cNvSpPr>
          <p:nvPr/>
        </p:nvSpPr>
        <p:spPr bwMode="auto">
          <a:xfrm>
            <a:off x="768977" y="3541537"/>
            <a:ext cx="3873361" cy="560829"/>
          </a:xfrm>
          <a:prstGeom prst="roundRect">
            <a:avLst>
              <a:gd name="adj" fmla="val 784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在同一个平面图上的几个数对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2" name="文本框 73"/>
          <p:cNvSpPr txBox="1">
            <a:spLocks noChangeArrowheads="1"/>
          </p:cNvSpPr>
          <p:nvPr/>
        </p:nvSpPr>
        <p:spPr bwMode="auto">
          <a:xfrm>
            <a:off x="3695533" y="4451034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75" name="流程图: 过程 11"/>
          <p:cNvSpPr>
            <a:spLocks noChangeArrowheads="1"/>
          </p:cNvSpPr>
          <p:nvPr/>
        </p:nvSpPr>
        <p:spPr bwMode="auto">
          <a:xfrm>
            <a:off x="900850" y="5397675"/>
            <a:ext cx="2016125" cy="979488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第二个数相同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en-US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5404" name="文本框 75"/>
          <p:cNvSpPr txBox="1">
            <a:spLocks noChangeArrowheads="1"/>
          </p:cNvSpPr>
          <p:nvPr/>
        </p:nvSpPr>
        <p:spPr bwMode="auto">
          <a:xfrm>
            <a:off x="3748714" y="5627187"/>
            <a:ext cx="293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物体在同一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77" name="流程图: 过程 12"/>
          <p:cNvSpPr>
            <a:spLocks noChangeArrowheads="1"/>
          </p:cNvSpPr>
          <p:nvPr/>
        </p:nvSpPr>
        <p:spPr bwMode="auto">
          <a:xfrm>
            <a:off x="919900" y="4200700"/>
            <a:ext cx="1997075" cy="1031875"/>
          </a:xfrm>
          <a:prstGeom prst="flowChartProcess">
            <a:avLst/>
          </a:prstGeom>
          <a:solidFill>
            <a:srgbClr val="FFCCCC"/>
          </a:solidFill>
          <a:ln w="28575">
            <a:solidFill>
              <a:srgbClr val="F4668E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第一个数相同（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6" name="左大括号 77"/>
          <p:cNvSpPr/>
          <p:nvPr/>
        </p:nvSpPr>
        <p:spPr bwMode="auto">
          <a:xfrm>
            <a:off x="567475" y="4280075"/>
            <a:ext cx="304800" cy="2097088"/>
          </a:xfrm>
          <a:prstGeom prst="leftBrace">
            <a:avLst>
              <a:gd name="adj1" fmla="val 469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7" name="右箭头 15"/>
          <p:cNvSpPr>
            <a:spLocks noChangeArrowheads="1"/>
          </p:cNvSpPr>
          <p:nvPr/>
        </p:nvSpPr>
        <p:spPr bwMode="auto">
          <a:xfrm>
            <a:off x="3038418" y="4309655"/>
            <a:ext cx="598488" cy="735735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08" name="右箭头 16"/>
          <p:cNvSpPr>
            <a:spLocks noChangeArrowheads="1"/>
          </p:cNvSpPr>
          <p:nvPr/>
        </p:nvSpPr>
        <p:spPr bwMode="auto">
          <a:xfrm>
            <a:off x="3024925" y="5410375"/>
            <a:ext cx="647699" cy="882299"/>
          </a:xfrm>
          <a:prstGeom prst="rightArrow">
            <a:avLst>
              <a:gd name="adj1" fmla="val 28009"/>
              <a:gd name="adj2" fmla="val 4767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96265" y="1082088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照样子写出下图中字幕的位置。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39290" y="2184295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(5,8)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 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,      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400" y="1654552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P20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61740" y="2205656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87203" y="2198391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92165" y="2215314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17628" y="2215314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46390" y="2221823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71853" y="2228332"/>
            <a:ext cx="20383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97" name="图片 112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3463038"/>
            <a:ext cx="2321242" cy="23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7659846" y="2844833"/>
            <a:ext cx="3662363" cy="1323975"/>
          </a:xfrm>
          <a:prstGeom prst="wedgeRoundRectCallout">
            <a:avLst>
              <a:gd name="adj1" fmla="val 17355"/>
              <a:gd name="adj2" fmla="val 69389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比较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的位置的数对，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的位置的数对，看看发现了什么？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39656" y="4276725"/>
            <a:ext cx="130274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3" y="2454559"/>
            <a:ext cx="3549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425508" y="1298535"/>
            <a:ext cx="660400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830446" y="1289010"/>
            <a:ext cx="722312" cy="500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2133" y="1222335"/>
            <a:ext cx="90678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描出下列各点并依次连成封闭图形，看看是什么图形。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0708" y="1833523"/>
            <a:ext cx="480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P20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96" y="2644877"/>
            <a:ext cx="83693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(5,9)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(2,1)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(9,6)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(1,6)     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(8,1)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46720" y="484374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51745" y="330069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51445" y="3300696"/>
            <a:ext cx="914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56470" y="4834221"/>
            <a:ext cx="914400" cy="5224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 flipH="1">
            <a:off x="8721408" y="2891121"/>
            <a:ext cx="881062" cy="2417763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 flipV="1">
            <a:off x="8696008" y="3829334"/>
            <a:ext cx="2066925" cy="1525587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 flipH="1" flipV="1">
            <a:off x="8438833" y="3797584"/>
            <a:ext cx="2344737" cy="3175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>
            <a:off x="8370570" y="3789646"/>
            <a:ext cx="2160588" cy="1573213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 flipH="1" flipV="1">
            <a:off x="9594533" y="2846671"/>
            <a:ext cx="925512" cy="249555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</a:ln>
        </p:spPr>
      </p:cxnSp>
      <p:sp>
        <p:nvSpPr>
          <p:cNvPr id="32" name="椭圆 31"/>
          <p:cNvSpPr/>
          <p:nvPr/>
        </p:nvSpPr>
        <p:spPr>
          <a:xfrm>
            <a:off x="10748645" y="375154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48345" y="375154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643620" y="5294596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453370" y="5285071"/>
            <a:ext cx="90488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548495" y="2846671"/>
            <a:ext cx="90488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7" name="椭圆 14336"/>
          <p:cNvSpPr/>
          <p:nvPr/>
        </p:nvSpPr>
        <p:spPr>
          <a:xfrm>
            <a:off x="3311208" y="1104860"/>
            <a:ext cx="2251075" cy="855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三、巩固练习，综合应用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" grpId="0"/>
      <p:bldP spid="33" grpId="0"/>
      <p:bldP spid="35" grpId="0"/>
      <p:bldP spid="37" grpId="0"/>
      <p:bldP spid="32" grpId="0" animBg="1"/>
      <p:bldP spid="34" grpId="0" animBg="1"/>
      <p:bldP spid="30" grpId="0" animBg="1"/>
      <p:bldP spid="36" grpId="0" animBg="1"/>
      <p:bldP spid="143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宽屏</PresentationFormat>
  <Paragraphs>255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31</cp:revision>
  <dcterms:created xsi:type="dcterms:W3CDTF">2020-06-25T13:11:00Z</dcterms:created>
  <dcterms:modified xsi:type="dcterms:W3CDTF">2023-01-16T20:07:33Z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3AE297DD954049D086788FE2BE3FDA9B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