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79" r:id="rId3"/>
    <p:sldId id="258" r:id="rId4"/>
    <p:sldId id="259" r:id="rId5"/>
    <p:sldId id="273" r:id="rId6"/>
    <p:sldId id="260" r:id="rId7"/>
    <p:sldId id="280" r:id="rId8"/>
    <p:sldId id="261" r:id="rId9"/>
    <p:sldId id="272" r:id="rId10"/>
    <p:sldId id="262" r:id="rId11"/>
    <p:sldId id="274" r:id="rId12"/>
    <p:sldId id="263" r:id="rId13"/>
    <p:sldId id="275" r:id="rId14"/>
    <p:sldId id="264" r:id="rId15"/>
    <p:sldId id="276" r:id="rId16"/>
    <p:sldId id="265" r:id="rId17"/>
    <p:sldId id="277" r:id="rId18"/>
    <p:sldId id="267" r:id="rId19"/>
    <p:sldId id="268" r:id="rId20"/>
    <p:sldId id="278" r:id="rId21"/>
    <p:sldId id="269" r:id="rId22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D0E412"/>
    <a:srgbClr val="BBF6F7"/>
    <a:srgbClr val="CCFF66"/>
    <a:srgbClr val="2D8A14"/>
    <a:srgbClr val="800080"/>
    <a:srgbClr val="CC3399"/>
    <a:srgbClr val="B0FE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77" autoAdjust="0"/>
    <p:restoredTop sz="94744" autoAdjust="0"/>
  </p:normalViewPr>
  <p:slideViewPr>
    <p:cSldViewPr>
      <p:cViewPr>
        <p:scale>
          <a:sx n="100" d="100"/>
          <a:sy n="100" d="100"/>
        </p:scale>
        <p:origin x="-288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E48329E1-B651-4A18-8444-585FD394BF6A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FB3B4902-D9D1-4C27-B5CB-AC633823E552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843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2B9926EA-BAE8-4463-B30A-2CF81AE79EB9}" type="slidenum">
              <a:rPr lang="zh-CN" altLang="en-US"/>
              <a:t>1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B3B4902-D9D1-4C27-B5CB-AC633823E552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F957B3-3723-4C2F-A3B8-417ECEC6B618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01B94A-BD64-4201-B51D-25CE9A9B4CCD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E62EA9-443C-4E80-895C-8FE7D931B677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FB795C-1FBC-4C19-A4ED-4E2C8354A59A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B23491-A299-45DC-9C2C-83FD42658E24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975D92-3298-4934-8B52-4739E0E4DCC2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AE75DC-1FCD-42D8-9E3D-C3E2CEB91842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6A94A8-8189-4FD3-BA06-64EC10AB9B26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AA19E5-C8B4-4DAE-A74D-9AAA0D20E385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D861ED-BBC4-451C-979D-E80F09E92DF4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358587-DFBB-4240-9A37-742E32C6855D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645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4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45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8300961C-B0A5-45C7-95AA-9168F5B50F3E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hyperlink" Target="U6&#35838;&#26412;&#24405;&#38899;/U6L34/U6L34text.mp3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1340768"/>
            <a:ext cx="91440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6000" b="1" kern="10" dirty="0" smtClean="0">
                <a:ln w="47625">
                  <a:noFill/>
                  <a:round/>
                </a:ln>
                <a:solidFill>
                  <a:srgbClr val="FF0000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Lesson 34</a:t>
            </a:r>
          </a:p>
          <a:p>
            <a:pPr algn="ctr"/>
            <a:r>
              <a:rPr lang="en-US" altLang="zh-CN" sz="7200" b="1" kern="10" dirty="0" smtClean="0">
                <a:ln w="47625">
                  <a:noFill/>
                  <a:round/>
                </a:ln>
                <a:solidFill>
                  <a:srgbClr val="FF0000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Flying Donuts</a:t>
            </a:r>
            <a:endParaRPr lang="zh-CN" altLang="en-US" sz="7200" b="1" kern="10" dirty="0">
              <a:ln w="47625">
                <a:noFill/>
                <a:round/>
              </a:ln>
              <a:solidFill>
                <a:srgbClr val="FF0000">
                  <a:alpha val="50195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4393778" y="5301208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l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ChangeArrowheads="1"/>
          </p:cNvSpPr>
          <p:nvPr/>
        </p:nvSpPr>
        <p:spPr bwMode="auto">
          <a:xfrm>
            <a:off x="573088" y="431800"/>
            <a:ext cx="3576637" cy="696913"/>
          </a:xfrm>
          <a:prstGeom prst="rect">
            <a:avLst/>
          </a:prstGeom>
          <a:solidFill>
            <a:srgbClr val="B3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>
              <a:lnSpc>
                <a:spcPct val="120000"/>
              </a:lnSpc>
              <a:spcBef>
                <a:spcPct val="30000"/>
              </a:spcBef>
            </a:pP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stayed up late </a:t>
            </a:r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熬夜</a:t>
            </a: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50800" y="547688"/>
            <a:ext cx="4984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609600" indent="-609600">
              <a:spcBef>
                <a:spcPct val="50000"/>
              </a:spcBef>
            </a:pPr>
            <a:r>
              <a:rPr kumimoji="1" lang="en-US" altLang="zh-CN" sz="3200" b="1">
                <a:solidFill>
                  <a:srgbClr val="000000"/>
                </a:solidFill>
                <a:latin typeface="Times New Roman" panose="02020603050405020304" pitchFamily="18" charset="0"/>
              </a:rPr>
              <a:t>2.  </a:t>
            </a:r>
            <a:endParaRPr kumimoji="1" lang="zh-CN" altLang="en-US" sz="32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517525" y="1249363"/>
            <a:ext cx="8583613" cy="5213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3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Don’t wake him up. He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stayed up late</a:t>
            </a:r>
            <a:r>
              <a:rPr lang="en-US" altLang="zh-CN" sz="3200" b="1" dirty="0">
                <a:latin typeface="Times New Roman" panose="02020603050405020304" pitchFamily="18" charset="0"/>
              </a:rPr>
              <a:t> last night.  </a:t>
            </a:r>
          </a:p>
          <a:p>
            <a:pPr>
              <a:lnSpc>
                <a:spcPct val="150000"/>
              </a:lnSpc>
              <a:spcBef>
                <a:spcPct val="30000"/>
              </a:spcBef>
            </a:pPr>
            <a:r>
              <a:rPr lang="zh-CN" altLang="en-US" sz="3200" b="1" dirty="0">
                <a:latin typeface="Times New Roman" panose="02020603050405020304" pitchFamily="18" charset="0"/>
              </a:rPr>
              <a:t>别叫他。他昨晚熬夜了。</a:t>
            </a:r>
          </a:p>
          <a:p>
            <a:pPr>
              <a:lnSpc>
                <a:spcPct val="150000"/>
              </a:lnSpc>
              <a:spcBef>
                <a:spcPct val="3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We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stayed up late</a:t>
            </a:r>
            <a:r>
              <a:rPr lang="en-US" altLang="zh-CN" sz="3200" b="1" dirty="0">
                <a:latin typeface="Times New Roman" panose="02020603050405020304" pitchFamily="18" charset="0"/>
              </a:rPr>
              <a:t> to see the new year in.</a:t>
            </a:r>
          </a:p>
          <a:p>
            <a:pPr>
              <a:lnSpc>
                <a:spcPct val="150000"/>
              </a:lnSpc>
              <a:spcBef>
                <a:spcPct val="30000"/>
              </a:spcBef>
            </a:pPr>
            <a:r>
              <a:rPr lang="zh-CN" altLang="en-US" sz="3200" b="1" dirty="0">
                <a:latin typeface="Times New Roman" panose="02020603050405020304" pitchFamily="18" charset="0"/>
              </a:rPr>
              <a:t>我们守岁迎接新年。</a:t>
            </a:r>
          </a:p>
          <a:p>
            <a:pPr>
              <a:lnSpc>
                <a:spcPct val="150000"/>
              </a:lnSpc>
              <a:spcBef>
                <a:spcPct val="3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Mark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stayed up late</a:t>
            </a:r>
            <a:r>
              <a:rPr lang="en-US" altLang="zh-CN" sz="3200" b="1" dirty="0">
                <a:latin typeface="Times New Roman" panose="02020603050405020304" pitchFamily="18" charset="0"/>
              </a:rPr>
              <a:t> to do his homework.</a:t>
            </a:r>
          </a:p>
          <a:p>
            <a:pPr>
              <a:lnSpc>
                <a:spcPct val="150000"/>
              </a:lnSpc>
              <a:spcBef>
                <a:spcPct val="30000"/>
              </a:spcBef>
            </a:pPr>
            <a:r>
              <a:rPr lang="zh-CN" altLang="en-US" sz="3200" b="1" dirty="0">
                <a:latin typeface="Times New Roman" panose="02020603050405020304" pitchFamily="18" charset="0"/>
              </a:rPr>
              <a:t>马克熬夜做作业。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8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animBg="1"/>
      <p:bldP spid="9223" grpId="0"/>
      <p:bldP spid="922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488950" y="2857500"/>
            <a:ext cx="8583613" cy="3457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3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The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inventor</a:t>
            </a:r>
            <a:r>
              <a:rPr lang="en-US" altLang="zh-CN" sz="3200" b="1" dirty="0">
                <a:latin typeface="Times New Roman" panose="02020603050405020304" pitchFamily="18" charset="0"/>
              </a:rPr>
              <a:t>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invented </a:t>
            </a:r>
            <a:r>
              <a:rPr lang="en-US" altLang="zh-CN" sz="3200" b="1" dirty="0">
                <a:latin typeface="Times New Roman" panose="02020603050405020304" pitchFamily="18" charset="0"/>
              </a:rPr>
              <a:t>two new things last year. </a:t>
            </a:r>
          </a:p>
          <a:p>
            <a:pPr>
              <a:lnSpc>
                <a:spcPct val="150000"/>
              </a:lnSpc>
              <a:spcBef>
                <a:spcPct val="3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Both are great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inventions</a:t>
            </a:r>
            <a:r>
              <a:rPr lang="en-US" altLang="zh-CN" sz="3200" b="1" dirty="0">
                <a:latin typeface="Times New Roman" panose="02020603050405020304" pitchFamily="18" charset="0"/>
              </a:rPr>
              <a:t>.</a:t>
            </a:r>
          </a:p>
          <a:p>
            <a:pPr>
              <a:lnSpc>
                <a:spcPct val="150000"/>
              </a:lnSpc>
              <a:spcBef>
                <a:spcPct val="30000"/>
              </a:spcBef>
            </a:pPr>
            <a:r>
              <a:rPr lang="zh-CN" altLang="en-US" sz="3200" b="1" dirty="0">
                <a:latin typeface="Times New Roman" panose="02020603050405020304" pitchFamily="18" charset="0"/>
              </a:rPr>
              <a:t>去年，那个发明家发明了两项新东西。两项都</a:t>
            </a:r>
          </a:p>
          <a:p>
            <a:pPr>
              <a:lnSpc>
                <a:spcPct val="150000"/>
              </a:lnSpc>
              <a:spcBef>
                <a:spcPct val="30000"/>
              </a:spcBef>
            </a:pPr>
            <a:r>
              <a:rPr lang="zh-CN" altLang="en-US" sz="3200" b="1" dirty="0">
                <a:latin typeface="Times New Roman" panose="02020603050405020304" pitchFamily="18" charset="0"/>
              </a:rPr>
              <a:t>是伟大的发明。</a:t>
            </a:r>
          </a:p>
        </p:txBody>
      </p:sp>
      <p:sp>
        <p:nvSpPr>
          <p:cNvPr id="38915" name="Rectangle 3"/>
          <p:cNvSpPr>
            <a:spLocks noChangeArrowheads="1"/>
          </p:cNvSpPr>
          <p:nvPr/>
        </p:nvSpPr>
        <p:spPr bwMode="auto">
          <a:xfrm>
            <a:off x="528638" y="374650"/>
            <a:ext cx="2781300" cy="696913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>
              <a:lnSpc>
                <a:spcPct val="120000"/>
              </a:lnSpc>
              <a:spcBef>
                <a:spcPct val="30000"/>
              </a:spcBef>
            </a:pP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invention </a:t>
            </a:r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名词</a:t>
            </a:r>
          </a:p>
        </p:txBody>
      </p:sp>
      <p:sp>
        <p:nvSpPr>
          <p:cNvPr id="45062" name="Line 6"/>
          <p:cNvSpPr>
            <a:spLocks noChangeShapeType="1"/>
          </p:cNvSpPr>
          <p:nvPr/>
        </p:nvSpPr>
        <p:spPr bwMode="auto">
          <a:xfrm flipV="1">
            <a:off x="3395663" y="776288"/>
            <a:ext cx="936625" cy="17462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4416425" y="425450"/>
            <a:ext cx="2781300" cy="696913"/>
          </a:xfrm>
          <a:prstGeom prst="rect">
            <a:avLst/>
          </a:prstGeom>
          <a:solidFill>
            <a:srgbClr val="CCF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>
              <a:lnSpc>
                <a:spcPct val="120000"/>
              </a:lnSpc>
              <a:spcBef>
                <a:spcPct val="30000"/>
              </a:spcBef>
            </a:pPr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发明；发明物</a:t>
            </a: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528638" y="1220788"/>
            <a:ext cx="2781300" cy="696912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>
              <a:lnSpc>
                <a:spcPct val="120000"/>
              </a:lnSpc>
              <a:spcBef>
                <a:spcPct val="30000"/>
              </a:spcBef>
            </a:pP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invent      </a:t>
            </a:r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动词</a:t>
            </a:r>
          </a:p>
        </p:txBody>
      </p:sp>
      <p:sp>
        <p:nvSpPr>
          <p:cNvPr id="45065" name="Line 9"/>
          <p:cNvSpPr>
            <a:spLocks noChangeShapeType="1"/>
          </p:cNvSpPr>
          <p:nvPr/>
        </p:nvSpPr>
        <p:spPr bwMode="auto">
          <a:xfrm flipV="1">
            <a:off x="3440113" y="1571625"/>
            <a:ext cx="936625" cy="17463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427538" y="1230313"/>
            <a:ext cx="2781300" cy="696912"/>
          </a:xfrm>
          <a:prstGeom prst="rect">
            <a:avLst/>
          </a:prstGeom>
          <a:solidFill>
            <a:srgbClr val="CCF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>
              <a:lnSpc>
                <a:spcPct val="120000"/>
              </a:lnSpc>
              <a:spcBef>
                <a:spcPct val="30000"/>
              </a:spcBef>
            </a:pPr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发明；创造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549275" y="2136775"/>
            <a:ext cx="2781300" cy="696913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>
              <a:lnSpc>
                <a:spcPct val="120000"/>
              </a:lnSpc>
              <a:spcBef>
                <a:spcPct val="30000"/>
              </a:spcBef>
            </a:pP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inventor  </a:t>
            </a:r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名词</a:t>
            </a:r>
          </a:p>
        </p:txBody>
      </p:sp>
      <p:sp>
        <p:nvSpPr>
          <p:cNvPr id="45068" name="Line 12"/>
          <p:cNvSpPr>
            <a:spLocks noChangeShapeType="1"/>
          </p:cNvSpPr>
          <p:nvPr/>
        </p:nvSpPr>
        <p:spPr bwMode="auto">
          <a:xfrm flipV="1">
            <a:off x="3459163" y="2497138"/>
            <a:ext cx="936625" cy="17462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4437063" y="2105025"/>
            <a:ext cx="2781300" cy="696913"/>
          </a:xfrm>
          <a:prstGeom prst="rect">
            <a:avLst/>
          </a:prstGeom>
          <a:solidFill>
            <a:srgbClr val="CCF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>
              <a:lnSpc>
                <a:spcPct val="120000"/>
              </a:lnSpc>
              <a:spcBef>
                <a:spcPct val="30000"/>
              </a:spcBef>
            </a:pPr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发明家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8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45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45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45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45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/>
      <p:bldP spid="38915" grpId="0" animBg="1"/>
      <p:bldP spid="45062" grpId="0" animBg="1"/>
      <p:bldP spid="2" grpId="0" animBg="1"/>
      <p:bldP spid="3" grpId="0" animBg="1"/>
      <p:bldP spid="45065" grpId="0" animBg="1"/>
      <p:bldP spid="4" grpId="0" animBg="1"/>
      <p:bldP spid="5" grpId="0" animBg="1"/>
      <p:bldP spid="45068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7" name="Line 27"/>
          <p:cNvSpPr>
            <a:spLocks noChangeShapeType="1"/>
          </p:cNvSpPr>
          <p:nvPr/>
        </p:nvSpPr>
        <p:spPr bwMode="auto">
          <a:xfrm>
            <a:off x="6804025" y="1196975"/>
            <a:ext cx="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269" name="Line 29"/>
          <p:cNvSpPr>
            <a:spLocks noChangeShapeType="1"/>
          </p:cNvSpPr>
          <p:nvPr/>
        </p:nvSpPr>
        <p:spPr bwMode="auto">
          <a:xfrm flipV="1">
            <a:off x="6804025" y="1757363"/>
            <a:ext cx="1301750" cy="15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250" name="AutoShape 10"/>
          <p:cNvSpPr>
            <a:spLocks noChangeArrowheads="1"/>
          </p:cNvSpPr>
          <p:nvPr/>
        </p:nvSpPr>
        <p:spPr bwMode="auto">
          <a:xfrm>
            <a:off x="466725" y="2060575"/>
            <a:ext cx="5184775" cy="1008063"/>
          </a:xfrm>
          <a:prstGeom prst="downArrowCallout">
            <a:avLst>
              <a:gd name="adj1" fmla="val 128583"/>
              <a:gd name="adj2" fmla="val 128583"/>
              <a:gd name="adj3" fmla="val 16667"/>
              <a:gd name="adj4" fmla="val 66667"/>
            </a:avLst>
          </a:prstGeom>
          <a:solidFill>
            <a:srgbClr val="BBF6F7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249" name="AutoShape 9"/>
          <p:cNvSpPr>
            <a:spLocks noChangeArrowheads="1"/>
          </p:cNvSpPr>
          <p:nvPr/>
        </p:nvSpPr>
        <p:spPr bwMode="auto">
          <a:xfrm>
            <a:off x="539750" y="333375"/>
            <a:ext cx="5184775" cy="1008063"/>
          </a:xfrm>
          <a:prstGeom prst="downArrowCallout">
            <a:avLst>
              <a:gd name="adj1" fmla="val 128583"/>
              <a:gd name="adj2" fmla="val 128583"/>
              <a:gd name="adj3" fmla="val 16667"/>
              <a:gd name="adj4" fmla="val 66667"/>
            </a:avLst>
          </a:prstGeom>
          <a:solidFill>
            <a:srgbClr val="BBF6F7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8915" name="Rectangle 3"/>
          <p:cNvSpPr>
            <a:spLocks noChangeArrowheads="1"/>
          </p:cNvSpPr>
          <p:nvPr/>
        </p:nvSpPr>
        <p:spPr bwMode="auto">
          <a:xfrm>
            <a:off x="569913" y="333375"/>
            <a:ext cx="5186362" cy="696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B3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>
              <a:lnSpc>
                <a:spcPct val="120000"/>
              </a:lnSpc>
              <a:spcBef>
                <a:spcPct val="30000"/>
              </a:spcBef>
            </a:pP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at/in</a:t>
            </a:r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the front of </a:t>
            </a:r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在</a:t>
            </a: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……</a:t>
            </a:r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前部</a:t>
            </a: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0" y="404813"/>
            <a:ext cx="4984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609600" indent="-609600">
              <a:spcBef>
                <a:spcPct val="50000"/>
              </a:spcBef>
            </a:pPr>
            <a:r>
              <a:rPr kumimoji="1"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3.  </a:t>
            </a:r>
            <a:endParaRPr kumimoji="1" lang="zh-CN" altLang="en-US" sz="32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433388" y="2049463"/>
            <a:ext cx="5197475" cy="696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B3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>
              <a:lnSpc>
                <a:spcPct val="120000"/>
              </a:lnSpc>
              <a:spcBef>
                <a:spcPct val="30000"/>
              </a:spcBef>
            </a:pP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in</a:t>
            </a:r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front of </a:t>
            </a:r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在</a:t>
            </a: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……</a:t>
            </a:r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前面</a:t>
            </a:r>
            <a:endParaRPr lang="en-US" altLang="zh-CN" sz="32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800225" y="1257300"/>
            <a:ext cx="2638425" cy="696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B3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>
              <a:lnSpc>
                <a:spcPct val="120000"/>
              </a:lnSpc>
              <a:spcBef>
                <a:spcPct val="30000"/>
              </a:spcBef>
            </a:pP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指内部的前面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771650" y="2984500"/>
            <a:ext cx="2638425" cy="696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B3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>
              <a:lnSpc>
                <a:spcPct val="120000"/>
              </a:lnSpc>
              <a:spcBef>
                <a:spcPct val="30000"/>
              </a:spcBef>
            </a:pP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指外部的前面</a:t>
            </a:r>
          </a:p>
        </p:txBody>
      </p:sp>
      <p:sp>
        <p:nvSpPr>
          <p:cNvPr id="10254" name="Rectangle 14"/>
          <p:cNvSpPr>
            <a:spLocks noChangeArrowheads="1"/>
          </p:cNvSpPr>
          <p:nvPr/>
        </p:nvSpPr>
        <p:spPr bwMode="auto">
          <a:xfrm>
            <a:off x="387350" y="3540125"/>
            <a:ext cx="8248650" cy="286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  <a:spcBef>
                <a:spcPct val="3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He likes sitting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in the front of</a:t>
            </a:r>
            <a:r>
              <a:rPr lang="en-US" altLang="zh-CN" sz="3200" b="1" dirty="0">
                <a:latin typeface="Times New Roman" panose="02020603050405020304" pitchFamily="18" charset="0"/>
              </a:rPr>
              <a:t> the car.</a:t>
            </a:r>
          </a:p>
          <a:p>
            <a:pPr>
              <a:lnSpc>
                <a:spcPct val="120000"/>
              </a:lnSpc>
              <a:spcBef>
                <a:spcPct val="30000"/>
              </a:spcBef>
            </a:pPr>
            <a:r>
              <a:rPr lang="zh-CN" altLang="en-US" sz="3200" b="1" dirty="0">
                <a:latin typeface="Times New Roman" panose="02020603050405020304" pitchFamily="18" charset="0"/>
              </a:rPr>
              <a:t>他喜欢坐在汽车的前部。</a:t>
            </a:r>
          </a:p>
          <a:p>
            <a:pPr>
              <a:lnSpc>
                <a:spcPct val="120000"/>
              </a:lnSpc>
              <a:spcBef>
                <a:spcPct val="3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A car parked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in front of</a:t>
            </a:r>
            <a:r>
              <a:rPr lang="en-US" altLang="zh-CN" sz="3200" b="1" dirty="0">
                <a:latin typeface="Times New Roman" panose="02020603050405020304" pitchFamily="18" charset="0"/>
              </a:rPr>
              <a:t> the house.</a:t>
            </a:r>
          </a:p>
          <a:p>
            <a:pPr>
              <a:lnSpc>
                <a:spcPct val="120000"/>
              </a:lnSpc>
              <a:spcBef>
                <a:spcPct val="30000"/>
              </a:spcBef>
            </a:pPr>
            <a:r>
              <a:rPr lang="zh-CN" altLang="en-US" sz="3200" b="1" dirty="0">
                <a:latin typeface="Times New Roman" panose="02020603050405020304" pitchFamily="18" charset="0"/>
              </a:rPr>
              <a:t>一辆车停在房子前面。</a:t>
            </a:r>
          </a:p>
        </p:txBody>
      </p:sp>
      <p:sp>
        <p:nvSpPr>
          <p:cNvPr id="10256" name="AutoShape 16"/>
          <p:cNvSpPr>
            <a:spLocks noChangeArrowheads="1"/>
          </p:cNvSpPr>
          <p:nvPr/>
        </p:nvSpPr>
        <p:spPr bwMode="auto">
          <a:xfrm>
            <a:off x="6602413" y="1189038"/>
            <a:ext cx="1511300" cy="792162"/>
          </a:xfrm>
          <a:prstGeom prst="cube">
            <a:avLst>
              <a:gd name="adj" fmla="val 25000"/>
            </a:avLst>
          </a:prstGeom>
          <a:noFill/>
          <a:ln w="9525">
            <a:solidFill>
              <a:schemeClr val="tx1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0E41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258" name="Rectangle 18"/>
          <p:cNvSpPr>
            <a:spLocks noChangeArrowheads="1"/>
          </p:cNvSpPr>
          <p:nvPr/>
        </p:nvSpPr>
        <p:spPr bwMode="auto">
          <a:xfrm>
            <a:off x="5281613" y="1320800"/>
            <a:ext cx="5905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 b="1">
                <a:solidFill>
                  <a:srgbClr val="3333CC"/>
                </a:solidFill>
                <a:latin typeface="Times New Roman" panose="02020603050405020304" pitchFamily="18" charset="0"/>
              </a:rPr>
              <a:t>前</a:t>
            </a:r>
          </a:p>
        </p:txBody>
      </p:sp>
      <p:sp>
        <p:nvSpPr>
          <p:cNvPr id="10259" name="Rectangle 19"/>
          <p:cNvSpPr>
            <a:spLocks noChangeArrowheads="1"/>
          </p:cNvSpPr>
          <p:nvPr/>
        </p:nvSpPr>
        <p:spPr bwMode="auto">
          <a:xfrm>
            <a:off x="8185150" y="1330325"/>
            <a:ext cx="5905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 b="1">
                <a:solidFill>
                  <a:srgbClr val="3333CC"/>
                </a:solidFill>
                <a:latin typeface="Times New Roman" panose="02020603050405020304" pitchFamily="18" charset="0"/>
              </a:rPr>
              <a:t>后</a:t>
            </a:r>
          </a:p>
        </p:txBody>
      </p:sp>
      <p:sp>
        <p:nvSpPr>
          <p:cNvPr id="10260" name="AutoShape 20"/>
          <p:cNvSpPr>
            <a:spLocks noChangeArrowheads="1"/>
          </p:cNvSpPr>
          <p:nvPr/>
        </p:nvSpPr>
        <p:spPr bwMode="auto">
          <a:xfrm>
            <a:off x="6656388" y="2840038"/>
            <a:ext cx="1511300" cy="792162"/>
          </a:xfrm>
          <a:prstGeom prst="cube">
            <a:avLst>
              <a:gd name="adj" fmla="val 25000"/>
            </a:avLst>
          </a:prstGeom>
          <a:noFill/>
          <a:ln w="9525">
            <a:solidFill>
              <a:schemeClr val="tx1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0E41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261" name="Rectangle 21"/>
          <p:cNvSpPr>
            <a:spLocks noChangeArrowheads="1"/>
          </p:cNvSpPr>
          <p:nvPr/>
        </p:nvSpPr>
        <p:spPr bwMode="auto">
          <a:xfrm>
            <a:off x="5335588" y="2971800"/>
            <a:ext cx="5905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 b="1">
                <a:solidFill>
                  <a:srgbClr val="3333CC"/>
                </a:solidFill>
                <a:latin typeface="Times New Roman" panose="02020603050405020304" pitchFamily="18" charset="0"/>
              </a:rPr>
              <a:t>前</a:t>
            </a:r>
          </a:p>
        </p:txBody>
      </p:sp>
      <p:sp>
        <p:nvSpPr>
          <p:cNvPr id="10262" name="Rectangle 22"/>
          <p:cNvSpPr>
            <a:spLocks noChangeArrowheads="1"/>
          </p:cNvSpPr>
          <p:nvPr/>
        </p:nvSpPr>
        <p:spPr bwMode="auto">
          <a:xfrm>
            <a:off x="8239125" y="2981325"/>
            <a:ext cx="5905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 b="1">
                <a:solidFill>
                  <a:srgbClr val="3333CC"/>
                </a:solidFill>
                <a:latin typeface="Times New Roman" panose="02020603050405020304" pitchFamily="18" charset="0"/>
              </a:rPr>
              <a:t>后</a:t>
            </a:r>
          </a:p>
        </p:txBody>
      </p:sp>
      <p:sp>
        <p:nvSpPr>
          <p:cNvPr id="10266" name="Oval 26"/>
          <p:cNvSpPr>
            <a:spLocks noChangeArrowheads="1"/>
          </p:cNvSpPr>
          <p:nvPr/>
        </p:nvSpPr>
        <p:spPr bwMode="auto">
          <a:xfrm>
            <a:off x="6777038" y="1484313"/>
            <a:ext cx="360362" cy="358775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268" name="Line 28"/>
          <p:cNvSpPr>
            <a:spLocks noChangeShapeType="1"/>
          </p:cNvSpPr>
          <p:nvPr/>
        </p:nvSpPr>
        <p:spPr bwMode="auto">
          <a:xfrm flipV="1">
            <a:off x="6588125" y="1773238"/>
            <a:ext cx="21590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270" name="Line 30"/>
          <p:cNvSpPr>
            <a:spLocks noChangeShapeType="1"/>
          </p:cNvSpPr>
          <p:nvPr/>
        </p:nvSpPr>
        <p:spPr bwMode="auto">
          <a:xfrm>
            <a:off x="6877050" y="2852738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271" name="Line 31"/>
          <p:cNvSpPr>
            <a:spLocks noChangeShapeType="1"/>
          </p:cNvSpPr>
          <p:nvPr/>
        </p:nvSpPr>
        <p:spPr bwMode="auto">
          <a:xfrm flipV="1">
            <a:off x="6659563" y="3436938"/>
            <a:ext cx="214312" cy="207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272" name="Line 32"/>
          <p:cNvSpPr>
            <a:spLocks noChangeShapeType="1"/>
          </p:cNvSpPr>
          <p:nvPr/>
        </p:nvSpPr>
        <p:spPr bwMode="auto">
          <a:xfrm>
            <a:off x="6877050" y="3429000"/>
            <a:ext cx="1279525" cy="79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273" name="Oval 33"/>
          <p:cNvSpPr>
            <a:spLocks noChangeArrowheads="1"/>
          </p:cNvSpPr>
          <p:nvPr/>
        </p:nvSpPr>
        <p:spPr bwMode="auto">
          <a:xfrm>
            <a:off x="6159500" y="3141663"/>
            <a:ext cx="360363" cy="358775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8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10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0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10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10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10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6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6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6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6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6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0" dur="500"/>
                                        <p:tgtEl>
                                          <p:spTgt spid="10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3" dur="500"/>
                                        <p:tgtEl>
                                          <p:spTgt spid="10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6" dur="500"/>
                                        <p:tgtEl>
                                          <p:spTgt spid="10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9" dur="500"/>
                                        <p:tgtEl>
                                          <p:spTgt spid="10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10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5" dur="500"/>
                                        <p:tgtEl>
                                          <p:spTgt spid="10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7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7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7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7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7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9" grpId="0" animBg="1"/>
      <p:bldP spid="10250" grpId="0" animBg="1"/>
      <p:bldP spid="10249" grpId="0" animBg="1"/>
      <p:bldP spid="38915" grpId="0"/>
      <p:bldP spid="10245" grpId="0"/>
      <p:bldP spid="2" grpId="0"/>
      <p:bldP spid="3" grpId="0"/>
      <p:bldP spid="4" grpId="0"/>
      <p:bldP spid="10254" grpId="0"/>
      <p:bldP spid="10256" grpId="0" animBg="1"/>
      <p:bldP spid="10258" grpId="0"/>
      <p:bldP spid="10259" grpId="0"/>
      <p:bldP spid="10260" grpId="0" animBg="1"/>
      <p:bldP spid="10261" grpId="0"/>
      <p:bldP spid="10262" grpId="0"/>
      <p:bldP spid="10266" grpId="0" animBg="1"/>
      <p:bldP spid="10268" grpId="0" animBg="1"/>
      <p:bldP spid="10270" grpId="0" animBg="1"/>
      <p:bldP spid="10271" grpId="0" animBg="1"/>
      <p:bldP spid="10272" grpId="0" animBg="1"/>
      <p:bldP spid="1027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3"/>
          <p:cNvSpPr>
            <a:spLocks noChangeArrowheads="1"/>
          </p:cNvSpPr>
          <p:nvPr/>
        </p:nvSpPr>
        <p:spPr bwMode="auto">
          <a:xfrm>
            <a:off x="-85725" y="280988"/>
            <a:ext cx="9369425" cy="170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30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4. First, you put the Flying Donuts bag on your back.</a:t>
            </a:r>
          </a:p>
          <a:p>
            <a:pPr>
              <a:lnSpc>
                <a:spcPct val="150000"/>
              </a:lnSpc>
              <a:spcBef>
                <a:spcPct val="30000"/>
              </a:spcBef>
            </a:pPr>
            <a:r>
              <a:rPr lang="zh-CN" altLang="en-US" sz="3200" b="1">
                <a:latin typeface="Times New Roman" panose="02020603050405020304" pitchFamily="18" charset="0"/>
              </a:rPr>
              <a:t>    首先，背上面包圈飞行器背包。</a:t>
            </a:r>
          </a:p>
        </p:txBody>
      </p:sp>
      <p:sp>
        <p:nvSpPr>
          <p:cNvPr id="46088" name="Rectangle 8"/>
          <p:cNvSpPr>
            <a:spLocks noChangeArrowheads="1"/>
          </p:cNvSpPr>
          <p:nvPr/>
        </p:nvSpPr>
        <p:spPr bwMode="auto">
          <a:xfrm>
            <a:off x="395288" y="2076450"/>
            <a:ext cx="2214562" cy="579438"/>
          </a:xfrm>
          <a:prstGeom prst="rect">
            <a:avLst/>
          </a:prstGeom>
          <a:solidFill>
            <a:srgbClr val="D0E41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latin typeface="Times New Roman" panose="02020603050405020304" pitchFamily="18" charset="0"/>
              </a:rPr>
              <a:t>put on </a:t>
            </a:r>
            <a:r>
              <a:rPr lang="zh-CN" altLang="en-US" sz="3200" b="1">
                <a:latin typeface="Times New Roman" panose="02020603050405020304" pitchFamily="18" charset="0"/>
              </a:rPr>
              <a:t>穿上</a:t>
            </a:r>
          </a:p>
        </p:txBody>
      </p:sp>
      <p:sp>
        <p:nvSpPr>
          <p:cNvPr id="46089" name="Rectangle 9"/>
          <p:cNvSpPr>
            <a:spLocks noChangeArrowheads="1"/>
          </p:cNvSpPr>
          <p:nvPr/>
        </p:nvSpPr>
        <p:spPr bwMode="auto">
          <a:xfrm>
            <a:off x="3402013" y="2066925"/>
            <a:ext cx="4144962" cy="579438"/>
          </a:xfrm>
          <a:prstGeom prst="rect">
            <a:avLst/>
          </a:prstGeom>
          <a:solidFill>
            <a:srgbClr val="D0E41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 b="1">
                <a:latin typeface="Times New Roman" panose="02020603050405020304" pitchFamily="18" charset="0"/>
              </a:rPr>
              <a:t>反义词组 </a:t>
            </a:r>
            <a:r>
              <a:rPr lang="en-US" altLang="zh-CN" sz="3200" b="1">
                <a:latin typeface="Times New Roman" panose="02020603050405020304" pitchFamily="18" charset="0"/>
              </a:rPr>
              <a:t>take off </a:t>
            </a:r>
            <a:r>
              <a:rPr lang="zh-CN" altLang="en-US" sz="3200" b="1">
                <a:latin typeface="Times New Roman" panose="02020603050405020304" pitchFamily="18" charset="0"/>
              </a:rPr>
              <a:t>脱下</a:t>
            </a:r>
          </a:p>
        </p:txBody>
      </p:sp>
      <p:sp>
        <p:nvSpPr>
          <p:cNvPr id="46090" name="Line 10"/>
          <p:cNvSpPr>
            <a:spLocks noChangeShapeType="1"/>
          </p:cNvSpPr>
          <p:nvPr/>
        </p:nvSpPr>
        <p:spPr bwMode="auto">
          <a:xfrm flipV="1">
            <a:off x="2555875" y="2357438"/>
            <a:ext cx="936625" cy="17462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6091" name="Rectangle 11"/>
          <p:cNvSpPr>
            <a:spLocks noChangeArrowheads="1"/>
          </p:cNvSpPr>
          <p:nvPr/>
        </p:nvSpPr>
        <p:spPr bwMode="auto">
          <a:xfrm>
            <a:off x="334963" y="2671763"/>
            <a:ext cx="9180512" cy="3457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30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It’s cold outside! Please 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put on</a:t>
            </a:r>
            <a:r>
              <a:rPr lang="en-US" altLang="zh-CN" sz="3200" b="1">
                <a:latin typeface="Times New Roman" panose="02020603050405020304" pitchFamily="18" charset="0"/>
              </a:rPr>
              <a:t> your warm clothes!</a:t>
            </a:r>
          </a:p>
          <a:p>
            <a:pPr>
              <a:lnSpc>
                <a:spcPct val="150000"/>
              </a:lnSpc>
              <a:spcBef>
                <a:spcPct val="30000"/>
              </a:spcBef>
            </a:pPr>
            <a:r>
              <a:rPr lang="zh-CN" altLang="en-US" sz="3200" b="1">
                <a:latin typeface="Times New Roman" panose="02020603050405020304" pitchFamily="18" charset="0"/>
              </a:rPr>
              <a:t>外边很冷！穿上你的厚衣服！</a:t>
            </a:r>
          </a:p>
          <a:p>
            <a:pPr>
              <a:lnSpc>
                <a:spcPct val="150000"/>
              </a:lnSpc>
              <a:spcBef>
                <a:spcPct val="30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Please 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take off</a:t>
            </a:r>
            <a:r>
              <a:rPr lang="en-US" altLang="zh-CN" sz="3200" b="1">
                <a:latin typeface="Times New Roman" panose="02020603050405020304" pitchFamily="18" charset="0"/>
              </a:rPr>
              <a:t> your shoes before you go into the </a:t>
            </a:r>
          </a:p>
          <a:p>
            <a:pPr>
              <a:lnSpc>
                <a:spcPct val="150000"/>
              </a:lnSpc>
              <a:spcBef>
                <a:spcPct val="30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computer room. </a:t>
            </a:r>
            <a:r>
              <a:rPr lang="zh-CN" altLang="en-US" sz="3200" b="1">
                <a:latin typeface="Times New Roman" panose="02020603050405020304" pitchFamily="18" charset="0"/>
              </a:rPr>
              <a:t>在进机房前，请脱鞋。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6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6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6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6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46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/>
      <p:bldP spid="46088" grpId="0" animBg="1"/>
      <p:bldP spid="46089" grpId="0" animBg="1"/>
      <p:bldP spid="46090" grpId="0" animBg="1"/>
      <p:bldP spid="4609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-41275" y="-20638"/>
            <a:ext cx="8253413" cy="15049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  <a:spcBef>
                <a:spcPct val="30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5. Then you turn it on and jump into the air!</a:t>
            </a:r>
          </a:p>
          <a:p>
            <a:pPr>
              <a:lnSpc>
                <a:spcPct val="130000"/>
              </a:lnSpc>
              <a:spcBef>
                <a:spcPct val="30000"/>
              </a:spcBef>
            </a:pPr>
            <a:r>
              <a:rPr lang="zh-CN" altLang="en-US" sz="3200" b="1">
                <a:latin typeface="Times New Roman" panose="02020603050405020304" pitchFamily="18" charset="0"/>
              </a:rPr>
              <a:t>    然后打开（背包），跳向空中！</a:t>
            </a:r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481013" y="1581150"/>
            <a:ext cx="2395537" cy="579438"/>
          </a:xfrm>
          <a:prstGeom prst="rect">
            <a:avLst/>
          </a:prstGeom>
          <a:solidFill>
            <a:srgbClr val="BBF6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latin typeface="Times New Roman" panose="02020603050405020304" pitchFamily="18" charset="0"/>
              </a:rPr>
              <a:t>turn on </a:t>
            </a:r>
            <a:r>
              <a:rPr lang="zh-CN" altLang="en-US" sz="3200" b="1">
                <a:latin typeface="Times New Roman" panose="02020603050405020304" pitchFamily="18" charset="0"/>
              </a:rPr>
              <a:t>打开</a:t>
            </a:r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4052888" y="1560513"/>
            <a:ext cx="4167187" cy="579437"/>
          </a:xfrm>
          <a:prstGeom prst="rect">
            <a:avLst/>
          </a:prstGeom>
          <a:solidFill>
            <a:srgbClr val="BBF6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 b="1">
                <a:latin typeface="Times New Roman" panose="02020603050405020304" pitchFamily="18" charset="0"/>
              </a:rPr>
              <a:t>反义词组 </a:t>
            </a:r>
            <a:r>
              <a:rPr lang="en-US" altLang="zh-CN" sz="3200" b="1">
                <a:latin typeface="Times New Roman" panose="02020603050405020304" pitchFamily="18" charset="0"/>
              </a:rPr>
              <a:t>turn off </a:t>
            </a:r>
            <a:r>
              <a:rPr lang="zh-CN" altLang="en-US" sz="3200" b="1">
                <a:latin typeface="Times New Roman" panose="02020603050405020304" pitchFamily="18" charset="0"/>
              </a:rPr>
              <a:t>关上</a:t>
            </a:r>
          </a:p>
        </p:txBody>
      </p:sp>
      <p:sp>
        <p:nvSpPr>
          <p:cNvPr id="11272" name="Line 8"/>
          <p:cNvSpPr>
            <a:spLocks noChangeShapeType="1"/>
          </p:cNvSpPr>
          <p:nvPr/>
        </p:nvSpPr>
        <p:spPr bwMode="auto">
          <a:xfrm flipV="1">
            <a:off x="3006725" y="1865313"/>
            <a:ext cx="936625" cy="17462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387350" y="2260600"/>
            <a:ext cx="8766175" cy="462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  <a:spcBef>
                <a:spcPct val="30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Please 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turn on</a:t>
            </a:r>
            <a:r>
              <a:rPr lang="en-US" altLang="zh-CN" sz="3200" b="1">
                <a:latin typeface="Times New Roman" panose="02020603050405020304" pitchFamily="18" charset="0"/>
              </a:rPr>
              <a:t> the radio. It’s time for the news.</a:t>
            </a:r>
          </a:p>
          <a:p>
            <a:pPr>
              <a:lnSpc>
                <a:spcPct val="130000"/>
              </a:lnSpc>
              <a:spcBef>
                <a:spcPct val="30000"/>
              </a:spcBef>
            </a:pPr>
            <a:r>
              <a:rPr lang="zh-CN" altLang="en-US" sz="3200" b="1">
                <a:latin typeface="Times New Roman" panose="02020603050405020304" pitchFamily="18" charset="0"/>
              </a:rPr>
              <a:t>请打开收音机。该看新闻了。</a:t>
            </a:r>
          </a:p>
          <a:p>
            <a:pPr>
              <a:lnSpc>
                <a:spcPct val="130000"/>
              </a:lnSpc>
              <a:spcBef>
                <a:spcPct val="30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Would you please 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turn off</a:t>
            </a:r>
            <a:r>
              <a:rPr lang="en-US" altLang="zh-CN" sz="3200" b="1">
                <a:latin typeface="Times New Roman" panose="02020603050405020304" pitchFamily="18" charset="0"/>
              </a:rPr>
              <a:t> the TV? I am busy </a:t>
            </a:r>
          </a:p>
          <a:p>
            <a:pPr>
              <a:lnSpc>
                <a:spcPct val="130000"/>
              </a:lnSpc>
              <a:spcBef>
                <a:spcPct val="30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preparing for the English test tomorrow.</a:t>
            </a:r>
          </a:p>
          <a:p>
            <a:pPr>
              <a:lnSpc>
                <a:spcPct val="130000"/>
              </a:lnSpc>
              <a:spcBef>
                <a:spcPct val="30000"/>
              </a:spcBef>
            </a:pPr>
            <a:r>
              <a:rPr lang="zh-CN" altLang="en-US" sz="3200" b="1">
                <a:latin typeface="Times New Roman" panose="02020603050405020304" pitchFamily="18" charset="0"/>
              </a:rPr>
              <a:t>请把电视关了好吗？我正忙着准备明天的英语考</a:t>
            </a:r>
          </a:p>
          <a:p>
            <a:pPr>
              <a:lnSpc>
                <a:spcPct val="130000"/>
              </a:lnSpc>
              <a:spcBef>
                <a:spcPct val="30000"/>
              </a:spcBef>
            </a:pPr>
            <a:r>
              <a:rPr lang="zh-CN" altLang="en-US" sz="3200" b="1">
                <a:latin typeface="Times New Roman" panose="02020603050405020304" pitchFamily="18" charset="0"/>
              </a:rPr>
              <a:t>试呢。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9" grpId="0"/>
      <p:bldP spid="11270" grpId="0" animBg="1"/>
      <p:bldP spid="11271" grpId="0" animBg="1"/>
      <p:bldP spid="11272" grpId="0" animBg="1"/>
      <p:bldP spid="1127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Rectangle 4"/>
          <p:cNvSpPr>
            <a:spLocks noChangeArrowheads="1"/>
          </p:cNvSpPr>
          <p:nvPr/>
        </p:nvSpPr>
        <p:spPr bwMode="auto">
          <a:xfrm>
            <a:off x="22225" y="619125"/>
            <a:ext cx="8253413" cy="1504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  <a:spcBef>
                <a:spcPct val="30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6. Will Danny’s invention really work?</a:t>
            </a:r>
          </a:p>
          <a:p>
            <a:pPr>
              <a:lnSpc>
                <a:spcPct val="130000"/>
              </a:lnSpc>
              <a:spcBef>
                <a:spcPct val="30000"/>
              </a:spcBef>
            </a:pPr>
            <a:r>
              <a:rPr lang="zh-CN" altLang="en-US" sz="3200" b="1">
                <a:latin typeface="Times New Roman" panose="02020603050405020304" pitchFamily="18" charset="0"/>
              </a:rPr>
              <a:t>    丹尼的发明能行得通吗？</a:t>
            </a:r>
          </a:p>
        </p:txBody>
      </p:sp>
      <p:sp>
        <p:nvSpPr>
          <p:cNvPr id="47109" name="Rectangle 5"/>
          <p:cNvSpPr>
            <a:spLocks noChangeArrowheads="1"/>
          </p:cNvSpPr>
          <p:nvPr/>
        </p:nvSpPr>
        <p:spPr bwMode="auto">
          <a:xfrm>
            <a:off x="450850" y="2900363"/>
            <a:ext cx="8766175" cy="306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  <a:spcBef>
                <a:spcPct val="30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Your idea won’t 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work </a:t>
            </a:r>
            <a:r>
              <a:rPr lang="en-US" altLang="zh-CN" sz="3200" b="1">
                <a:latin typeface="Times New Roman" panose="02020603050405020304" pitchFamily="18" charset="0"/>
              </a:rPr>
              <a:t>in practice.</a:t>
            </a:r>
          </a:p>
          <a:p>
            <a:pPr>
              <a:lnSpc>
                <a:spcPct val="130000"/>
              </a:lnSpc>
              <a:spcBef>
                <a:spcPct val="30000"/>
              </a:spcBef>
            </a:pPr>
            <a:r>
              <a:rPr lang="zh-CN" altLang="en-US" sz="3200" b="1">
                <a:latin typeface="Times New Roman" panose="02020603050405020304" pitchFamily="18" charset="0"/>
              </a:rPr>
              <a:t>你的想法在实践中行不通。</a:t>
            </a:r>
          </a:p>
          <a:p>
            <a:pPr>
              <a:lnSpc>
                <a:spcPct val="130000"/>
              </a:lnSpc>
              <a:spcBef>
                <a:spcPct val="30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I don’t know why the machine didn’t 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work</a:t>
            </a:r>
            <a:r>
              <a:rPr lang="en-US" altLang="zh-CN" sz="3200" b="1">
                <a:latin typeface="Times New Roman" panose="02020603050405020304" pitchFamily="18" charset="0"/>
              </a:rPr>
              <a:t>.</a:t>
            </a:r>
          </a:p>
          <a:p>
            <a:pPr>
              <a:lnSpc>
                <a:spcPct val="130000"/>
              </a:lnSpc>
              <a:spcBef>
                <a:spcPct val="30000"/>
              </a:spcBef>
            </a:pPr>
            <a:r>
              <a:rPr lang="zh-CN" altLang="en-US" sz="3200" b="1">
                <a:latin typeface="Times New Roman" panose="02020603050405020304" pitchFamily="18" charset="0"/>
              </a:rPr>
              <a:t>我不知道为什么这台机器不能工作了。</a:t>
            </a:r>
          </a:p>
        </p:txBody>
      </p:sp>
      <p:sp>
        <p:nvSpPr>
          <p:cNvPr id="47110" name="Oval 6"/>
          <p:cNvSpPr>
            <a:spLocks noChangeArrowheads="1"/>
          </p:cNvSpPr>
          <p:nvPr/>
        </p:nvSpPr>
        <p:spPr bwMode="auto">
          <a:xfrm>
            <a:off x="5614988" y="785813"/>
            <a:ext cx="1127125" cy="550862"/>
          </a:xfrm>
          <a:prstGeom prst="ellipse">
            <a:avLst/>
          </a:prstGeom>
          <a:noFill/>
          <a:ln w="57150">
            <a:solidFill>
              <a:srgbClr val="0099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zh-CN" altLang="en-US"/>
          </a:p>
        </p:txBody>
      </p:sp>
      <p:sp>
        <p:nvSpPr>
          <p:cNvPr id="47111" name="Line 7"/>
          <p:cNvSpPr>
            <a:spLocks noChangeShapeType="1"/>
          </p:cNvSpPr>
          <p:nvPr/>
        </p:nvSpPr>
        <p:spPr bwMode="auto">
          <a:xfrm flipH="1">
            <a:off x="6227763" y="1358900"/>
            <a:ext cx="12700" cy="990600"/>
          </a:xfrm>
          <a:prstGeom prst="line">
            <a:avLst/>
          </a:prstGeom>
          <a:noFill/>
          <a:ln w="57150">
            <a:solidFill>
              <a:srgbClr val="0099FF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47112" name="Rectangle 8"/>
          <p:cNvSpPr>
            <a:spLocks noChangeArrowheads="1"/>
          </p:cNvSpPr>
          <p:nvPr/>
        </p:nvSpPr>
        <p:spPr bwMode="auto">
          <a:xfrm>
            <a:off x="355600" y="2311400"/>
            <a:ext cx="87296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457200" indent="-457200" algn="just">
              <a:spcBef>
                <a:spcPct val="50000"/>
              </a:spcBef>
            </a:pPr>
            <a:r>
              <a:rPr kumimoji="1" lang="zh-CN" altLang="en-US" sz="2800" b="1">
                <a:solidFill>
                  <a:srgbClr val="3333FF"/>
                </a:solidFill>
                <a:latin typeface="Times New Roman" panose="02020603050405020304" pitchFamily="18" charset="0"/>
              </a:rPr>
              <a:t>  句中的意思是“（计划）行得通，（机器等）能运转”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7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47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1000"/>
                                        <p:tgtEl>
                                          <p:spTgt spid="47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1000"/>
                                        <p:tgtEl>
                                          <p:spTgt spid="47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47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8" grpId="0"/>
      <p:bldP spid="47109" grpId="0"/>
      <p:bldP spid="47110" grpId="0" animBg="1"/>
      <p:bldP spid="47111" grpId="0" animBg="1"/>
      <p:bldP spid="4711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52388" y="230188"/>
            <a:ext cx="8828087" cy="306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  <a:spcBef>
                <a:spcPct val="30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7. Probably not, but he had fun, and he used his </a:t>
            </a:r>
          </a:p>
          <a:p>
            <a:pPr>
              <a:lnSpc>
                <a:spcPct val="130000"/>
              </a:lnSpc>
              <a:spcBef>
                <a:spcPct val="30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    imagination!</a:t>
            </a:r>
          </a:p>
          <a:p>
            <a:pPr>
              <a:lnSpc>
                <a:spcPct val="130000"/>
              </a:lnSpc>
              <a:spcBef>
                <a:spcPct val="30000"/>
              </a:spcBef>
            </a:pPr>
            <a:r>
              <a:rPr lang="zh-CN" altLang="en-US" sz="3200" b="1">
                <a:latin typeface="Times New Roman" panose="02020603050405020304" pitchFamily="18" charset="0"/>
              </a:rPr>
              <a:t>   也许不行，但是他很享受，而且发挥了他的想 </a:t>
            </a:r>
          </a:p>
          <a:p>
            <a:pPr>
              <a:lnSpc>
                <a:spcPct val="130000"/>
              </a:lnSpc>
              <a:spcBef>
                <a:spcPct val="30000"/>
              </a:spcBef>
            </a:pPr>
            <a:r>
              <a:rPr lang="zh-CN" altLang="en-US" sz="3200" b="1">
                <a:latin typeface="Times New Roman" panose="02020603050405020304" pitchFamily="18" charset="0"/>
              </a:rPr>
              <a:t>   象力。</a:t>
            </a: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503238" y="366713"/>
            <a:ext cx="1684337" cy="544512"/>
          </a:xfrm>
          <a:prstGeom prst="rect">
            <a:avLst/>
          </a:prstGeom>
          <a:noFill/>
          <a:ln w="38100">
            <a:solidFill>
              <a:srgbClr val="00CC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294" name="Line 6"/>
          <p:cNvSpPr>
            <a:spLocks noChangeShapeType="1"/>
          </p:cNvSpPr>
          <p:nvPr/>
        </p:nvSpPr>
        <p:spPr bwMode="auto">
          <a:xfrm>
            <a:off x="1055688" y="909638"/>
            <a:ext cx="1860550" cy="215900"/>
          </a:xfrm>
          <a:prstGeom prst="line">
            <a:avLst/>
          </a:prstGeom>
          <a:noFill/>
          <a:ln w="38100">
            <a:solidFill>
              <a:srgbClr val="00CC00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2916238" y="1125538"/>
            <a:ext cx="5492750" cy="485775"/>
          </a:xfrm>
          <a:prstGeom prst="rect">
            <a:avLst/>
          </a:prstGeom>
          <a:noFill/>
          <a:ln w="28575">
            <a:solidFill>
              <a:srgbClr val="00CC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>
                <a:latin typeface="Times New Roman" panose="02020603050405020304" pitchFamily="18" charset="0"/>
              </a:rPr>
              <a:t>probably</a:t>
            </a:r>
            <a:r>
              <a:rPr lang="zh-CN" altLang="en-US" sz="2400" b="1">
                <a:latin typeface="Times New Roman" panose="02020603050405020304" pitchFamily="18" charset="0"/>
              </a:rPr>
              <a:t>是 副词  大概；或许；很可能</a:t>
            </a:r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493713" y="1168400"/>
            <a:ext cx="2124075" cy="544513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297" name="Line 9"/>
          <p:cNvSpPr>
            <a:spLocks noChangeShapeType="1"/>
          </p:cNvSpPr>
          <p:nvPr/>
        </p:nvSpPr>
        <p:spPr bwMode="auto">
          <a:xfrm>
            <a:off x="2185988" y="1711325"/>
            <a:ext cx="215900" cy="863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1754188" y="2574925"/>
            <a:ext cx="7213600" cy="158115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>
                <a:latin typeface="Times New Roman" panose="02020603050405020304" pitchFamily="18" charset="0"/>
              </a:rPr>
              <a:t>imagination</a:t>
            </a:r>
            <a:r>
              <a:rPr lang="zh-CN" altLang="en-US" sz="2400" b="1">
                <a:latin typeface="Times New Roman" panose="02020603050405020304" pitchFamily="18" charset="0"/>
              </a:rPr>
              <a:t>是名词 想象，想象力；想象出来的事物</a:t>
            </a:r>
          </a:p>
          <a:p>
            <a:pPr>
              <a:spcBef>
                <a:spcPct val="50000"/>
              </a:spcBef>
            </a:pPr>
            <a:r>
              <a:rPr lang="en-US" altLang="zh-CN" sz="2400" b="1">
                <a:latin typeface="Times New Roman" panose="02020603050405020304" pitchFamily="18" charset="0"/>
              </a:rPr>
              <a:t>imagination </a:t>
            </a:r>
            <a:r>
              <a:rPr lang="zh-CN" altLang="en-US" sz="2400" b="1">
                <a:latin typeface="Times New Roman" panose="02020603050405020304" pitchFamily="18" charset="0"/>
              </a:rPr>
              <a:t>的动词是</a:t>
            </a:r>
            <a:r>
              <a:rPr lang="en-US" altLang="zh-CN" sz="2400" b="1">
                <a:latin typeface="Times New Roman" panose="02020603050405020304" pitchFamily="18" charset="0"/>
              </a:rPr>
              <a:t>imagine.</a:t>
            </a:r>
            <a:r>
              <a:rPr lang="zh-CN" altLang="en-US" sz="2400" b="1">
                <a:latin typeface="Times New Roman" panose="02020603050405020304" pitchFamily="18" charset="0"/>
              </a:rPr>
              <a:t>常用结构：</a:t>
            </a:r>
            <a:r>
              <a:rPr lang="en-US" altLang="zh-CN" sz="2400" b="1">
                <a:solidFill>
                  <a:schemeClr val="accent2"/>
                </a:solidFill>
                <a:latin typeface="Times New Roman" panose="02020603050405020304" pitchFamily="18" charset="0"/>
              </a:rPr>
              <a:t>imagine </a:t>
            </a:r>
          </a:p>
          <a:p>
            <a:pPr>
              <a:spcBef>
                <a:spcPct val="50000"/>
              </a:spcBef>
            </a:pPr>
            <a:r>
              <a:rPr lang="en-US" altLang="zh-CN" sz="2400" b="1">
                <a:solidFill>
                  <a:schemeClr val="accent2"/>
                </a:solidFill>
                <a:latin typeface="Times New Roman" panose="02020603050405020304" pitchFamily="18" charset="0"/>
              </a:rPr>
              <a:t>doing sth.</a:t>
            </a:r>
            <a:r>
              <a:rPr lang="zh-CN" altLang="en-US" sz="2400" b="1">
                <a:solidFill>
                  <a:schemeClr val="accent2"/>
                </a:solidFill>
                <a:latin typeface="Times New Roman" panose="02020603050405020304" pitchFamily="18" charset="0"/>
              </a:rPr>
              <a:t>（想象做某事）</a:t>
            </a:r>
          </a:p>
        </p:txBody>
      </p:sp>
      <p:sp>
        <p:nvSpPr>
          <p:cNvPr id="12299" name="Rectangle 11"/>
          <p:cNvSpPr>
            <a:spLocks noChangeArrowheads="1"/>
          </p:cNvSpPr>
          <p:nvPr/>
        </p:nvSpPr>
        <p:spPr bwMode="auto">
          <a:xfrm>
            <a:off x="398463" y="4362450"/>
            <a:ext cx="7369175" cy="1504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  <a:spcBef>
                <a:spcPct val="30000"/>
              </a:spcBef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Probably</a:t>
            </a:r>
            <a:r>
              <a:rPr lang="en-US" altLang="zh-CN" sz="3200" b="1">
                <a:latin typeface="Times New Roman" panose="02020603050405020304" pitchFamily="18" charset="0"/>
              </a:rPr>
              <a:t> next year I will look for a job.</a:t>
            </a:r>
          </a:p>
          <a:p>
            <a:pPr>
              <a:lnSpc>
                <a:spcPct val="130000"/>
              </a:lnSpc>
              <a:spcBef>
                <a:spcPct val="30000"/>
              </a:spcBef>
            </a:pPr>
            <a:r>
              <a:rPr lang="zh-CN" altLang="en-US" sz="3200" b="1">
                <a:latin typeface="Times New Roman" panose="02020603050405020304" pitchFamily="18" charset="0"/>
              </a:rPr>
              <a:t>我很可能明年找份工作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/>
      <p:bldP spid="12293" grpId="0" animBg="1"/>
      <p:bldP spid="12294" grpId="0" animBg="1"/>
      <p:bldP spid="12295" grpId="0" animBg="1"/>
      <p:bldP spid="12296" grpId="0" animBg="1"/>
      <p:bldP spid="12297" grpId="0" animBg="1"/>
      <p:bldP spid="12298" grpId="0" animBg="1"/>
      <p:bldP spid="1229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104775" y="84138"/>
            <a:ext cx="8382000" cy="651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  <a:spcBef>
                <a:spcPct val="30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If you put on damp clothes, you will 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probably</a:t>
            </a:r>
            <a:r>
              <a:rPr lang="en-US" altLang="zh-CN" sz="3200" b="1">
                <a:latin typeface="Times New Roman" panose="02020603050405020304" pitchFamily="18" charset="0"/>
              </a:rPr>
              <a:t> </a:t>
            </a:r>
          </a:p>
          <a:p>
            <a:pPr>
              <a:lnSpc>
                <a:spcPct val="120000"/>
              </a:lnSpc>
              <a:spcBef>
                <a:spcPct val="30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catch a cold. </a:t>
            </a:r>
          </a:p>
          <a:p>
            <a:pPr>
              <a:lnSpc>
                <a:spcPct val="120000"/>
              </a:lnSpc>
              <a:spcBef>
                <a:spcPct val="30000"/>
              </a:spcBef>
            </a:pPr>
            <a:r>
              <a:rPr lang="zh-CN" altLang="en-US" sz="3200" b="1">
                <a:latin typeface="Times New Roman" panose="02020603050405020304" pitchFamily="18" charset="0"/>
              </a:rPr>
              <a:t>如果你穿湿衣服，很有可能会着凉的。</a:t>
            </a:r>
          </a:p>
          <a:p>
            <a:pPr>
              <a:lnSpc>
                <a:spcPct val="120000"/>
              </a:lnSpc>
              <a:spcBef>
                <a:spcPct val="30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Ann is a woman with a vivid 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imagination</a:t>
            </a:r>
            <a:r>
              <a:rPr lang="en-US" altLang="zh-CN" sz="3200" b="1">
                <a:latin typeface="Times New Roman" panose="02020603050405020304" pitchFamily="18" charset="0"/>
              </a:rPr>
              <a:t>.</a:t>
            </a:r>
          </a:p>
          <a:p>
            <a:pPr>
              <a:lnSpc>
                <a:spcPct val="120000"/>
              </a:lnSpc>
              <a:spcBef>
                <a:spcPct val="30000"/>
              </a:spcBef>
            </a:pPr>
            <a:r>
              <a:rPr lang="zh-CN" altLang="en-US" sz="3200" b="1">
                <a:latin typeface="Times New Roman" panose="02020603050405020304" pitchFamily="18" charset="0"/>
              </a:rPr>
              <a:t>安是个想象力丰富的女人。</a:t>
            </a:r>
          </a:p>
          <a:p>
            <a:pPr>
              <a:lnSpc>
                <a:spcPct val="120000"/>
              </a:lnSpc>
              <a:spcBef>
                <a:spcPct val="30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The story shows plenty of 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imagination</a:t>
            </a:r>
            <a:r>
              <a:rPr lang="en-US" altLang="zh-CN" sz="3200" b="1">
                <a:latin typeface="Times New Roman" panose="02020603050405020304" pitchFamily="18" charset="0"/>
              </a:rPr>
              <a:t>.</a:t>
            </a:r>
          </a:p>
          <a:p>
            <a:pPr>
              <a:lnSpc>
                <a:spcPct val="120000"/>
              </a:lnSpc>
              <a:spcBef>
                <a:spcPct val="30000"/>
              </a:spcBef>
            </a:pPr>
            <a:r>
              <a:rPr lang="zh-CN" altLang="en-US" sz="3200" b="1">
                <a:latin typeface="Times New Roman" panose="02020603050405020304" pitchFamily="18" charset="0"/>
              </a:rPr>
              <a:t>这个故事表现出丰富的想象力。</a:t>
            </a:r>
          </a:p>
          <a:p>
            <a:pPr>
              <a:lnSpc>
                <a:spcPct val="120000"/>
              </a:lnSpc>
              <a:spcBef>
                <a:spcPct val="30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Can you 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imagine</a:t>
            </a:r>
            <a:r>
              <a:rPr lang="en-US" altLang="zh-CN" sz="3200" b="1">
                <a:latin typeface="Times New Roman" panose="02020603050405020304" pitchFamily="18" charset="0"/>
              </a:rPr>
              <a:t> living without water?</a:t>
            </a:r>
          </a:p>
          <a:p>
            <a:pPr>
              <a:lnSpc>
                <a:spcPct val="120000"/>
              </a:lnSpc>
              <a:spcBef>
                <a:spcPct val="30000"/>
              </a:spcBef>
            </a:pPr>
            <a:r>
              <a:rPr lang="zh-CN" altLang="en-US" sz="3200" b="1">
                <a:latin typeface="Times New Roman" panose="02020603050405020304" pitchFamily="18" charset="0"/>
              </a:rPr>
              <a:t>你能想象没有水的生活吗？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8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239713" y="-114300"/>
            <a:ext cx="8307387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sz="32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Fill in the blanks with the correct forms of the given words.</a:t>
            </a:r>
          </a:p>
        </p:txBody>
      </p:sp>
      <p:sp>
        <p:nvSpPr>
          <p:cNvPr id="80900" name="Text Box 4"/>
          <p:cNvSpPr txBox="1">
            <a:spLocks noChangeArrowheads="1"/>
          </p:cNvSpPr>
          <p:nvPr/>
        </p:nvSpPr>
        <p:spPr bwMode="auto">
          <a:xfrm>
            <a:off x="246063" y="1600200"/>
            <a:ext cx="8585200" cy="492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001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2573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145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1717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AutoNum type="arabicPeriod"/>
            </a:pPr>
            <a:r>
              <a:rPr kumimoji="1" lang="en-US" altLang="zh-CN" sz="3200" b="1" dirty="0">
                <a:latin typeface="Times New Roman" panose="02020603050405020304" pitchFamily="18" charset="0"/>
              </a:rPr>
              <a:t>To be a writer, you need a good___________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kumimoji="1" lang="en-US" altLang="zh-CN" sz="3200" b="1" dirty="0">
                <a:latin typeface="Times New Roman" panose="02020603050405020304" pitchFamily="18" charset="0"/>
              </a:rPr>
              <a:t>    (imagine).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kumimoji="1" lang="en-US" altLang="zh-CN" sz="3200" b="1" dirty="0">
                <a:latin typeface="Times New Roman" panose="02020603050405020304" pitchFamily="18" charset="0"/>
              </a:rPr>
              <a:t>2. It’s too dark now. ____________(see) clearly, 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kumimoji="1" lang="en-US" altLang="zh-CN" sz="3200" b="1" dirty="0">
                <a:latin typeface="Times New Roman" panose="02020603050405020304" pitchFamily="18" charset="0"/>
              </a:rPr>
              <a:t>    you need ______________(turn) on the light.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kumimoji="1" lang="en-US" altLang="zh-CN" sz="3200" b="1" dirty="0">
                <a:latin typeface="Times New Roman" panose="02020603050405020304" pitchFamily="18" charset="0"/>
              </a:rPr>
              <a:t>3. It is one of the most important ____________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kumimoji="1" lang="en-US" altLang="zh-CN" sz="3200" b="1" dirty="0">
                <a:latin typeface="Times New Roman" panose="02020603050405020304" pitchFamily="18" charset="0"/>
              </a:rPr>
              <a:t>    (invent) in the history of the world.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kumimoji="1" lang="en-US" altLang="zh-CN" sz="3200" b="1" dirty="0">
                <a:latin typeface="Times New Roman" panose="02020603050405020304" pitchFamily="18" charset="0"/>
              </a:rPr>
              <a:t>4. We would like ______________(present) our 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kumimoji="1" lang="en-US" altLang="zh-CN" sz="3200" b="1" dirty="0">
                <a:latin typeface="Times New Roman" panose="02020603050405020304" pitchFamily="18" charset="0"/>
              </a:rPr>
              <a:t>    project to the class.</a:t>
            </a: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6186488" y="1454150"/>
            <a:ext cx="23907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FF3300"/>
                </a:solidFill>
                <a:latin typeface="Times New Roman" panose="02020603050405020304" pitchFamily="18" charset="0"/>
              </a:rPr>
              <a:t>imagination </a:t>
            </a:r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4511675" y="2760663"/>
            <a:ext cx="132873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FF3300"/>
                </a:solidFill>
                <a:latin typeface="Times New Roman" panose="02020603050405020304" pitchFamily="18" charset="0"/>
              </a:rPr>
              <a:t>To see </a:t>
            </a:r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3140075" y="3378200"/>
            <a:ext cx="18002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FF3300"/>
                </a:solidFill>
                <a:latin typeface="Times New Roman" panose="02020603050405020304" pitchFamily="18" charset="0"/>
              </a:rPr>
              <a:t>to turn </a:t>
            </a:r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6348413" y="4037013"/>
            <a:ext cx="198596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FF3300"/>
                </a:solidFill>
                <a:latin typeface="Times New Roman" panose="02020603050405020304" pitchFamily="18" charset="0"/>
              </a:rPr>
              <a:t>inventions </a:t>
            </a:r>
          </a:p>
        </p:txBody>
      </p:sp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3798888" y="5291138"/>
            <a:ext cx="198596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FF3300"/>
                </a:solidFill>
                <a:latin typeface="Times New Roman" panose="02020603050405020304" pitchFamily="18" charset="0"/>
              </a:rPr>
              <a:t>to present 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80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7" grpId="0"/>
      <p:bldP spid="80900" grpId="0"/>
      <p:bldP spid="13319" grpId="0"/>
      <p:bldP spid="13320" grpId="0"/>
      <p:bldP spid="13321" grpId="0"/>
      <p:bldP spid="13322" grpId="0"/>
      <p:bldP spid="1332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20638" y="-30163"/>
            <a:ext cx="8947150" cy="18002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sz="32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Fill in the blanks with the correct forms of the 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sz="32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phrases in the box.</a:t>
            </a:r>
          </a:p>
        </p:txBody>
      </p:sp>
      <p:sp>
        <p:nvSpPr>
          <p:cNvPr id="14342" name="AutoShape 6"/>
          <p:cNvSpPr>
            <a:spLocks noChangeArrowheads="1"/>
          </p:cNvSpPr>
          <p:nvPr/>
        </p:nvSpPr>
        <p:spPr bwMode="auto">
          <a:xfrm>
            <a:off x="-7938" y="1971675"/>
            <a:ext cx="9145588" cy="692150"/>
          </a:xfrm>
          <a:prstGeom prst="flowChartAlternateProcess">
            <a:avLst/>
          </a:prstGeom>
          <a:gradFill rotWithShape="1">
            <a:gsLst>
              <a:gs pos="0">
                <a:srgbClr val="AAD8F4"/>
              </a:gs>
              <a:gs pos="50000">
                <a:schemeClr val="bg1"/>
              </a:gs>
              <a:gs pos="100000">
                <a:srgbClr val="AAD8F4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Times New Roman" panose="02020603050405020304" pitchFamily="18" charset="0"/>
              </a:rPr>
              <a:t>stay up late     think of     on one’s way     turn it on    put on</a:t>
            </a:r>
          </a:p>
        </p:txBody>
      </p:sp>
      <p:sp>
        <p:nvSpPr>
          <p:cNvPr id="80900" name="Text Box 4"/>
          <p:cNvSpPr txBox="1">
            <a:spLocks noChangeArrowheads="1"/>
          </p:cNvSpPr>
          <p:nvPr/>
        </p:nvSpPr>
        <p:spPr bwMode="auto">
          <a:xfrm>
            <a:off x="68263" y="2816225"/>
            <a:ext cx="8869362" cy="375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001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2573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145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1717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kumimoji="1" lang="en-US" altLang="zh-CN" sz="3200" b="1" dirty="0">
                <a:latin typeface="Times New Roman" panose="02020603050405020304" pitchFamily="18" charset="0"/>
              </a:rPr>
              <a:t>On Wednesday morning, Tom got up and ______</a:t>
            </a:r>
          </a:p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kumimoji="1" lang="en-US" altLang="zh-CN" sz="3200" b="1" dirty="0">
                <a:latin typeface="Times New Roman" panose="02020603050405020304" pitchFamily="18" charset="0"/>
              </a:rPr>
              <a:t>___________his clothes. After a quick breakfast, </a:t>
            </a:r>
          </a:p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kumimoji="1" lang="en-US" altLang="zh-CN" sz="3200" b="1" dirty="0">
                <a:latin typeface="Times New Roman" panose="02020603050405020304" pitchFamily="18" charset="0"/>
              </a:rPr>
              <a:t>he was _____________to school. It was going to be </a:t>
            </a:r>
          </a:p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kumimoji="1" lang="en-US" altLang="zh-CN" sz="3200" b="1" dirty="0">
                <a:latin typeface="Times New Roman" panose="02020603050405020304" pitchFamily="18" charset="0"/>
              </a:rPr>
              <a:t>an important day for him.</a:t>
            </a:r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611188" y="3860800"/>
            <a:ext cx="151288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FF3300"/>
                </a:solidFill>
                <a:latin typeface="Times New Roman" panose="02020603050405020304" pitchFamily="18" charset="0"/>
              </a:rPr>
              <a:t>put on </a:t>
            </a:r>
          </a:p>
        </p:txBody>
      </p:sp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1728788" y="4941888"/>
            <a:ext cx="208756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FF3300"/>
                </a:solidFill>
                <a:latin typeface="Times New Roman" panose="02020603050405020304" pitchFamily="18" charset="0"/>
              </a:rPr>
              <a:t>on his way </a:t>
            </a: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80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1" grpId="0"/>
      <p:bldP spid="14342" grpId="0" animBg="1"/>
      <p:bldP spid="80900" grpId="0"/>
      <p:bldP spid="14344" grpId="0"/>
      <p:bldP spid="1434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4" name="Picture 4" descr="9467743_100245428175_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52388" y="6350"/>
            <a:ext cx="9126538" cy="6843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05" name="Text Box 5"/>
          <p:cNvSpPr txBox="1">
            <a:spLocks noChangeArrowheads="1"/>
          </p:cNvSpPr>
          <p:nvPr/>
        </p:nvSpPr>
        <p:spPr bwMode="auto">
          <a:xfrm>
            <a:off x="2265363" y="800100"/>
            <a:ext cx="4919662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400" b="1" dirty="0">
                <a:solidFill>
                  <a:srgbClr val="FF6600"/>
                </a:solidFill>
                <a:latin typeface="Times New Roman" panose="02020603050405020304" pitchFamily="18" charset="0"/>
              </a:rPr>
              <a:t>THINK ABOUT IT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20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20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20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20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20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20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20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20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1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5" grpId="0"/>
      <p:bldP spid="51205" grpId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00" name="Text Box 4"/>
          <p:cNvSpPr txBox="1">
            <a:spLocks noChangeArrowheads="1"/>
          </p:cNvSpPr>
          <p:nvPr/>
        </p:nvSpPr>
        <p:spPr bwMode="auto">
          <a:xfrm>
            <a:off x="147638" y="209550"/>
            <a:ext cx="8869362" cy="6434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001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2573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145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1717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3200" b="1" dirty="0">
                <a:latin typeface="Times New Roman" panose="02020603050405020304" pitchFamily="18" charset="0"/>
              </a:rPr>
              <a:t>      Last night, Tom ______________doing his </a:t>
            </a:r>
          </a:p>
          <a:p>
            <a:pPr eaLnBrk="1" hangingPunct="1">
              <a:spcBef>
                <a:spcPct val="50000"/>
              </a:spcBef>
            </a:pPr>
            <a:r>
              <a:rPr kumimoji="1" lang="en-US" altLang="zh-CN" sz="3200" b="1" dirty="0">
                <a:latin typeface="Times New Roman" panose="02020603050405020304" pitchFamily="18" charset="0"/>
              </a:rPr>
              <a:t>project. He _____________a new kind of </a:t>
            </a:r>
          </a:p>
          <a:p>
            <a:pPr eaLnBrk="1" hangingPunct="1">
              <a:spcBef>
                <a:spcPct val="50000"/>
              </a:spcBef>
            </a:pPr>
            <a:r>
              <a:rPr kumimoji="1" lang="en-US" altLang="zh-CN" sz="3200" b="1" dirty="0">
                <a:latin typeface="Times New Roman" panose="02020603050405020304" pitchFamily="18" charset="0"/>
              </a:rPr>
              <a:t>transportation. He felt really excited about it. He </a:t>
            </a:r>
          </a:p>
          <a:p>
            <a:pPr eaLnBrk="1" hangingPunct="1">
              <a:spcBef>
                <a:spcPct val="50000"/>
              </a:spcBef>
            </a:pPr>
            <a:r>
              <a:rPr kumimoji="1" lang="en-US" altLang="zh-CN" sz="3200" b="1" dirty="0">
                <a:latin typeface="Times New Roman" panose="02020603050405020304" pitchFamily="18" charset="0"/>
              </a:rPr>
              <a:t>was ready to show his invention to his class.</a:t>
            </a:r>
          </a:p>
          <a:p>
            <a:pPr eaLnBrk="1" hangingPunct="1">
              <a:spcBef>
                <a:spcPct val="50000"/>
              </a:spcBef>
            </a:pPr>
            <a:r>
              <a:rPr kumimoji="1" lang="en-US" altLang="zh-CN" sz="3200" b="1" dirty="0">
                <a:latin typeface="Times New Roman" panose="02020603050405020304" pitchFamily="18" charset="0"/>
              </a:rPr>
              <a:t>      At the front of the class, Tom took out his new </a:t>
            </a:r>
          </a:p>
          <a:p>
            <a:pPr eaLnBrk="1" hangingPunct="1">
              <a:spcBef>
                <a:spcPct val="50000"/>
              </a:spcBef>
            </a:pPr>
            <a:r>
              <a:rPr kumimoji="1" lang="en-US" altLang="zh-CN" sz="3200" b="1" dirty="0">
                <a:latin typeface="Times New Roman" panose="02020603050405020304" pitchFamily="18" charset="0"/>
              </a:rPr>
              <a:t>transporter. It looked like a banana, and it had </a:t>
            </a:r>
          </a:p>
          <a:p>
            <a:pPr eaLnBrk="1" hangingPunct="1">
              <a:spcBef>
                <a:spcPct val="50000"/>
              </a:spcBef>
            </a:pPr>
            <a:r>
              <a:rPr kumimoji="1" lang="en-US" altLang="zh-CN" sz="3200" b="1" dirty="0">
                <a:latin typeface="Times New Roman" panose="02020603050405020304" pitchFamily="18" charset="0"/>
              </a:rPr>
              <a:t>wings. Tom _____________, but the banana </a:t>
            </a:r>
          </a:p>
          <a:p>
            <a:pPr eaLnBrk="1" hangingPunct="1">
              <a:spcBef>
                <a:spcPct val="50000"/>
              </a:spcBef>
            </a:pPr>
            <a:r>
              <a:rPr kumimoji="1" lang="en-US" altLang="zh-CN" sz="3200" b="1" dirty="0">
                <a:latin typeface="Times New Roman" panose="02020603050405020304" pitchFamily="18" charset="0"/>
              </a:rPr>
              <a:t>didn’t move. Tom was very sad. He said he would </a:t>
            </a:r>
          </a:p>
          <a:p>
            <a:pPr eaLnBrk="1" hangingPunct="1">
              <a:spcBef>
                <a:spcPct val="50000"/>
              </a:spcBef>
            </a:pPr>
            <a:r>
              <a:rPr kumimoji="1" lang="en-US" altLang="zh-CN" sz="3200" b="1" dirty="0">
                <a:latin typeface="Times New Roman" panose="02020603050405020304" pitchFamily="18" charset="0"/>
              </a:rPr>
              <a:t>make a new one.</a:t>
            </a:r>
          </a:p>
        </p:txBody>
      </p:sp>
      <p:sp>
        <p:nvSpPr>
          <p:cNvPr id="50181" name="Text Box 5"/>
          <p:cNvSpPr txBox="1">
            <a:spLocks noChangeArrowheads="1"/>
          </p:cNvSpPr>
          <p:nvPr/>
        </p:nvSpPr>
        <p:spPr bwMode="auto">
          <a:xfrm>
            <a:off x="3860800" y="168275"/>
            <a:ext cx="26654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FF3300"/>
                </a:solidFill>
                <a:latin typeface="Times New Roman" panose="02020603050405020304" pitchFamily="18" charset="0"/>
              </a:rPr>
              <a:t>stayed up late </a:t>
            </a:r>
          </a:p>
        </p:txBody>
      </p:sp>
      <p:sp>
        <p:nvSpPr>
          <p:cNvPr id="50182" name="Text Box 6"/>
          <p:cNvSpPr txBox="1">
            <a:spLocks noChangeArrowheads="1"/>
          </p:cNvSpPr>
          <p:nvPr/>
        </p:nvSpPr>
        <p:spPr bwMode="auto">
          <a:xfrm>
            <a:off x="2489200" y="889000"/>
            <a:ext cx="20637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FF3300"/>
                </a:solidFill>
                <a:latin typeface="Times New Roman" panose="02020603050405020304" pitchFamily="18" charset="0"/>
              </a:rPr>
              <a:t>thought of </a:t>
            </a:r>
          </a:p>
        </p:txBody>
      </p:sp>
      <p:sp>
        <p:nvSpPr>
          <p:cNvPr id="50183" name="Text Box 7"/>
          <p:cNvSpPr txBox="1">
            <a:spLocks noChangeArrowheads="1"/>
          </p:cNvSpPr>
          <p:nvPr/>
        </p:nvSpPr>
        <p:spPr bwMode="auto">
          <a:xfrm>
            <a:off x="2543175" y="4562475"/>
            <a:ext cx="23161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FF3300"/>
                </a:solidFill>
                <a:latin typeface="Times New Roman" panose="02020603050405020304" pitchFamily="18" charset="0"/>
              </a:rPr>
              <a:t>turned it on </a:t>
            </a: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0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0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0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0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0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0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0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00" grpId="0"/>
      <p:bldP spid="50181" grpId="0"/>
      <p:bldP spid="50182" grpId="0"/>
      <p:bldP spid="5018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1677988" y="539750"/>
            <a:ext cx="6167437" cy="457200"/>
          </a:xfrm>
          <a:prstGeom prst="rect">
            <a:avLst/>
          </a:prstGeom>
          <a:solidFill>
            <a:srgbClr val="00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dirty="0">
                <a:latin typeface="Times New Roman" panose="02020603050405020304" pitchFamily="18" charset="0"/>
              </a:rPr>
              <a:t>TRANSPORTATION FROM THE FUTURE</a:t>
            </a: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-9525" y="1374775"/>
            <a:ext cx="9036050" cy="5018088"/>
          </a:xfrm>
          <a:prstGeom prst="rect">
            <a:avLst/>
          </a:prstGeom>
          <a:solidFill>
            <a:srgbClr val="91DFF7"/>
          </a:solidFill>
          <a:ln w="9525">
            <a:solidFill>
              <a:schemeClr val="bg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kumimoji="1" lang="en-US" altLang="zh-CN" sz="2800" b="1" dirty="0">
                <a:latin typeface="Times New Roman" panose="02020603050405020304" pitchFamily="18" charset="0"/>
              </a:rPr>
              <a:t>       In the 1900s, few people had cars. Nobody knew </a:t>
            </a:r>
          </a:p>
          <a:p>
            <a:pPr marL="342900" indent="-342900">
              <a:spcBef>
                <a:spcPct val="50000"/>
              </a:spcBef>
            </a:pPr>
            <a:r>
              <a:rPr kumimoji="1" lang="en-US" altLang="zh-CN" sz="2800" b="1" dirty="0">
                <a:latin typeface="Times New Roman" panose="02020603050405020304" pitchFamily="18" charset="0"/>
              </a:rPr>
              <a:t>about airplanes or rockets. What would they think about </a:t>
            </a:r>
          </a:p>
          <a:p>
            <a:pPr marL="342900" indent="-342900">
              <a:spcBef>
                <a:spcPct val="50000"/>
              </a:spcBef>
            </a:pPr>
            <a:r>
              <a:rPr kumimoji="1" lang="en-US" altLang="zh-CN" sz="2800" b="1" dirty="0">
                <a:latin typeface="Times New Roman" panose="02020603050405020304" pitchFamily="18" charset="0"/>
              </a:rPr>
              <a:t>the types of transportation we have today? Would they be </a:t>
            </a:r>
          </a:p>
          <a:p>
            <a:pPr marL="342900" indent="-342900">
              <a:spcBef>
                <a:spcPct val="50000"/>
              </a:spcBef>
            </a:pPr>
            <a:r>
              <a:rPr kumimoji="1" lang="en-US" altLang="zh-CN" sz="2800" b="1" dirty="0">
                <a:latin typeface="Times New Roman" panose="02020603050405020304" pitchFamily="18" charset="0"/>
              </a:rPr>
              <a:t>surprised? Now think about future transportation. What </a:t>
            </a:r>
          </a:p>
          <a:p>
            <a:pPr marL="342900" indent="-342900">
              <a:spcBef>
                <a:spcPct val="50000"/>
              </a:spcBef>
            </a:pPr>
            <a:r>
              <a:rPr kumimoji="1" lang="en-US" altLang="zh-CN" sz="2800" b="1" dirty="0">
                <a:latin typeface="Times New Roman" panose="02020603050405020304" pitchFamily="18" charset="0"/>
              </a:rPr>
              <a:t>types of transportation will be there 100 years from now? </a:t>
            </a:r>
          </a:p>
          <a:p>
            <a:pPr marL="342900" indent="-342900">
              <a:spcBef>
                <a:spcPct val="50000"/>
              </a:spcBef>
            </a:pPr>
            <a:r>
              <a:rPr kumimoji="1" lang="en-US" altLang="zh-CN" sz="2800" b="1" dirty="0">
                <a:latin typeface="Times New Roman" panose="02020603050405020304" pitchFamily="18" charset="0"/>
              </a:rPr>
              <a:t>Describe on type of transportation from the future. Don’t </a:t>
            </a:r>
          </a:p>
          <a:p>
            <a:pPr marL="342900" indent="-342900">
              <a:spcBef>
                <a:spcPct val="50000"/>
              </a:spcBef>
            </a:pPr>
            <a:r>
              <a:rPr kumimoji="1" lang="en-US" altLang="zh-CN" sz="2800" b="1" dirty="0">
                <a:latin typeface="Times New Roman" panose="02020603050405020304" pitchFamily="18" charset="0"/>
              </a:rPr>
              <a:t>forget to think and be creative! Use your imagination and </a:t>
            </a:r>
          </a:p>
          <a:p>
            <a:pPr marL="342900" indent="-342900">
              <a:spcBef>
                <a:spcPct val="50000"/>
              </a:spcBef>
            </a:pPr>
            <a:r>
              <a:rPr kumimoji="1" lang="en-US" altLang="zh-CN" sz="2800" b="1" dirty="0">
                <a:latin typeface="Times New Roman" panose="02020603050405020304" pitchFamily="18" charset="0"/>
              </a:rPr>
              <a:t>have fun</a:t>
            </a:r>
            <a:r>
              <a:rPr kumimoji="1" lang="en-US" altLang="zh-CN" sz="2800" b="1" dirty="0" smtClean="0">
                <a:latin typeface="Times New Roman" panose="02020603050405020304" pitchFamily="18" charset="0"/>
              </a:rPr>
              <a:t>! </a:t>
            </a:r>
            <a:endParaRPr kumimoji="1" lang="en-US" altLang="zh-CN" sz="2800" b="1" dirty="0">
              <a:latin typeface="Times New Roman" panose="02020603050405020304" pitchFamily="18" charset="0"/>
            </a:endParaRPr>
          </a:p>
        </p:txBody>
      </p:sp>
      <p:sp>
        <p:nvSpPr>
          <p:cNvPr id="15367" name="Oval 7"/>
          <p:cNvSpPr>
            <a:spLocks noChangeArrowheads="1"/>
          </p:cNvSpPr>
          <p:nvPr/>
        </p:nvSpPr>
        <p:spPr bwMode="auto">
          <a:xfrm>
            <a:off x="50800" y="63500"/>
            <a:ext cx="1670050" cy="1425575"/>
          </a:xfrm>
          <a:prstGeom prst="ellipse">
            <a:avLst/>
          </a:prstGeom>
          <a:solidFill>
            <a:srgbClr val="00CCFF"/>
          </a:solidFill>
          <a:ln w="9525">
            <a:solidFill>
              <a:schemeClr val="bg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en-US">
              <a:solidFill>
                <a:srgbClr val="FFFF99"/>
              </a:solidFill>
            </a:endParaRPr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104775" y="542925"/>
            <a:ext cx="1749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dirty="0">
                <a:solidFill>
                  <a:schemeClr val="bg1"/>
                </a:solidFill>
              </a:rPr>
              <a:t>PROJECT</a:t>
            </a: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 animBg="1"/>
      <p:bldP spid="15365" grpId="0" animBg="1"/>
      <p:bldP spid="15367" grpId="0" animBg="1"/>
      <p:bldP spid="1536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" y="1390650"/>
            <a:ext cx="8943975" cy="3095625"/>
          </a:xfrm>
        </p:spPr>
        <p:txBody>
          <a:bodyPr/>
          <a:lstStyle/>
          <a:p>
            <a:pPr marL="0" indent="0" eaLnBrk="1" hangingPunct="1">
              <a:lnSpc>
                <a:spcPct val="120000"/>
              </a:lnSpc>
              <a:spcBef>
                <a:spcPct val="30000"/>
              </a:spcBef>
            </a:pPr>
            <a:r>
              <a:rPr lang="en-US" altLang="zh-CN" sz="3600" b="1" dirty="0" smtClean="0">
                <a:latin typeface="Times New Roman" panose="02020603050405020304" pitchFamily="18" charset="0"/>
              </a:rPr>
              <a:t> What kinds of transportation can you </a:t>
            </a:r>
          </a:p>
          <a:p>
            <a:pPr marL="0" indent="0" eaLnBrk="1" hangingPunct="1">
              <a:lnSpc>
                <a:spcPct val="120000"/>
              </a:lnSpc>
              <a:spcBef>
                <a:spcPct val="30000"/>
              </a:spcBef>
              <a:buFontTx/>
              <a:buNone/>
            </a:pPr>
            <a:r>
              <a:rPr lang="en-US" altLang="zh-CN" sz="3600" b="1" dirty="0" smtClean="0">
                <a:latin typeface="Times New Roman" panose="02020603050405020304" pitchFamily="18" charset="0"/>
              </a:rPr>
              <a:t>   name?</a:t>
            </a:r>
          </a:p>
          <a:p>
            <a:pPr marL="0" indent="0" eaLnBrk="1" hangingPunct="1">
              <a:lnSpc>
                <a:spcPct val="120000"/>
              </a:lnSpc>
              <a:spcBef>
                <a:spcPct val="30000"/>
              </a:spcBef>
            </a:pPr>
            <a:r>
              <a:rPr lang="en-US" altLang="zh-CN" sz="3600" b="1" dirty="0" smtClean="0">
                <a:latin typeface="Times New Roman" panose="02020603050405020304" pitchFamily="18" charset="0"/>
              </a:rPr>
              <a:t> Imagine a new type of transportation. </a:t>
            </a:r>
          </a:p>
          <a:p>
            <a:pPr marL="0" indent="0" eaLnBrk="1" hangingPunct="1">
              <a:lnSpc>
                <a:spcPct val="120000"/>
              </a:lnSpc>
              <a:spcBef>
                <a:spcPct val="30000"/>
              </a:spcBef>
              <a:buFontTx/>
              <a:buNone/>
            </a:pPr>
            <a:r>
              <a:rPr lang="en-US" altLang="zh-CN" sz="3600" b="1" dirty="0" smtClean="0">
                <a:latin typeface="Times New Roman" panose="02020603050405020304" pitchFamily="18" charset="0"/>
              </a:rPr>
              <a:t>  Describe it!</a:t>
            </a: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349"/>
                            </p:stCondLst>
                            <p:childTnLst>
                              <p:par>
                                <p:cTn id="11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199"/>
                            </p:stCondLst>
                            <p:childTnLst>
                              <p:par>
                                <p:cTn id="17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599"/>
                            </p:stCondLst>
                            <p:childTnLst>
                              <p:par>
                                <p:cTn id="23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blipFill dpi="0" rotWithShape="0">
          <a:blip r:embed="rId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20638" y="93663"/>
            <a:ext cx="9164638" cy="6719713"/>
          </a:xfrm>
        </p:spPr>
        <p:txBody>
          <a:bodyPr/>
          <a:lstStyle/>
          <a:p>
            <a:pPr marL="0" indent="0" eaLnBrk="1" hangingPunct="1">
              <a:lnSpc>
                <a:spcPct val="110000"/>
              </a:lnSpc>
              <a:spcBef>
                <a:spcPct val="30000"/>
              </a:spcBef>
              <a:buFontTx/>
              <a:buNone/>
            </a:pPr>
            <a:r>
              <a:rPr lang="en-US" altLang="zh-CN" b="1" dirty="0" smtClean="0">
                <a:solidFill>
                  <a:srgbClr val="800080"/>
                </a:solidFill>
                <a:latin typeface="Times New Roman" panose="02020603050405020304" pitchFamily="18" charset="0"/>
              </a:rPr>
              <a:t>     Danny has thought of a new kind of </a:t>
            </a:r>
          </a:p>
          <a:p>
            <a:pPr marL="0" indent="0" eaLnBrk="1" hangingPunct="1">
              <a:lnSpc>
                <a:spcPct val="110000"/>
              </a:lnSpc>
              <a:spcBef>
                <a:spcPct val="30000"/>
              </a:spcBef>
              <a:buFontTx/>
              <a:buNone/>
            </a:pPr>
            <a:r>
              <a:rPr lang="en-US" altLang="zh-CN" b="1" dirty="0" smtClean="0">
                <a:solidFill>
                  <a:srgbClr val="800080"/>
                </a:solidFill>
                <a:latin typeface="Times New Roman" panose="02020603050405020304" pitchFamily="18" charset="0"/>
              </a:rPr>
              <a:t>transportation. He wants to give a presentation on </a:t>
            </a:r>
          </a:p>
          <a:p>
            <a:pPr marL="0" indent="0" eaLnBrk="1" hangingPunct="1">
              <a:lnSpc>
                <a:spcPct val="110000"/>
              </a:lnSpc>
              <a:spcBef>
                <a:spcPct val="30000"/>
              </a:spcBef>
              <a:buFontTx/>
              <a:buNone/>
            </a:pPr>
            <a:r>
              <a:rPr lang="en-US" altLang="zh-CN" b="1" dirty="0" smtClean="0">
                <a:solidFill>
                  <a:srgbClr val="800080"/>
                </a:solidFill>
                <a:latin typeface="Times New Roman" panose="02020603050405020304" pitchFamily="18" charset="0"/>
              </a:rPr>
              <a:t>it to the class.</a:t>
            </a:r>
          </a:p>
          <a:p>
            <a:pPr marL="0" indent="0" eaLnBrk="1" hangingPunct="1">
              <a:lnSpc>
                <a:spcPct val="110000"/>
              </a:lnSpc>
              <a:spcBef>
                <a:spcPct val="30000"/>
              </a:spcBef>
              <a:buFontTx/>
              <a:buNone/>
            </a:pPr>
            <a:r>
              <a:rPr lang="en-US" altLang="zh-CN" b="1" dirty="0" smtClean="0">
                <a:solidFill>
                  <a:srgbClr val="800080"/>
                </a:solidFill>
                <a:latin typeface="Times New Roman" panose="02020603050405020304" pitchFamily="18" charset="0"/>
              </a:rPr>
              <a:t>     Last night, Danny stayed up late to make his </a:t>
            </a:r>
          </a:p>
          <a:p>
            <a:pPr marL="0" indent="0" eaLnBrk="1" hangingPunct="1">
              <a:lnSpc>
                <a:spcPct val="110000"/>
              </a:lnSpc>
              <a:spcBef>
                <a:spcPct val="30000"/>
              </a:spcBef>
              <a:buFontTx/>
              <a:buNone/>
            </a:pPr>
            <a:r>
              <a:rPr lang="en-US" altLang="zh-CN" b="1" dirty="0" smtClean="0">
                <a:solidFill>
                  <a:srgbClr val="800080"/>
                </a:solidFill>
                <a:latin typeface="Times New Roman" panose="02020603050405020304" pitchFamily="18" charset="0"/>
              </a:rPr>
              <a:t>invention. He took an old backpack. Then he made </a:t>
            </a:r>
          </a:p>
          <a:p>
            <a:pPr marL="0" indent="0" eaLnBrk="1" hangingPunct="1">
              <a:lnSpc>
                <a:spcPct val="110000"/>
              </a:lnSpc>
              <a:spcBef>
                <a:spcPct val="30000"/>
              </a:spcBef>
              <a:buFontTx/>
              <a:buNone/>
            </a:pPr>
            <a:r>
              <a:rPr lang="en-US" altLang="zh-CN" b="1" dirty="0" smtClean="0">
                <a:solidFill>
                  <a:srgbClr val="800080"/>
                </a:solidFill>
                <a:latin typeface="Times New Roman" panose="02020603050405020304" pitchFamily="18" charset="0"/>
              </a:rPr>
              <a:t>two cardboard rockets. He painted them red and </a:t>
            </a:r>
          </a:p>
          <a:p>
            <a:pPr marL="0" indent="0" eaLnBrk="1" hangingPunct="1">
              <a:lnSpc>
                <a:spcPct val="110000"/>
              </a:lnSpc>
              <a:spcBef>
                <a:spcPct val="30000"/>
              </a:spcBef>
              <a:buFontTx/>
              <a:buNone/>
            </a:pPr>
            <a:r>
              <a:rPr lang="en-US" altLang="zh-CN" b="1" dirty="0" smtClean="0">
                <a:solidFill>
                  <a:srgbClr val="800080"/>
                </a:solidFill>
                <a:latin typeface="Times New Roman" panose="02020603050405020304" pitchFamily="18" charset="0"/>
              </a:rPr>
              <a:t>glued them onto the backpack. In the morning, on </a:t>
            </a:r>
          </a:p>
          <a:p>
            <a:pPr marL="0" indent="0" eaLnBrk="1" hangingPunct="1">
              <a:lnSpc>
                <a:spcPct val="110000"/>
              </a:lnSpc>
              <a:spcBef>
                <a:spcPct val="30000"/>
              </a:spcBef>
              <a:buFontTx/>
              <a:buNone/>
            </a:pPr>
            <a:r>
              <a:rPr lang="en-US" altLang="zh-CN" b="1" dirty="0" smtClean="0">
                <a:solidFill>
                  <a:srgbClr val="800080"/>
                </a:solidFill>
                <a:latin typeface="Times New Roman" panose="02020603050405020304" pitchFamily="18" charset="0"/>
              </a:rPr>
              <a:t>his way to school, he bought ten donuts.</a:t>
            </a:r>
          </a:p>
          <a:p>
            <a:pPr marL="0" indent="0" eaLnBrk="1" hangingPunct="1">
              <a:lnSpc>
                <a:spcPct val="110000"/>
              </a:lnSpc>
              <a:spcBef>
                <a:spcPct val="30000"/>
              </a:spcBef>
              <a:buFontTx/>
              <a:buNone/>
            </a:pPr>
            <a:r>
              <a:rPr lang="en-US" altLang="zh-CN" b="1" dirty="0" smtClean="0">
                <a:solidFill>
                  <a:srgbClr val="800080"/>
                </a:solidFill>
                <a:latin typeface="Times New Roman" panose="02020603050405020304" pitchFamily="18" charset="0"/>
              </a:rPr>
              <a:t>     Now Danny is standing at the front of the classroom.</a:t>
            </a:r>
          </a:p>
        </p:txBody>
      </p:sp>
      <p:pic>
        <p:nvPicPr>
          <p:cNvPr id="6148" name="Picture 4" descr="图片96">
            <a:hlinkClick r:id="rId4" action="ppaction://hlinkfile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319963" y="155575"/>
            <a:ext cx="801687" cy="771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1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1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1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1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549275"/>
            <a:ext cx="9048750" cy="5473700"/>
          </a:xfrm>
        </p:spPr>
        <p:txBody>
          <a:bodyPr/>
          <a:lstStyle/>
          <a:p>
            <a:pPr marL="0" indent="0" eaLnBrk="1" hangingPunct="1">
              <a:lnSpc>
                <a:spcPct val="110000"/>
              </a:lnSpc>
              <a:spcBef>
                <a:spcPct val="30000"/>
              </a:spcBef>
              <a:buFontTx/>
              <a:buNone/>
            </a:pPr>
            <a:r>
              <a:rPr lang="en-US" altLang="zh-CN" b="1" dirty="0" smtClean="0">
                <a:solidFill>
                  <a:srgbClr val="800080"/>
                </a:solidFill>
                <a:latin typeface="Times New Roman" panose="02020603050405020304" pitchFamily="18" charset="0"/>
              </a:rPr>
              <a:t>Danny:  I would like to present my invention. I call </a:t>
            </a:r>
          </a:p>
          <a:p>
            <a:pPr marL="0" indent="0" eaLnBrk="1" hangingPunct="1">
              <a:lnSpc>
                <a:spcPct val="110000"/>
              </a:lnSpc>
              <a:spcBef>
                <a:spcPct val="30000"/>
              </a:spcBef>
              <a:buFontTx/>
              <a:buNone/>
            </a:pPr>
            <a:r>
              <a:rPr lang="en-US" altLang="zh-CN" b="1" dirty="0" smtClean="0">
                <a:solidFill>
                  <a:srgbClr val="800080"/>
                </a:solidFill>
                <a:latin typeface="Times New Roman" panose="02020603050405020304" pitchFamily="18" charset="0"/>
              </a:rPr>
              <a:t>               it “Flying Donuts”, With my invention,      </a:t>
            </a:r>
          </a:p>
          <a:p>
            <a:pPr marL="0" indent="0" eaLnBrk="1" hangingPunct="1">
              <a:lnSpc>
                <a:spcPct val="110000"/>
              </a:lnSpc>
              <a:spcBef>
                <a:spcPct val="30000"/>
              </a:spcBef>
              <a:buFontTx/>
              <a:buNone/>
            </a:pPr>
            <a:r>
              <a:rPr lang="en-US" altLang="zh-CN" b="1" dirty="0" smtClean="0">
                <a:solidFill>
                  <a:srgbClr val="800080"/>
                </a:solidFill>
                <a:latin typeface="Times New Roman" panose="02020603050405020304" pitchFamily="18" charset="0"/>
              </a:rPr>
              <a:t>               you don’t need an airplane to fly. First, </a:t>
            </a:r>
          </a:p>
          <a:p>
            <a:pPr marL="0" indent="0" eaLnBrk="1" hangingPunct="1">
              <a:lnSpc>
                <a:spcPct val="110000"/>
              </a:lnSpc>
              <a:spcBef>
                <a:spcPct val="30000"/>
              </a:spcBef>
              <a:buFontTx/>
              <a:buNone/>
            </a:pPr>
            <a:r>
              <a:rPr lang="en-US" altLang="zh-CN" b="1" dirty="0" smtClean="0">
                <a:solidFill>
                  <a:srgbClr val="800080"/>
                </a:solidFill>
                <a:latin typeface="Times New Roman" panose="02020603050405020304" pitchFamily="18" charset="0"/>
              </a:rPr>
              <a:t>               you put the Flying Donuts bag on your </a:t>
            </a:r>
          </a:p>
          <a:p>
            <a:pPr marL="0" indent="0" eaLnBrk="1" hangingPunct="1">
              <a:lnSpc>
                <a:spcPct val="110000"/>
              </a:lnSpc>
              <a:spcBef>
                <a:spcPct val="30000"/>
              </a:spcBef>
              <a:buFontTx/>
              <a:buNone/>
            </a:pPr>
            <a:r>
              <a:rPr lang="en-US" altLang="zh-CN" b="1" dirty="0" smtClean="0">
                <a:solidFill>
                  <a:srgbClr val="800080"/>
                </a:solidFill>
                <a:latin typeface="Times New Roman" panose="02020603050405020304" pitchFamily="18" charset="0"/>
              </a:rPr>
              <a:t>               back. Then you turn it on and jump into </a:t>
            </a:r>
          </a:p>
          <a:p>
            <a:pPr marL="0" indent="0" eaLnBrk="1" hangingPunct="1">
              <a:lnSpc>
                <a:spcPct val="110000"/>
              </a:lnSpc>
              <a:spcBef>
                <a:spcPct val="30000"/>
              </a:spcBef>
              <a:buFontTx/>
              <a:buNone/>
            </a:pPr>
            <a:r>
              <a:rPr lang="en-US" altLang="zh-CN" b="1" dirty="0" smtClean="0">
                <a:solidFill>
                  <a:srgbClr val="800080"/>
                </a:solidFill>
                <a:latin typeface="Times New Roman" panose="02020603050405020304" pitchFamily="18" charset="0"/>
              </a:rPr>
              <a:t>               the air!</a:t>
            </a:r>
          </a:p>
          <a:p>
            <a:pPr marL="0" indent="0" eaLnBrk="1" hangingPunct="1">
              <a:lnSpc>
                <a:spcPct val="110000"/>
              </a:lnSpc>
              <a:spcBef>
                <a:spcPct val="30000"/>
              </a:spcBef>
              <a:buFontTx/>
              <a:buNone/>
            </a:pPr>
            <a:r>
              <a:rPr lang="en-US" altLang="zh-CN" b="1" dirty="0" smtClean="0">
                <a:solidFill>
                  <a:srgbClr val="800080"/>
                </a:solidFill>
                <a:latin typeface="Times New Roman" panose="02020603050405020304" pitchFamily="18" charset="0"/>
              </a:rPr>
              <a:t>Teacher: OK, Danny. But why do you call it </a:t>
            </a:r>
          </a:p>
          <a:p>
            <a:pPr marL="0" indent="0" eaLnBrk="1" hangingPunct="1">
              <a:lnSpc>
                <a:spcPct val="110000"/>
              </a:lnSpc>
              <a:spcBef>
                <a:spcPct val="30000"/>
              </a:spcBef>
              <a:buFontTx/>
              <a:buNone/>
            </a:pPr>
            <a:r>
              <a:rPr lang="en-US" altLang="zh-CN" b="1" dirty="0" smtClean="0">
                <a:solidFill>
                  <a:srgbClr val="800080"/>
                </a:solidFill>
                <a:latin typeface="Times New Roman" panose="02020603050405020304" pitchFamily="18" charset="0"/>
              </a:rPr>
              <a:t>                Flying Donuts?</a:t>
            </a: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40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40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40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40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40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40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40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40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40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40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40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40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40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40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40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40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40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40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40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40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40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40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40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40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000"/>
                            </p:stCondLst>
                            <p:childTnLst>
                              <p:par>
                                <p:cTn id="47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40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40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40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40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500"/>
                            </p:stCondLst>
                            <p:childTnLst>
                              <p:par>
                                <p:cTn id="54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40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40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40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40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106363" y="554038"/>
            <a:ext cx="9761538" cy="6453187"/>
          </a:xfrm>
        </p:spPr>
        <p:txBody>
          <a:bodyPr/>
          <a:lstStyle/>
          <a:p>
            <a:pPr marL="0" indent="0" eaLnBrk="1" hangingPunct="1">
              <a:lnSpc>
                <a:spcPct val="110000"/>
              </a:lnSpc>
              <a:spcBef>
                <a:spcPct val="30000"/>
              </a:spcBef>
              <a:buFontTx/>
              <a:buNone/>
            </a:pPr>
            <a:r>
              <a:rPr lang="en-US" altLang="zh-CN" b="1" smtClean="0">
                <a:solidFill>
                  <a:srgbClr val="800080"/>
                </a:solidFill>
                <a:latin typeface="Times New Roman" panose="02020603050405020304" pitchFamily="18" charset="0"/>
              </a:rPr>
              <a:t>Danny:   Look inside! See? I put ten donuts there.</a:t>
            </a:r>
          </a:p>
          <a:p>
            <a:pPr marL="0" indent="0" eaLnBrk="1" hangingPunct="1">
              <a:lnSpc>
                <a:spcPct val="110000"/>
              </a:lnSpc>
              <a:spcBef>
                <a:spcPct val="30000"/>
              </a:spcBef>
              <a:buFontTx/>
              <a:buNone/>
            </a:pPr>
            <a:r>
              <a:rPr lang="en-US" altLang="zh-CN" b="1" smtClean="0">
                <a:solidFill>
                  <a:srgbClr val="800080"/>
                </a:solidFill>
                <a:latin typeface="Times New Roman" panose="02020603050405020304" pitchFamily="18" charset="0"/>
              </a:rPr>
              <a:t>Jenny:    What do the donuts do, Danny?</a:t>
            </a:r>
          </a:p>
          <a:p>
            <a:pPr marL="0" indent="0" eaLnBrk="1" hangingPunct="1">
              <a:lnSpc>
                <a:spcPct val="150000"/>
              </a:lnSpc>
              <a:spcBef>
                <a:spcPct val="30000"/>
              </a:spcBef>
              <a:buFontTx/>
              <a:buNone/>
            </a:pPr>
            <a:r>
              <a:rPr lang="en-US" altLang="zh-CN" b="1" smtClean="0">
                <a:solidFill>
                  <a:srgbClr val="800080"/>
                </a:solidFill>
                <a:latin typeface="Times New Roman" panose="02020603050405020304" pitchFamily="18" charset="0"/>
              </a:rPr>
              <a:t>Danny:   The donuts are the fuel. I don’t need oil or </a:t>
            </a:r>
          </a:p>
          <a:p>
            <a:pPr marL="0" indent="0" eaLnBrk="1" hangingPunct="1">
              <a:lnSpc>
                <a:spcPct val="150000"/>
              </a:lnSpc>
              <a:spcBef>
                <a:spcPct val="30000"/>
              </a:spcBef>
              <a:buFontTx/>
              <a:buNone/>
            </a:pPr>
            <a:r>
              <a:rPr lang="en-US" altLang="zh-CN" b="1" smtClean="0">
                <a:solidFill>
                  <a:srgbClr val="800080"/>
                </a:solidFill>
                <a:latin typeface="Times New Roman" panose="02020603050405020304" pitchFamily="18" charset="0"/>
              </a:rPr>
              <a:t>                coal. One donut will carry you one </a:t>
            </a:r>
          </a:p>
          <a:p>
            <a:pPr marL="0" indent="0" eaLnBrk="1" hangingPunct="1">
              <a:lnSpc>
                <a:spcPct val="150000"/>
              </a:lnSpc>
              <a:spcBef>
                <a:spcPct val="30000"/>
              </a:spcBef>
              <a:buFontTx/>
              <a:buNone/>
            </a:pPr>
            <a:r>
              <a:rPr lang="en-US" altLang="zh-CN" b="1" smtClean="0">
                <a:solidFill>
                  <a:srgbClr val="800080"/>
                </a:solidFill>
                <a:latin typeface="Times New Roman" panose="02020603050405020304" pitchFamily="18" charset="0"/>
              </a:rPr>
              <a:t>                kilometre. To go ten kilometres, you need </a:t>
            </a:r>
          </a:p>
          <a:p>
            <a:pPr marL="0" indent="0" eaLnBrk="1" hangingPunct="1">
              <a:lnSpc>
                <a:spcPct val="150000"/>
              </a:lnSpc>
              <a:spcBef>
                <a:spcPct val="30000"/>
              </a:spcBef>
              <a:buFontTx/>
              <a:buNone/>
            </a:pPr>
            <a:r>
              <a:rPr lang="en-US" altLang="zh-CN" b="1" smtClean="0">
                <a:solidFill>
                  <a:srgbClr val="800080"/>
                </a:solidFill>
                <a:latin typeface="Times New Roman" panose="02020603050405020304" pitchFamily="18" charset="0"/>
              </a:rPr>
              <a:t>                ten donuts.</a:t>
            </a:r>
          </a:p>
          <a:p>
            <a:pPr marL="0" indent="0" eaLnBrk="1" hangingPunct="1">
              <a:lnSpc>
                <a:spcPct val="150000"/>
              </a:lnSpc>
              <a:spcBef>
                <a:spcPct val="30000"/>
              </a:spcBef>
              <a:buFontTx/>
              <a:buNone/>
            </a:pPr>
            <a:r>
              <a:rPr lang="en-US" altLang="zh-CN" b="1" smtClean="0">
                <a:solidFill>
                  <a:srgbClr val="800080"/>
                </a:solidFill>
                <a:latin typeface="Times New Roman" panose="02020603050405020304" pitchFamily="18" charset="0"/>
              </a:rPr>
              <a:t>Teacher: Do other types of food make the rockets go 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1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10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10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10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10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1" dur="100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9" name="Rectangle 5"/>
          <p:cNvSpPr>
            <a:spLocks noChangeArrowheads="1"/>
          </p:cNvSpPr>
          <p:nvPr/>
        </p:nvSpPr>
        <p:spPr bwMode="auto">
          <a:xfrm>
            <a:off x="146050" y="28575"/>
            <a:ext cx="8986838" cy="432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  <a:spcBef>
                <a:spcPct val="30000"/>
              </a:spcBef>
            </a:pPr>
            <a:r>
              <a:rPr lang="en-US" altLang="zh-CN" sz="3200" b="1">
                <a:solidFill>
                  <a:srgbClr val="800080"/>
                </a:solidFill>
                <a:latin typeface="Times New Roman" panose="02020603050405020304" pitchFamily="18" charset="0"/>
              </a:rPr>
              <a:t>Danny:   Yes, but donuts are the best.</a:t>
            </a:r>
          </a:p>
          <a:p>
            <a:pPr>
              <a:lnSpc>
                <a:spcPct val="120000"/>
              </a:lnSpc>
              <a:spcBef>
                <a:spcPct val="30000"/>
              </a:spcBef>
            </a:pPr>
            <a:r>
              <a:rPr lang="en-US" altLang="zh-CN" sz="3200" b="1">
                <a:solidFill>
                  <a:srgbClr val="800080"/>
                </a:solidFill>
                <a:latin typeface="Times New Roman" panose="02020603050405020304" pitchFamily="18" charset="0"/>
              </a:rPr>
              <a:t>Teacher: Why is that?</a:t>
            </a:r>
          </a:p>
          <a:p>
            <a:pPr>
              <a:lnSpc>
                <a:spcPct val="120000"/>
              </a:lnSpc>
              <a:spcBef>
                <a:spcPct val="30000"/>
              </a:spcBef>
            </a:pPr>
            <a:r>
              <a:rPr lang="en-US" altLang="zh-CN" sz="3200" b="1">
                <a:solidFill>
                  <a:srgbClr val="800080"/>
                </a:solidFill>
                <a:latin typeface="Times New Roman" panose="02020603050405020304" pitchFamily="18" charset="0"/>
              </a:rPr>
              <a:t>Danny:   You can eat them when you get hungry!</a:t>
            </a:r>
          </a:p>
          <a:p>
            <a:pPr>
              <a:lnSpc>
                <a:spcPct val="120000"/>
              </a:lnSpc>
              <a:spcBef>
                <a:spcPct val="30000"/>
              </a:spcBef>
            </a:pPr>
            <a:r>
              <a:rPr lang="en-US" altLang="zh-CN" sz="3200" b="1">
                <a:solidFill>
                  <a:srgbClr val="800080"/>
                </a:solidFill>
                <a:latin typeface="Times New Roman" panose="02020603050405020304" pitchFamily="18" charset="0"/>
              </a:rPr>
              <a:t>                Will Danny’s invention really work?  </a:t>
            </a:r>
          </a:p>
          <a:p>
            <a:pPr>
              <a:lnSpc>
                <a:spcPct val="120000"/>
              </a:lnSpc>
              <a:spcBef>
                <a:spcPct val="30000"/>
              </a:spcBef>
            </a:pPr>
            <a:r>
              <a:rPr lang="en-US" altLang="zh-CN" sz="3200" b="1">
                <a:solidFill>
                  <a:srgbClr val="800080"/>
                </a:solidFill>
                <a:latin typeface="Times New Roman" panose="02020603050405020304" pitchFamily="18" charset="0"/>
              </a:rPr>
              <a:t>                Probably not, but he had fun, and he  </a:t>
            </a:r>
          </a:p>
          <a:p>
            <a:pPr>
              <a:lnSpc>
                <a:spcPct val="120000"/>
              </a:lnSpc>
              <a:spcBef>
                <a:spcPct val="30000"/>
              </a:spcBef>
            </a:pPr>
            <a:r>
              <a:rPr lang="en-US" altLang="zh-CN" sz="3200" b="1">
                <a:solidFill>
                  <a:srgbClr val="800080"/>
                </a:solidFill>
                <a:latin typeface="Times New Roman" panose="02020603050405020304" pitchFamily="18" charset="0"/>
              </a:rPr>
              <a:t>                used his imagination! You can do it, too!</a:t>
            </a:r>
          </a:p>
        </p:txBody>
      </p:sp>
      <p:sp>
        <p:nvSpPr>
          <p:cNvPr id="52231" name="AutoShape 7"/>
          <p:cNvSpPr>
            <a:spLocks noChangeArrowheads="1"/>
          </p:cNvSpPr>
          <p:nvPr/>
        </p:nvSpPr>
        <p:spPr bwMode="auto">
          <a:xfrm>
            <a:off x="2771775" y="5373688"/>
            <a:ext cx="4932363" cy="719137"/>
          </a:xfrm>
          <a:prstGeom prst="wedgeRoundRectCallout">
            <a:avLst>
              <a:gd name="adj1" fmla="val -59944"/>
              <a:gd name="adj2" fmla="val -112912"/>
              <a:gd name="adj3" fmla="val 16667"/>
            </a:avLst>
          </a:prstGeom>
          <a:solidFill>
            <a:srgbClr val="B0FEDE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zh-CN" sz="3200" b="1">
                <a:latin typeface="Times New Roman" panose="02020603050405020304" pitchFamily="18" charset="0"/>
              </a:rPr>
              <a:t>Do you like my invention?</a:t>
            </a:r>
          </a:p>
        </p:txBody>
      </p:sp>
      <p:pic>
        <p:nvPicPr>
          <p:cNvPr id="52233" name="Picture 9" descr="u=3882031932,2959641316&amp;fm=21&amp;gp=0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5100" y="4076700"/>
            <a:ext cx="2535238" cy="2781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2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52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2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9" grpId="0"/>
      <p:bldP spid="5223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20" name="Rectangle 4"/>
          <p:cNvSpPr>
            <a:spLocks noChangeArrowheads="1"/>
          </p:cNvSpPr>
          <p:nvPr/>
        </p:nvSpPr>
        <p:spPr bwMode="auto">
          <a:xfrm>
            <a:off x="-19050" y="866775"/>
            <a:ext cx="9271000" cy="5624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0" hangingPunct="0">
              <a:lnSpc>
                <a:spcPct val="80000"/>
              </a:lnSpc>
              <a:spcBef>
                <a:spcPct val="30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1. What does Danny call his invention?</a:t>
            </a:r>
          </a:p>
          <a:p>
            <a:pPr marL="342900" indent="-342900" eaLnBrk="0" hangingPunct="0">
              <a:lnSpc>
                <a:spcPct val="80000"/>
              </a:lnSpc>
              <a:spcBef>
                <a:spcPct val="30000"/>
              </a:spcBef>
            </a:pPr>
            <a:endParaRPr lang="en-US" altLang="zh-CN" sz="3200" b="1">
              <a:latin typeface="Times New Roman" panose="02020603050405020304" pitchFamily="18" charset="0"/>
            </a:endParaRPr>
          </a:p>
          <a:p>
            <a:pPr marL="342900" indent="-342900" eaLnBrk="0" hangingPunct="0">
              <a:lnSpc>
                <a:spcPct val="80000"/>
              </a:lnSpc>
              <a:spcBef>
                <a:spcPct val="30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2. How does Danny’s invention work?</a:t>
            </a:r>
          </a:p>
          <a:p>
            <a:pPr marL="342900" indent="-342900" eaLnBrk="0" hangingPunct="0">
              <a:lnSpc>
                <a:spcPct val="80000"/>
              </a:lnSpc>
              <a:spcBef>
                <a:spcPct val="30000"/>
              </a:spcBef>
            </a:pPr>
            <a:endParaRPr lang="en-US" altLang="zh-CN" sz="3200" b="1">
              <a:latin typeface="Times New Roman" panose="02020603050405020304" pitchFamily="18" charset="0"/>
            </a:endParaRPr>
          </a:p>
          <a:p>
            <a:pPr marL="342900" indent="-342900" eaLnBrk="0" hangingPunct="0">
              <a:lnSpc>
                <a:spcPct val="80000"/>
              </a:lnSpc>
              <a:spcBef>
                <a:spcPct val="30000"/>
              </a:spcBef>
            </a:pPr>
            <a:endParaRPr lang="en-US" altLang="zh-CN" sz="3200" b="1">
              <a:latin typeface="Times New Roman" panose="02020603050405020304" pitchFamily="18" charset="0"/>
            </a:endParaRPr>
          </a:p>
          <a:p>
            <a:pPr marL="342900" indent="-342900" eaLnBrk="0" hangingPunct="0">
              <a:lnSpc>
                <a:spcPct val="80000"/>
              </a:lnSpc>
              <a:spcBef>
                <a:spcPct val="30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3. Why are donuts the best food to make the rockets  </a:t>
            </a:r>
          </a:p>
          <a:p>
            <a:pPr marL="342900" indent="-342900" eaLnBrk="0" hangingPunct="0">
              <a:lnSpc>
                <a:spcPct val="80000"/>
              </a:lnSpc>
              <a:spcBef>
                <a:spcPct val="30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    go?</a:t>
            </a:r>
          </a:p>
          <a:p>
            <a:pPr marL="342900" indent="-342900" eaLnBrk="0" hangingPunct="0">
              <a:lnSpc>
                <a:spcPct val="80000"/>
              </a:lnSpc>
              <a:spcBef>
                <a:spcPct val="30000"/>
              </a:spcBef>
            </a:pPr>
            <a:endParaRPr lang="en-US" altLang="zh-CN" sz="3200" b="1">
              <a:latin typeface="Times New Roman" panose="02020603050405020304" pitchFamily="18" charset="0"/>
            </a:endParaRPr>
          </a:p>
          <a:p>
            <a:pPr marL="342900" indent="-342900" eaLnBrk="0" hangingPunct="0">
              <a:lnSpc>
                <a:spcPct val="80000"/>
              </a:lnSpc>
              <a:spcBef>
                <a:spcPct val="30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4. How far will you go if you have five donuts?</a:t>
            </a:r>
            <a:endParaRPr lang="en-US" altLang="zh-CN" sz="3200" b="1">
              <a:solidFill>
                <a:srgbClr val="FF0066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3813" y="215900"/>
            <a:ext cx="744378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9933FF"/>
                </a:solidFill>
                <a:latin typeface="Times New Roman" panose="02020603050405020304" pitchFamily="18" charset="0"/>
              </a:rPr>
              <a:t>Read the lesson and answer the questions.</a:t>
            </a: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400050" y="1317625"/>
            <a:ext cx="27336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FF0066"/>
                </a:solidFill>
                <a:latin typeface="Times New Roman" panose="02020603050405020304" pitchFamily="18" charset="0"/>
              </a:rPr>
              <a:t>Flying Donuts.</a:t>
            </a: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420688" y="2271713"/>
            <a:ext cx="8672512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  <a:spcBef>
                <a:spcPct val="30000"/>
              </a:spcBef>
            </a:pPr>
            <a:r>
              <a:rPr lang="en-US" altLang="zh-CN" sz="32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First, put on Flying Donuts. Then turn it on and jump into the air.</a:t>
            </a: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406400" y="4537075"/>
            <a:ext cx="84804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FF0066"/>
                </a:solidFill>
                <a:latin typeface="Times New Roman" panose="02020603050405020304" pitchFamily="18" charset="0"/>
              </a:rPr>
              <a:t>Because you can eat them when you get hungry.</a:t>
            </a: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415925" y="5737225"/>
            <a:ext cx="29606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FF0066"/>
                </a:solidFill>
                <a:latin typeface="Times New Roman" panose="02020603050405020304" pitchFamily="18" charset="0"/>
              </a:rPr>
              <a:t>Five kilometres.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11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 tmFilter="0,0; .5, 1; 1, 1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20" grpId="0"/>
      <p:bldP spid="8197" grpId="0"/>
      <p:bldP spid="8198" grpId="0"/>
      <p:bldP spid="8199" grpId="0"/>
      <p:bldP spid="8200" grpId="0"/>
      <p:bldP spid="820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ChangeArrowheads="1"/>
          </p:cNvSpPr>
          <p:nvPr/>
        </p:nvSpPr>
        <p:spPr bwMode="auto">
          <a:xfrm>
            <a:off x="600075" y="1125538"/>
            <a:ext cx="1576388" cy="696912"/>
          </a:xfrm>
          <a:prstGeom prst="rect">
            <a:avLst/>
          </a:prstGeom>
          <a:solidFill>
            <a:srgbClr val="B3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>
              <a:lnSpc>
                <a:spcPct val="120000"/>
              </a:lnSpc>
              <a:spcBef>
                <a:spcPct val="30000"/>
              </a:spcBef>
            </a:pP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think of</a:t>
            </a:r>
            <a:endParaRPr lang="zh-CN" altLang="en-US" sz="32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3034" name="Line 26"/>
          <p:cNvSpPr>
            <a:spLocks noChangeShapeType="1"/>
          </p:cNvSpPr>
          <p:nvPr/>
        </p:nvSpPr>
        <p:spPr bwMode="auto">
          <a:xfrm>
            <a:off x="2208213" y="1525588"/>
            <a:ext cx="838200" cy="1270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76130" name="Text Box 2"/>
          <p:cNvSpPr txBox="1">
            <a:spLocks noChangeArrowheads="1"/>
          </p:cNvSpPr>
          <p:nvPr/>
        </p:nvSpPr>
        <p:spPr bwMode="auto">
          <a:xfrm>
            <a:off x="2994025" y="1120775"/>
            <a:ext cx="6170613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B3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61950" indent="-3619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90678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31445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22755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130425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87625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044825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502025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959225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30000"/>
              </a:spcBef>
            </a:pPr>
            <a:r>
              <a:rPr lang="zh-CN" altLang="en-US" sz="3200" b="1" dirty="0">
                <a:latin typeface="Times New Roman" panose="02020603050405020304" pitchFamily="18" charset="0"/>
              </a:rPr>
              <a:t>考虑</a:t>
            </a:r>
            <a:r>
              <a:rPr lang="en-US" altLang="zh-CN" sz="3200" b="1" dirty="0">
                <a:latin typeface="Times New Roman" panose="02020603050405020304" pitchFamily="18" charset="0"/>
              </a:rPr>
              <a:t>, </a:t>
            </a:r>
            <a:r>
              <a:rPr lang="zh-CN" altLang="en-US" sz="3200" b="1" dirty="0">
                <a:latin typeface="Times New Roman" panose="02020603050405020304" pitchFamily="18" charset="0"/>
              </a:rPr>
              <a:t>设想</a:t>
            </a:r>
            <a:r>
              <a:rPr lang="en-US" altLang="zh-CN" sz="3200" b="1" dirty="0">
                <a:latin typeface="Times New Roman" panose="02020603050405020304" pitchFamily="18" charset="0"/>
              </a:rPr>
              <a:t>, </a:t>
            </a:r>
            <a:r>
              <a:rPr lang="zh-CN" altLang="en-US" sz="3200" b="1" dirty="0">
                <a:latin typeface="Times New Roman" panose="02020603050405020304" pitchFamily="18" charset="0"/>
              </a:rPr>
              <a:t>想出</a:t>
            </a:r>
            <a:r>
              <a:rPr lang="en-US" altLang="zh-CN" sz="3200" b="1" dirty="0">
                <a:latin typeface="Times New Roman" panose="02020603050405020304" pitchFamily="18" charset="0"/>
              </a:rPr>
              <a:t>(</a:t>
            </a:r>
            <a:r>
              <a:rPr lang="zh-CN" altLang="en-US" sz="3200" b="1" dirty="0">
                <a:latin typeface="Times New Roman" panose="02020603050405020304" pitchFamily="18" charset="0"/>
              </a:rPr>
              <a:t>主意</a:t>
            </a:r>
            <a:r>
              <a:rPr lang="en-US" altLang="zh-CN" sz="3200" b="1" dirty="0">
                <a:latin typeface="Times New Roman" panose="02020603050405020304" pitchFamily="18" charset="0"/>
              </a:rPr>
              <a:t>), </a:t>
            </a:r>
            <a:r>
              <a:rPr lang="zh-CN" altLang="en-US" sz="3200" b="1" dirty="0">
                <a:latin typeface="Times New Roman" panose="02020603050405020304" pitchFamily="18" charset="0"/>
              </a:rPr>
              <a:t>提出</a:t>
            </a:r>
            <a:r>
              <a:rPr lang="en-US" altLang="zh-CN" sz="3200" b="1" dirty="0">
                <a:latin typeface="Times New Roman" panose="02020603050405020304" pitchFamily="18" charset="0"/>
              </a:rPr>
              <a:t>(</a:t>
            </a:r>
            <a:r>
              <a:rPr lang="zh-CN" altLang="en-US" sz="3200" b="1" dirty="0">
                <a:latin typeface="Times New Roman" panose="02020603050405020304" pitchFamily="18" charset="0"/>
              </a:rPr>
              <a:t>建议</a:t>
            </a:r>
            <a:r>
              <a:rPr lang="en-US" altLang="zh-CN" sz="3200" b="1" dirty="0">
                <a:latin typeface="Times New Roman" panose="02020603050405020304" pitchFamily="18" charset="0"/>
              </a:rPr>
              <a:t>)</a:t>
            </a:r>
          </a:p>
        </p:txBody>
      </p:sp>
      <p:sp>
        <p:nvSpPr>
          <p:cNvPr id="43036" name="Rectangle 28"/>
          <p:cNvSpPr>
            <a:spLocks noChangeArrowheads="1"/>
          </p:cNvSpPr>
          <p:nvPr/>
        </p:nvSpPr>
        <p:spPr bwMode="auto">
          <a:xfrm>
            <a:off x="41275" y="1189038"/>
            <a:ext cx="4984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609600" indent="-609600">
              <a:spcBef>
                <a:spcPct val="50000"/>
              </a:spcBef>
            </a:pPr>
            <a:r>
              <a:rPr kumimoji="1" lang="en-US" altLang="zh-CN" sz="3200" b="1">
                <a:solidFill>
                  <a:srgbClr val="000000"/>
                </a:solidFill>
                <a:latin typeface="Times New Roman" panose="02020603050405020304" pitchFamily="18" charset="0"/>
              </a:rPr>
              <a:t>1.  </a:t>
            </a:r>
            <a:endParaRPr kumimoji="1" lang="zh-CN" altLang="en-US" sz="32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3037" name="Rectangle 29"/>
          <p:cNvSpPr>
            <a:spLocks noChangeArrowheads="1"/>
          </p:cNvSpPr>
          <p:nvPr/>
        </p:nvSpPr>
        <p:spPr bwMode="auto">
          <a:xfrm>
            <a:off x="550863" y="1922463"/>
            <a:ext cx="8248650" cy="3457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3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What do you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think of</a:t>
            </a:r>
            <a:r>
              <a:rPr lang="en-US" altLang="zh-CN" sz="3200" b="1" dirty="0">
                <a:latin typeface="Times New Roman" panose="02020603050405020304" pitchFamily="18" charset="0"/>
              </a:rPr>
              <a:t> my singing?</a:t>
            </a:r>
          </a:p>
          <a:p>
            <a:pPr>
              <a:lnSpc>
                <a:spcPct val="150000"/>
              </a:lnSpc>
              <a:spcBef>
                <a:spcPct val="30000"/>
              </a:spcBef>
            </a:pPr>
            <a:r>
              <a:rPr lang="zh-CN" altLang="en-US" sz="3200" b="1" dirty="0">
                <a:latin typeface="Times New Roman" panose="02020603050405020304" pitchFamily="18" charset="0"/>
              </a:rPr>
              <a:t>你认为我的歌唱得怎么样？</a:t>
            </a:r>
          </a:p>
          <a:p>
            <a:pPr>
              <a:lnSpc>
                <a:spcPct val="150000"/>
              </a:lnSpc>
              <a:spcBef>
                <a:spcPct val="3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I can’t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think of</a:t>
            </a:r>
            <a:r>
              <a:rPr lang="en-US" altLang="zh-CN" sz="3200" b="1" dirty="0">
                <a:latin typeface="Times New Roman" panose="02020603050405020304" pitchFamily="18" charset="0"/>
              </a:rPr>
              <a:t> his name at the moment.</a:t>
            </a:r>
          </a:p>
          <a:p>
            <a:pPr>
              <a:lnSpc>
                <a:spcPct val="150000"/>
              </a:lnSpc>
              <a:spcBef>
                <a:spcPct val="30000"/>
              </a:spcBef>
            </a:pPr>
            <a:r>
              <a:rPr lang="zh-CN" altLang="en-US" sz="3200" b="1" dirty="0">
                <a:latin typeface="Times New Roman" panose="02020603050405020304" pitchFamily="18" charset="0"/>
              </a:rPr>
              <a:t>我一时想不起他的名字了。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3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8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3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76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43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animBg="1"/>
      <p:bldP spid="43034" grpId="0" animBg="1"/>
      <p:bldP spid="176130" grpId="0"/>
      <p:bldP spid="43036" grpId="0"/>
      <p:bldP spid="43037" grpId="0"/>
    </p:bldLst>
  </p:timing>
</p:sld>
</file>

<file path=ppt/theme/theme1.xml><?xml version="1.0" encoding="utf-8"?>
<a:theme xmlns:a="http://schemas.openxmlformats.org/drawingml/2006/main" name="WWW.2PPT.COM&#10;">
  <a:themeElements>
    <a:clrScheme name="自定义设计方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自定义设计方案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自定义设计方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1362</Words>
  <Application>Microsoft Office PowerPoint</Application>
  <PresentationFormat>全屏显示(4:3)</PresentationFormat>
  <Paragraphs>182</Paragraphs>
  <Slides>21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27" baseType="lpstr">
      <vt:lpstr>宋体</vt:lpstr>
      <vt:lpstr>微软雅黑</vt:lpstr>
      <vt:lpstr>Arial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2005-10-26T06:40:00Z</dcterms:created>
  <dcterms:modified xsi:type="dcterms:W3CDTF">2023-01-16T20:07:43Z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372A7AB1DA954B9C9E7F733C7EC9BA5B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