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429FF-BA2D-4C5B-B8B0-D05FA3EBE65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899A0-8DB4-4E04-BE33-9CE4208012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8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2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6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37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1510F-D9BC-4838-8F7B-470E28CAD9A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F9FD0-220A-4279-B585-60C360F3407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6DC5A-6878-475E-B19B-0E4195B863D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A95B2-FC83-4EEF-B537-F9ACAB0A23A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3845B-C096-42FC-9FCF-316F4A71B58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0BF6C-F83B-4F6F-BB2C-567ED04D6EF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5B3AF-6EEE-4B30-BE5B-F91E0B72B64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5726C-6777-43CC-A36C-498B8C5379B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A24A-B3A6-4E7C-B590-9AFF4DBA84A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FD495-63BC-435F-96E8-6860AD2E531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1C8F83-51A6-414E-AEDC-C39A08F6BB4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/>
          </p:cNvSpPr>
          <p:nvPr/>
        </p:nvSpPr>
        <p:spPr bwMode="auto">
          <a:xfrm>
            <a:off x="2161828" y="2459112"/>
            <a:ext cx="4680520" cy="136815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立方根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1456172" y="836712"/>
            <a:ext cx="60486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dirty="0">
                <a:solidFill>
                  <a:srgbClr val="003399"/>
                </a:solidFill>
                <a:ea typeface="隶书" panose="02010509060101010101" pitchFamily="49" charset="-122"/>
              </a:rPr>
              <a:t>第七章：实数</a:t>
            </a:r>
          </a:p>
        </p:txBody>
      </p:sp>
      <p:sp>
        <p:nvSpPr>
          <p:cNvPr id="6" name="矩形 5"/>
          <p:cNvSpPr/>
          <p:nvPr/>
        </p:nvSpPr>
        <p:spPr>
          <a:xfrm>
            <a:off x="2794547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5184576"/>
          </a:xfrm>
          <a:noFill/>
        </p:spPr>
        <p:txBody>
          <a:bodyPr/>
          <a:lstStyle/>
          <a:p>
            <a:pPr marL="508000" indent="-508000">
              <a:buFontTx/>
              <a:buNone/>
            </a:pPr>
            <a:r>
              <a:rPr lang="zh-CN" altLang="en-US" sz="2800" dirty="0"/>
              <a:t>三、问题交流</a:t>
            </a:r>
            <a:r>
              <a:rPr lang="zh-CN" altLang="en-US" sz="2800" dirty="0" smtClean="0"/>
              <a:t>：</a:t>
            </a:r>
            <a:endParaRPr lang="zh-CN" altLang="en-US" sz="2800" dirty="0"/>
          </a:p>
          <a:p>
            <a:pPr marL="508000" indent="-508000">
              <a:buFontTx/>
              <a:buNone/>
            </a:pPr>
            <a:r>
              <a:rPr lang="zh-CN" altLang="en-US" sz="2800" dirty="0" smtClean="0"/>
              <a:t>⑴</a:t>
            </a:r>
            <a:r>
              <a:rPr lang="zh-CN" altLang="en-US" sz="2800" dirty="0"/>
              <a:t>交换导学案看一看，欣赏他人作业之美，同时发现自己和他人之不足</a:t>
            </a:r>
            <a:r>
              <a:rPr lang="zh-CN" altLang="en-US" sz="2800" dirty="0" smtClean="0"/>
              <a:t>。</a:t>
            </a:r>
            <a:endParaRPr lang="zh-CN" altLang="en-US" sz="2800" dirty="0"/>
          </a:p>
          <a:p>
            <a:pPr marL="508000" indent="-508000">
              <a:buFontTx/>
              <a:buNone/>
            </a:pPr>
            <a:r>
              <a:rPr lang="zh-CN" altLang="en-US" sz="2800" dirty="0" smtClean="0"/>
              <a:t>⑵</a:t>
            </a:r>
            <a:r>
              <a:rPr lang="zh-CN" altLang="en-US" sz="2800" dirty="0"/>
              <a:t>组长组织组内各位同学说一说自己出现的困惑，然后总结小组内不能解决的问题和一些发现</a:t>
            </a:r>
            <a:r>
              <a:rPr lang="zh-CN" altLang="en-US" sz="2800" dirty="0" smtClean="0"/>
              <a:t>，</a:t>
            </a:r>
            <a:endParaRPr lang="zh-CN" altLang="en-US" sz="2800" dirty="0"/>
          </a:p>
          <a:p>
            <a:pPr marL="508000" indent="-508000">
              <a:buFontTx/>
              <a:buNone/>
            </a:pPr>
            <a:r>
              <a:rPr lang="zh-CN" altLang="en-US" sz="2800" dirty="0" smtClean="0"/>
              <a:t>展</a:t>
            </a:r>
            <a:r>
              <a:rPr lang="zh-CN" altLang="en-US" sz="2800" dirty="0"/>
              <a:t>示提升（展示不能解决的问题，接受任务，小组作好准备哦</a:t>
            </a:r>
            <a:r>
              <a:rPr lang="zh-CN" altLang="en-US" sz="2800" dirty="0" smtClean="0"/>
              <a:t>！）</a:t>
            </a:r>
            <a:endParaRPr lang="zh-CN" altLang="en-US" sz="2800" dirty="0"/>
          </a:p>
          <a:p>
            <a:pPr marL="508000" indent="-508000">
              <a:buFontTx/>
              <a:buNone/>
            </a:pPr>
            <a:r>
              <a:rPr lang="zh-CN" altLang="en-US" sz="2800" dirty="0" smtClean="0"/>
              <a:t>（</a:t>
            </a:r>
            <a:r>
              <a:rPr lang="zh-CN" altLang="en-US" sz="2800" dirty="0"/>
              <a:t>你能说出数的平方根与数的立方根有什么不同吗？）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92969" y="2017712"/>
            <a:ext cx="609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①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立方根的概念、性质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. </a:t>
            </a:r>
            <a:endParaRPr lang="zh-CN" altLang="zh-CN" sz="3200" b="1" dirty="0">
              <a:solidFill>
                <a:srgbClr val="000000"/>
              </a:solidFill>
              <a:latin typeface="宋体" panose="0201060003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55576" y="4283074"/>
            <a:ext cx="7992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660033"/>
                </a:solidFill>
                <a:latin typeface="宋体" panose="02010600030101010101" pitchFamily="2" charset="-122"/>
                <a:ea typeface="方正舒体" panose="02010601030101010101" pitchFamily="2" charset="-122"/>
              </a:rPr>
              <a:t>方法归纳</a:t>
            </a:r>
            <a:endParaRPr lang="zh-CN" altLang="en-US" sz="3200" b="1" dirty="0">
              <a:solidFill>
                <a:srgbClr val="660033"/>
              </a:solidFill>
              <a:latin typeface="Times New Roman" panose="02020603050405020304" pitchFamily="18" charset="0"/>
              <a:ea typeface="方正舒体" panose="02010601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660033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         根据乘方与开方的互逆关系求一个数的立方根。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3245" y="2682081"/>
            <a:ext cx="806521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②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立方根与平方根有什么异同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？（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从定义，根的个数，表示方法及被开方数的取值范围方面来考虑。）</a:t>
            </a:r>
          </a:p>
        </p:txBody>
      </p:sp>
      <p:pic>
        <p:nvPicPr>
          <p:cNvPr id="202757" name="Picture 5" descr="图片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981075"/>
            <a:ext cx="22034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  <a:noFill/>
        </p:spPr>
        <p:txBody>
          <a:bodyPr/>
          <a:lstStyle/>
          <a:p>
            <a:r>
              <a:rPr lang="en-US" altLang="zh-CN" sz="2000" dirty="0"/>
              <a:t>1. </a:t>
            </a:r>
            <a:r>
              <a:rPr lang="zh-CN" altLang="en-US" sz="2000" dirty="0"/>
              <a:t>判断正误</a:t>
            </a:r>
            <a:r>
              <a:rPr lang="en-US" altLang="zh-CN" sz="2000" dirty="0"/>
              <a:t>: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1</a:t>
            </a:r>
            <a:r>
              <a:rPr lang="zh-CN" altLang="en-US" sz="2000" dirty="0"/>
              <a:t>）、</a:t>
            </a:r>
            <a:r>
              <a:rPr lang="en-US" altLang="zh-CN" sz="2000" dirty="0"/>
              <a:t>25</a:t>
            </a:r>
            <a:r>
              <a:rPr lang="zh-CN" altLang="en-US" sz="2000" dirty="0"/>
              <a:t>的立方根是</a:t>
            </a:r>
            <a:r>
              <a:rPr lang="en-US" altLang="zh-CN" sz="2000" dirty="0"/>
              <a:t>5</a:t>
            </a:r>
            <a:r>
              <a:rPr lang="zh-CN" altLang="en-US" sz="2000" dirty="0"/>
              <a:t>；（    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2</a:t>
            </a:r>
            <a:r>
              <a:rPr lang="zh-CN" altLang="en-US" sz="2000" dirty="0"/>
              <a:t>）、互为相反数的两个数，它们的立方根也互为相反数；（  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3</a:t>
            </a:r>
            <a:r>
              <a:rPr lang="zh-CN" altLang="en-US" sz="2000" dirty="0"/>
              <a:t>）、任何数的立方根只有一个；（   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4</a:t>
            </a:r>
            <a:r>
              <a:rPr lang="zh-CN" altLang="en-US" sz="2000" dirty="0"/>
              <a:t>）、如果一个数的平方根与其立方根相同，则这个数是</a:t>
            </a:r>
            <a:r>
              <a:rPr lang="en-US" altLang="zh-CN" sz="2000" dirty="0"/>
              <a:t>1</a:t>
            </a:r>
            <a:r>
              <a:rPr lang="zh-CN" altLang="en-US" sz="2000" dirty="0"/>
              <a:t>；（    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5</a:t>
            </a:r>
            <a:r>
              <a:rPr lang="zh-CN" altLang="en-US" sz="2000" dirty="0"/>
              <a:t>）、如果一个数的立方根是这个数的本身，那么这个数一定是零；（    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6</a:t>
            </a:r>
            <a:r>
              <a:rPr lang="zh-CN" altLang="en-US" sz="2000" dirty="0"/>
              <a:t>）、一个数的立方根不是正数就是负数</a:t>
            </a:r>
            <a:r>
              <a:rPr lang="en-US" altLang="zh-CN" sz="2000" dirty="0"/>
              <a:t>.</a:t>
            </a:r>
            <a:r>
              <a:rPr lang="zh-CN" altLang="en-US" sz="2000" dirty="0"/>
              <a:t>（    ）</a:t>
            </a:r>
          </a:p>
          <a:p>
            <a:r>
              <a:rPr lang="zh-CN" altLang="en-US" sz="2000" dirty="0"/>
              <a:t>（</a:t>
            </a:r>
            <a:r>
              <a:rPr lang="en-US" altLang="zh-CN" sz="2000" dirty="0"/>
              <a:t>7</a:t>
            </a:r>
            <a:r>
              <a:rPr lang="zh-CN" altLang="en-US" sz="2000" dirty="0"/>
              <a:t>）、</a:t>
            </a:r>
            <a:r>
              <a:rPr lang="en-US" altLang="zh-CN" sz="2000" dirty="0"/>
              <a:t>–64</a:t>
            </a:r>
            <a:r>
              <a:rPr lang="zh-CN" altLang="en-US" sz="2000" dirty="0"/>
              <a:t>没有立方根</a:t>
            </a:r>
            <a:r>
              <a:rPr lang="en-US" altLang="zh-CN" sz="2000" dirty="0"/>
              <a:t>.(      ) </a:t>
            </a:r>
          </a:p>
          <a:p>
            <a:r>
              <a:rPr lang="en-US" altLang="zh-CN" sz="2000" dirty="0"/>
              <a:t>2</a:t>
            </a:r>
            <a:r>
              <a:rPr lang="zh-CN" altLang="en-US" sz="2000" dirty="0"/>
              <a:t>．填空题：</a:t>
            </a:r>
          </a:p>
          <a:p>
            <a:r>
              <a:rPr lang="en-US" altLang="zh-CN" sz="2000" dirty="0"/>
              <a:t>(1)64</a:t>
            </a:r>
            <a:r>
              <a:rPr lang="zh-CN" altLang="en-US" sz="2000" dirty="0"/>
              <a:t>的平方根是</a:t>
            </a:r>
            <a:r>
              <a:rPr lang="en-US" altLang="zh-CN" sz="2000" dirty="0"/>
              <a:t>________</a:t>
            </a:r>
            <a:r>
              <a:rPr lang="zh-CN" altLang="en-US" sz="2000" dirty="0"/>
              <a:t>立方根是</a:t>
            </a:r>
            <a:r>
              <a:rPr lang="en-US" altLang="zh-CN" sz="2000" dirty="0"/>
              <a:t>________.</a:t>
            </a:r>
          </a:p>
          <a:p>
            <a:r>
              <a:rPr lang="en-US" altLang="zh-CN" sz="2000" dirty="0" smtClean="0"/>
              <a:t>(</a:t>
            </a:r>
            <a:r>
              <a:rPr lang="en-US" altLang="zh-CN" sz="2000" dirty="0"/>
              <a:t>2)         </a:t>
            </a:r>
            <a:r>
              <a:rPr lang="zh-CN" altLang="en-US" sz="2000" dirty="0"/>
              <a:t>的立方根是</a:t>
            </a:r>
            <a:r>
              <a:rPr lang="en-US" altLang="zh-CN" sz="2000" dirty="0"/>
              <a:t>________</a:t>
            </a:r>
            <a:r>
              <a:rPr lang="zh-CN" altLang="en-US" sz="2000" dirty="0"/>
              <a:t>；           是</a:t>
            </a:r>
            <a:r>
              <a:rPr lang="en-US" altLang="zh-CN" sz="2000" dirty="0"/>
              <a:t>_______</a:t>
            </a:r>
            <a:r>
              <a:rPr lang="zh-CN" altLang="en-US" sz="2000" dirty="0"/>
              <a:t>的立方根</a:t>
            </a:r>
            <a:r>
              <a:rPr lang="en-US" altLang="zh-CN" sz="2000" dirty="0"/>
              <a:t>.</a:t>
            </a:r>
            <a:endParaRPr lang="zh-CN" altLang="en-US" sz="2000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5536" y="764704"/>
            <a:ext cx="4924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当堂达标</a:t>
            </a:r>
            <a:r>
              <a:rPr lang="zh-CN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9686" name="Object 6"/>
          <p:cNvGraphicFramePr>
            <a:graphicFrameLocks noChangeAspect="1"/>
          </p:cNvGraphicFramePr>
          <p:nvPr/>
        </p:nvGraphicFramePr>
        <p:xfrm>
          <a:off x="1258888" y="5516563"/>
          <a:ext cx="5032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公式" r:id="rId3" imgW="317500" imgH="228600" progId="Equation.3">
                  <p:embed/>
                </p:oleObj>
              </mc:Choice>
              <mc:Fallback>
                <p:oleObj name="公式" r:id="rId3" imgW="317500" imgH="228600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516563"/>
                        <a:ext cx="503237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9688" name="Object 8"/>
          <p:cNvGraphicFramePr>
            <a:graphicFrameLocks noChangeAspect="1"/>
          </p:cNvGraphicFramePr>
          <p:nvPr/>
        </p:nvGraphicFramePr>
        <p:xfrm>
          <a:off x="4427339" y="5517232"/>
          <a:ext cx="7207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公式" r:id="rId5" imgW="444500" imgH="228600" progId="Equation.3">
                  <p:embed/>
                </p:oleObj>
              </mc:Choice>
              <mc:Fallback>
                <p:oleObj name="公式" r:id="rId5" imgW="444500" imgH="228600" progId="Equation.3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339" y="5517232"/>
                        <a:ext cx="72072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229600" cy="452596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2000" dirty="0"/>
              <a:t>1</a:t>
            </a:r>
            <a:r>
              <a:rPr lang="zh-CN" altLang="en-US" sz="2000" dirty="0"/>
              <a:t>．         的平方根与－</a:t>
            </a:r>
            <a:r>
              <a:rPr lang="en-US" altLang="zh-CN" sz="2000" dirty="0"/>
              <a:t>8</a:t>
            </a:r>
            <a:r>
              <a:rPr lang="zh-CN" altLang="en-US" sz="2000" dirty="0"/>
              <a:t>的立方根之和是（     ）</a:t>
            </a:r>
          </a:p>
          <a:p>
            <a:pPr>
              <a:buFontTx/>
              <a:buNone/>
            </a:pPr>
            <a:r>
              <a:rPr lang="en-US" altLang="zh-CN" sz="2000" dirty="0"/>
              <a:t>A</a:t>
            </a:r>
            <a:r>
              <a:rPr lang="zh-CN" altLang="en-US" sz="2000" dirty="0"/>
              <a:t>．</a:t>
            </a:r>
            <a:r>
              <a:rPr lang="en-US" altLang="zh-CN" sz="2000" dirty="0"/>
              <a:t>0         B</a:t>
            </a:r>
            <a:r>
              <a:rPr lang="zh-CN" altLang="en-US" sz="2000" dirty="0"/>
              <a:t>．－</a:t>
            </a:r>
            <a:r>
              <a:rPr lang="en-US" altLang="zh-CN" sz="2000" dirty="0"/>
              <a:t>4            C</a:t>
            </a:r>
            <a:r>
              <a:rPr lang="zh-CN" altLang="en-US" sz="2000" dirty="0"/>
              <a:t>．</a:t>
            </a:r>
            <a:r>
              <a:rPr lang="en-US" altLang="zh-CN" sz="2000" dirty="0"/>
              <a:t>0</a:t>
            </a:r>
            <a:r>
              <a:rPr lang="zh-CN" altLang="en-US" sz="2000" dirty="0"/>
              <a:t>或－</a:t>
            </a:r>
            <a:r>
              <a:rPr lang="en-US" altLang="zh-CN" sz="2000" dirty="0"/>
              <a:t>4        D</a:t>
            </a:r>
            <a:r>
              <a:rPr lang="zh-CN" altLang="en-US" sz="2000" dirty="0"/>
              <a:t>．</a:t>
            </a:r>
            <a:r>
              <a:rPr lang="en-US" altLang="zh-CN" sz="2000" dirty="0"/>
              <a:t>4</a:t>
            </a:r>
          </a:p>
          <a:p>
            <a:pPr>
              <a:buFontTx/>
              <a:buNone/>
            </a:pPr>
            <a:r>
              <a:rPr lang="en-US" altLang="zh-CN" sz="2000" dirty="0"/>
              <a:t>2</a:t>
            </a:r>
            <a:r>
              <a:rPr lang="zh-CN" altLang="en-US" sz="2000" dirty="0"/>
              <a:t>．若                               （      ）</a:t>
            </a:r>
          </a:p>
          <a:p>
            <a:pPr>
              <a:buFontTx/>
              <a:buNone/>
            </a:pPr>
            <a:r>
              <a:rPr lang="en-US" altLang="zh-CN" sz="2000" dirty="0"/>
              <a:t>A</a:t>
            </a:r>
            <a:r>
              <a:rPr lang="zh-CN" altLang="en-US" sz="2000" dirty="0"/>
              <a:t>．－        </a:t>
            </a:r>
            <a:r>
              <a:rPr lang="en-US" altLang="zh-CN" sz="2000" dirty="0"/>
              <a:t>B</a:t>
            </a:r>
            <a:r>
              <a:rPr lang="zh-CN" altLang="en-US" sz="2000" dirty="0"/>
              <a:t>．            </a:t>
            </a:r>
            <a:r>
              <a:rPr lang="en-US" altLang="zh-CN" sz="2000" dirty="0"/>
              <a:t>C</a:t>
            </a:r>
            <a:r>
              <a:rPr lang="zh-CN" altLang="en-US" sz="2000" dirty="0"/>
              <a:t>．            </a:t>
            </a:r>
            <a:r>
              <a:rPr lang="en-US" altLang="zh-CN" sz="2000" dirty="0"/>
              <a:t>D</a:t>
            </a:r>
            <a:r>
              <a:rPr lang="zh-CN" altLang="en-US" sz="2000" dirty="0"/>
              <a:t>．－</a:t>
            </a:r>
          </a:p>
          <a:p>
            <a:endParaRPr lang="en-US" altLang="zh-CN" sz="2000" dirty="0"/>
          </a:p>
          <a:p>
            <a:pPr>
              <a:buFontTx/>
              <a:buNone/>
            </a:pPr>
            <a:r>
              <a:rPr lang="en-US" altLang="zh-CN" sz="2000" dirty="0"/>
              <a:t>3</a:t>
            </a:r>
            <a:r>
              <a:rPr lang="zh-CN" altLang="en-US" sz="2000" dirty="0"/>
              <a:t>．如果                     ，那么</a:t>
            </a:r>
            <a:r>
              <a:rPr lang="en-US" altLang="zh-CN" sz="2000" dirty="0"/>
              <a:t>a</a:t>
            </a:r>
            <a:r>
              <a:rPr lang="zh-CN" altLang="en-US" sz="2000" dirty="0"/>
              <a:t>是（     ）</a:t>
            </a:r>
          </a:p>
          <a:p>
            <a:pPr>
              <a:buFontTx/>
              <a:buNone/>
            </a:pPr>
            <a:r>
              <a:rPr lang="en-US" altLang="zh-CN" sz="2000" dirty="0"/>
              <a:t>     A</a:t>
            </a:r>
            <a:r>
              <a:rPr lang="zh-CN" altLang="en-US" sz="2000" dirty="0"/>
              <a:t>．</a:t>
            </a:r>
            <a:r>
              <a:rPr lang="en-US" altLang="zh-CN" sz="2000" dirty="0"/>
              <a:t>±1       B</a:t>
            </a:r>
            <a:r>
              <a:rPr lang="zh-CN" altLang="en-US" sz="2000" dirty="0"/>
              <a:t>．</a:t>
            </a:r>
            <a:r>
              <a:rPr lang="en-US" altLang="zh-CN" sz="2000" dirty="0"/>
              <a:t>1</a:t>
            </a:r>
            <a:r>
              <a:rPr lang="zh-CN" altLang="en-US" sz="2000" dirty="0"/>
              <a:t>，</a:t>
            </a:r>
            <a:r>
              <a:rPr lang="en-US" altLang="zh-CN" sz="2000" dirty="0"/>
              <a:t>0           C</a:t>
            </a:r>
            <a:r>
              <a:rPr lang="zh-CN" altLang="en-US" sz="2000" dirty="0"/>
              <a:t>．</a:t>
            </a:r>
            <a:r>
              <a:rPr lang="en-US" altLang="zh-CN" sz="2000" dirty="0"/>
              <a:t>±1</a:t>
            </a:r>
            <a:r>
              <a:rPr lang="zh-CN" altLang="en-US" sz="2000" dirty="0"/>
              <a:t>，</a:t>
            </a:r>
            <a:r>
              <a:rPr lang="en-US" altLang="zh-CN" sz="2000" dirty="0"/>
              <a:t>0         D</a:t>
            </a:r>
            <a:r>
              <a:rPr lang="zh-CN" altLang="en-US" sz="2000" dirty="0"/>
              <a:t>．以上都不对</a:t>
            </a:r>
          </a:p>
          <a:p>
            <a:pPr>
              <a:buFontTx/>
              <a:buNone/>
            </a:pPr>
            <a:r>
              <a:rPr lang="en-US" altLang="zh-CN" sz="2000" dirty="0"/>
              <a:t>4</a:t>
            </a:r>
            <a:r>
              <a:rPr lang="zh-CN" altLang="en-US" sz="2000" dirty="0"/>
              <a:t>．             的立方根是</a:t>
            </a:r>
            <a:r>
              <a:rPr lang="zh-CN" altLang="en-US" sz="2000" u="sng" dirty="0"/>
              <a:t>            ，</a:t>
            </a:r>
            <a:r>
              <a:rPr lang="zh-CN" altLang="en-US" sz="2000" dirty="0"/>
              <a:t>平方根是</a:t>
            </a:r>
            <a:r>
              <a:rPr lang="en-US" altLang="zh-CN" sz="2000" dirty="0"/>
              <a:t>_______</a:t>
            </a:r>
            <a:r>
              <a:rPr lang="zh-CN" altLang="en-US" sz="2000" dirty="0"/>
              <a:t>。</a:t>
            </a:r>
          </a:p>
          <a:p>
            <a:pPr>
              <a:buFontTx/>
              <a:buNone/>
            </a:pPr>
            <a:endParaRPr lang="en-US" altLang="zh-CN" sz="2000" dirty="0"/>
          </a:p>
          <a:p>
            <a:pPr>
              <a:buFontTx/>
              <a:buNone/>
            </a:pPr>
            <a:r>
              <a:rPr lang="en-US" altLang="zh-CN" sz="2000" dirty="0"/>
              <a:t>5</a:t>
            </a:r>
            <a:r>
              <a:rPr lang="zh-CN" altLang="en-US" sz="2000" dirty="0"/>
              <a:t>、若                 ，则</a:t>
            </a:r>
            <a:r>
              <a:rPr lang="en-US" altLang="zh-CN" sz="2000" dirty="0"/>
              <a:t>x= </a:t>
            </a:r>
            <a:endParaRPr lang="zh-CN" altLang="en-US" sz="2000" dirty="0"/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899592" y="1700808"/>
          <a:ext cx="6477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公式" r:id="rId3" imgW="305435" imgH="228600" progId="Equation.3">
                  <p:embed/>
                </p:oleObj>
              </mc:Choice>
              <mc:Fallback>
                <p:oleObj name="公式" r:id="rId3" imgW="305435" imgH="228600" progId="Equation.3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700808"/>
                        <a:ext cx="6477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0710" name="Object 6"/>
          <p:cNvGraphicFramePr>
            <a:graphicFrameLocks noChangeAspect="1"/>
          </p:cNvGraphicFramePr>
          <p:nvPr/>
        </p:nvGraphicFramePr>
        <p:xfrm>
          <a:off x="1619250" y="2492375"/>
          <a:ext cx="187166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公式" r:id="rId5" imgW="1193165" imgH="215900" progId="Equation.3">
                  <p:embed/>
                </p:oleObj>
              </mc:Choice>
              <mc:Fallback>
                <p:oleObj name="公式" r:id="rId5" imgW="1193165" imgH="215900" progId="Equation.3">
                  <p:embed/>
                  <p:pic>
                    <p:nvPicPr>
                      <p:cNvPr id="0" name="图片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492375"/>
                        <a:ext cx="1871663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0712" name="Object 8"/>
          <p:cNvGraphicFramePr>
            <a:graphicFrameLocks noChangeAspect="1"/>
          </p:cNvGraphicFramePr>
          <p:nvPr/>
        </p:nvGraphicFramePr>
        <p:xfrm>
          <a:off x="1331913" y="2852738"/>
          <a:ext cx="2540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公式" r:id="rId7" imgW="152400" imgH="394335" progId="Equation.3">
                  <p:embed/>
                </p:oleObj>
              </mc:Choice>
              <mc:Fallback>
                <p:oleObj name="公式" r:id="rId7" imgW="152400" imgH="394335" progId="Equation.3">
                  <p:embed/>
                  <p:pic>
                    <p:nvPicPr>
                      <p:cNvPr id="0" name="图片 7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852738"/>
                        <a:ext cx="254000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0714" name="Object 10"/>
          <p:cNvGraphicFramePr>
            <a:graphicFrameLocks noChangeAspect="1"/>
          </p:cNvGraphicFramePr>
          <p:nvPr/>
        </p:nvGraphicFramePr>
        <p:xfrm>
          <a:off x="2195513" y="2924175"/>
          <a:ext cx="3937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公式" r:id="rId9" imgW="266700" imgH="393700" progId="Equation.3">
                  <p:embed/>
                </p:oleObj>
              </mc:Choice>
              <mc:Fallback>
                <p:oleObj name="公式" r:id="rId9" imgW="266700" imgH="393700" progId="Equation.3">
                  <p:embed/>
                  <p:pic>
                    <p:nvPicPr>
                      <p:cNvPr id="0" name="图片 7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924175"/>
                        <a:ext cx="3937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17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0716" name="Object 12"/>
          <p:cNvGraphicFramePr>
            <a:graphicFrameLocks noChangeAspect="1"/>
          </p:cNvGraphicFramePr>
          <p:nvPr/>
        </p:nvGraphicFramePr>
        <p:xfrm>
          <a:off x="3563938" y="2781300"/>
          <a:ext cx="3095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公式" r:id="rId11" imgW="152400" imgH="394335" progId="Equation.3">
                  <p:embed/>
                </p:oleObj>
              </mc:Choice>
              <mc:Fallback>
                <p:oleObj name="公式" r:id="rId11" imgW="152400" imgH="394335" progId="Equation.3">
                  <p:embed/>
                  <p:pic>
                    <p:nvPicPr>
                      <p:cNvPr id="0" name="图片 7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781300"/>
                        <a:ext cx="309562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19" name="Rectangle 15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0718" name="Object 14"/>
          <p:cNvGraphicFramePr>
            <a:graphicFrameLocks noChangeAspect="1"/>
          </p:cNvGraphicFramePr>
          <p:nvPr/>
        </p:nvGraphicFramePr>
        <p:xfrm>
          <a:off x="5219700" y="2781300"/>
          <a:ext cx="2540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公式" r:id="rId13" imgW="152400" imgH="394335" progId="Equation.3">
                  <p:embed/>
                </p:oleObj>
              </mc:Choice>
              <mc:Fallback>
                <p:oleObj name="公式" r:id="rId13" imgW="152400" imgH="394335" progId="Equation.3">
                  <p:embed/>
                  <p:pic>
                    <p:nvPicPr>
                      <p:cNvPr id="0" name="图片 7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781300"/>
                        <a:ext cx="2540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0720" name="Object 16"/>
          <p:cNvGraphicFramePr>
            <a:graphicFrameLocks noChangeAspect="1"/>
          </p:cNvGraphicFramePr>
          <p:nvPr/>
        </p:nvGraphicFramePr>
        <p:xfrm>
          <a:off x="1679574" y="3645024"/>
          <a:ext cx="9350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公式" r:id="rId15" imgW="483235" imgH="228600" progId="Equation.3">
                  <p:embed/>
                </p:oleObj>
              </mc:Choice>
              <mc:Fallback>
                <p:oleObj name="公式" r:id="rId15" imgW="483235" imgH="228600" progId="Equation.3">
                  <p:embed/>
                  <p:pic>
                    <p:nvPicPr>
                      <p:cNvPr id="0" name="图片 7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4" y="3645024"/>
                        <a:ext cx="935038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0722" name="Object 18"/>
          <p:cNvGraphicFramePr>
            <a:graphicFrameLocks noChangeAspect="1"/>
          </p:cNvGraphicFramePr>
          <p:nvPr/>
        </p:nvGraphicFramePr>
        <p:xfrm>
          <a:off x="1115616" y="4437112"/>
          <a:ext cx="5762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公式" r:id="rId17" imgW="318135" imgH="228600" progId="Equation.3">
                  <p:embed/>
                </p:oleObj>
              </mc:Choice>
              <mc:Fallback>
                <p:oleObj name="公式" r:id="rId17" imgW="318135" imgH="228600" progId="Equation.3">
                  <p:embed/>
                  <p:pic>
                    <p:nvPicPr>
                      <p:cNvPr id="0" name="图片 7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437112"/>
                        <a:ext cx="57626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0724" name="Object 20"/>
          <p:cNvGraphicFramePr>
            <a:graphicFrameLocks noChangeAspect="1"/>
          </p:cNvGraphicFramePr>
          <p:nvPr/>
        </p:nvGraphicFramePr>
        <p:xfrm>
          <a:off x="1259632" y="5157192"/>
          <a:ext cx="11525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公式" r:id="rId19" imgW="851535" imgH="241300" progId="Equation.3">
                  <p:embed/>
                </p:oleObj>
              </mc:Choice>
              <mc:Fallback>
                <p:oleObj name="公式" r:id="rId19" imgW="851535" imgH="241300" progId="Equation.3">
                  <p:embed/>
                  <p:pic>
                    <p:nvPicPr>
                      <p:cNvPr id="0" name="图片 7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157192"/>
                        <a:ext cx="11525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5536" y="899319"/>
            <a:ext cx="4924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课后巩固</a:t>
            </a:r>
            <a:r>
              <a:rPr lang="zh-CN" altLang="zh-CN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018"/>
            <a:ext cx="8229600" cy="582136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2400" dirty="0"/>
              <a:t>6</a:t>
            </a:r>
            <a:r>
              <a:rPr lang="zh-CN" altLang="en-US" sz="2400" dirty="0"/>
              <a:t>、求下列各数的立方根</a:t>
            </a:r>
          </a:p>
          <a:p>
            <a:pPr>
              <a:buFontTx/>
              <a:buNone/>
            </a:pPr>
            <a:endParaRPr lang="zh-CN" altLang="en-US" sz="2400" dirty="0"/>
          </a:p>
          <a:p>
            <a:pPr>
              <a:buFontTx/>
              <a:buNone/>
            </a:pPr>
            <a:r>
              <a:rPr lang="zh-CN" altLang="en-US" sz="2400" dirty="0"/>
              <a:t>⑴                             ⑵                           ⑶</a:t>
            </a:r>
          </a:p>
          <a:p>
            <a:pPr>
              <a:buFontTx/>
              <a:buNone/>
            </a:pPr>
            <a:endParaRPr lang="en-US" altLang="zh-CN" sz="2400" dirty="0"/>
          </a:p>
          <a:p>
            <a:pPr>
              <a:buFontTx/>
              <a:buNone/>
            </a:pPr>
            <a:r>
              <a:rPr lang="en-US" altLang="zh-CN" sz="2400" dirty="0"/>
              <a:t>7</a:t>
            </a:r>
            <a:r>
              <a:rPr lang="zh-CN" altLang="en-US" sz="2400" dirty="0"/>
              <a:t>、求下列各式中的的值</a:t>
            </a:r>
          </a:p>
          <a:p>
            <a:pPr>
              <a:buFontTx/>
              <a:buNone/>
            </a:pPr>
            <a:endParaRPr lang="zh-CN" altLang="en-US" sz="2400" dirty="0"/>
          </a:p>
          <a:p>
            <a:pPr>
              <a:buFontTx/>
              <a:buNone/>
            </a:pPr>
            <a:r>
              <a:rPr lang="zh-CN" altLang="en-US" sz="2400" dirty="0"/>
              <a:t>⑴                                  ⑵                          ⑶</a:t>
            </a:r>
          </a:p>
          <a:p>
            <a:pPr>
              <a:buFontTx/>
              <a:buNone/>
            </a:pPr>
            <a:endParaRPr lang="en-US" altLang="zh-CN" sz="2400" dirty="0"/>
          </a:p>
          <a:p>
            <a:pPr>
              <a:buFontTx/>
              <a:buNone/>
            </a:pPr>
            <a:endParaRPr lang="en-US" altLang="zh-CN" sz="2400" dirty="0"/>
          </a:p>
          <a:p>
            <a:pPr>
              <a:buFontTx/>
              <a:buNone/>
            </a:pPr>
            <a:r>
              <a:rPr lang="en-US" altLang="zh-CN" sz="2400" dirty="0"/>
              <a:t>8</a:t>
            </a:r>
            <a:r>
              <a:rPr lang="zh-CN" altLang="en-US" sz="2400" dirty="0"/>
              <a:t>、将一个体积为</a:t>
            </a:r>
            <a:r>
              <a:rPr lang="en-US" altLang="zh-CN" sz="2400" dirty="0"/>
              <a:t>216         </a:t>
            </a:r>
            <a:r>
              <a:rPr lang="zh-CN" altLang="en-US" sz="2400" dirty="0"/>
              <a:t>的正方体分成等大的</a:t>
            </a:r>
            <a:r>
              <a:rPr lang="en-US" altLang="zh-CN" sz="2400" dirty="0"/>
              <a:t>8</a:t>
            </a:r>
            <a:r>
              <a:rPr lang="zh-CN" altLang="en-US" sz="2400" dirty="0"/>
              <a:t>个小正方体，</a:t>
            </a:r>
          </a:p>
          <a:p>
            <a:pPr>
              <a:buFontTx/>
              <a:buNone/>
            </a:pPr>
            <a:r>
              <a:rPr lang="zh-CN" altLang="en-US" sz="2400" dirty="0"/>
              <a:t>求每个小正方体的表面积。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1732" name="Object 4"/>
          <p:cNvGraphicFramePr>
            <a:graphicFrameLocks noChangeAspect="1"/>
          </p:cNvGraphicFramePr>
          <p:nvPr/>
        </p:nvGraphicFramePr>
        <p:xfrm>
          <a:off x="1116013" y="1196975"/>
          <a:ext cx="108108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公式" r:id="rId3" imgW="495300" imgH="177800" progId="Equation.3">
                  <p:embed/>
                </p:oleObj>
              </mc:Choice>
              <mc:Fallback>
                <p:oleObj name="公式" r:id="rId3" imgW="495300" imgH="177800" progId="Equation.3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196975"/>
                        <a:ext cx="1081087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1734" name="Object 6"/>
          <p:cNvGraphicFramePr>
            <a:graphicFrameLocks noChangeAspect="1"/>
          </p:cNvGraphicFramePr>
          <p:nvPr/>
        </p:nvGraphicFramePr>
        <p:xfrm>
          <a:off x="3635375" y="981075"/>
          <a:ext cx="5905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公式" r:id="rId5" imgW="228600" imgH="394335" progId="Equation.3">
                  <p:embed/>
                </p:oleObj>
              </mc:Choice>
              <mc:Fallback>
                <p:oleObj name="公式" r:id="rId5" imgW="228600" imgH="394335" progId="Equation.3">
                  <p:embed/>
                  <p:pic>
                    <p:nvPicPr>
                      <p:cNvPr id="0" name="图片 8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981075"/>
                        <a:ext cx="59055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37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6444208" y="1124744"/>
          <a:ext cx="9366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公式" r:id="rId7" imgW="368935" imgH="229235" progId="Equation.3">
                  <p:embed/>
                </p:oleObj>
              </mc:Choice>
              <mc:Fallback>
                <p:oleObj name="公式" r:id="rId7" imgW="368935" imgH="229235" progId="Equation.3">
                  <p:embed/>
                  <p:pic>
                    <p:nvPicPr>
                      <p:cNvPr id="0" name="图片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1124744"/>
                        <a:ext cx="9366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39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1738" name="Object 10"/>
          <p:cNvGraphicFramePr>
            <a:graphicFrameLocks noChangeAspect="1"/>
          </p:cNvGraphicFramePr>
          <p:nvPr/>
        </p:nvGraphicFramePr>
        <p:xfrm>
          <a:off x="900113" y="2924175"/>
          <a:ext cx="20891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公式" r:id="rId9" imgW="800100" imgH="203200" progId="Equation.3">
                  <p:embed/>
                </p:oleObj>
              </mc:Choice>
              <mc:Fallback>
                <p:oleObj name="公式" r:id="rId9" imgW="800100" imgH="203200" progId="Equation.3">
                  <p:embed/>
                  <p:pic>
                    <p:nvPicPr>
                      <p:cNvPr id="0" name="图片 8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924175"/>
                        <a:ext cx="208915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1740" name="Object 12"/>
          <p:cNvGraphicFramePr>
            <a:graphicFrameLocks noChangeAspect="1"/>
          </p:cNvGraphicFramePr>
          <p:nvPr/>
        </p:nvGraphicFramePr>
        <p:xfrm>
          <a:off x="3995936" y="2924944"/>
          <a:ext cx="2016224" cy="576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公式" r:id="rId11" imgW="826135" imgH="228600" progId="Equation.3">
                  <p:embed/>
                </p:oleObj>
              </mc:Choice>
              <mc:Fallback>
                <p:oleObj name="公式" r:id="rId11" imgW="826135" imgH="228600" progId="Equation.3">
                  <p:embed/>
                  <p:pic>
                    <p:nvPicPr>
                      <p:cNvPr id="0" name="图片 8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924944"/>
                        <a:ext cx="2016224" cy="5768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1742" name="Object 14"/>
          <p:cNvGraphicFramePr>
            <a:graphicFrameLocks noChangeAspect="1"/>
          </p:cNvGraphicFramePr>
          <p:nvPr/>
        </p:nvGraphicFramePr>
        <p:xfrm>
          <a:off x="6588224" y="2912268"/>
          <a:ext cx="17272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公式" r:id="rId13" imgW="838835" imgH="393700" progId="Equation.3">
                  <p:embed/>
                </p:oleObj>
              </mc:Choice>
              <mc:Fallback>
                <p:oleObj name="公式" r:id="rId13" imgW="838835" imgH="393700" progId="Equation.3">
                  <p:embed/>
                  <p:pic>
                    <p:nvPicPr>
                      <p:cNvPr id="0" name="图片 8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2912268"/>
                        <a:ext cx="1727200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45" name="Rectangle 1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1744" name="Object 16"/>
          <p:cNvGraphicFramePr>
            <a:graphicFrameLocks noChangeAspect="1"/>
          </p:cNvGraphicFramePr>
          <p:nvPr/>
        </p:nvGraphicFramePr>
        <p:xfrm>
          <a:off x="3491880" y="4365104"/>
          <a:ext cx="4318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公式" r:id="rId15" imgW="280035" imgH="203835" progId="Equation.3">
                  <p:embed/>
                </p:oleObj>
              </mc:Choice>
              <mc:Fallback>
                <p:oleObj name="公式" r:id="rId15" imgW="280035" imgH="203835" progId="Equation.3">
                  <p:embed/>
                  <p:pic>
                    <p:nvPicPr>
                      <p:cNvPr id="0" name="图片 8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365104"/>
                        <a:ext cx="43180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229600" cy="5400005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b="1" dirty="0"/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学习目标</a:t>
            </a:r>
            <a:r>
              <a:rPr lang="en-US" altLang="zh-CN" b="1" dirty="0"/>
              <a:t>】</a:t>
            </a:r>
          </a:p>
          <a:p>
            <a:pPr>
              <a:buFontTx/>
              <a:buNone/>
            </a:pPr>
            <a:r>
              <a:rPr lang="en-US" altLang="zh-CN" b="1" dirty="0" smtClean="0"/>
              <a:t>1</a:t>
            </a:r>
            <a:r>
              <a:rPr lang="zh-CN" altLang="en-US" b="1" dirty="0"/>
              <a:t>．了解立方根的概念，能够用根号表示一个数的立方根；</a:t>
            </a:r>
          </a:p>
          <a:p>
            <a:pPr>
              <a:buFontTx/>
              <a:buNone/>
            </a:pPr>
            <a:r>
              <a:rPr lang="en-US" altLang="zh-CN" b="1" dirty="0" smtClean="0"/>
              <a:t>2</a:t>
            </a:r>
            <a:r>
              <a:rPr lang="zh-CN" altLang="en-US" b="1" dirty="0"/>
              <a:t>．能用类比平方根的方法学习立方根及开立方运算，并区分立方根与平方根的不同</a:t>
            </a:r>
            <a:r>
              <a:rPr lang="zh-CN" altLang="en-US" b="1" dirty="0" smtClean="0"/>
              <a:t>．</a:t>
            </a:r>
            <a:endParaRPr lang="en-US" altLang="zh-CN" b="1" dirty="0"/>
          </a:p>
          <a:p>
            <a:pPr>
              <a:buFontTx/>
              <a:buNone/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重 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</a:p>
          <a:p>
            <a:pPr>
              <a:buFontTx/>
              <a:buNone/>
            </a:pPr>
            <a:r>
              <a:rPr lang="zh-CN" altLang="en-US" b="1" dirty="0" smtClean="0"/>
              <a:t>立</a:t>
            </a:r>
            <a:r>
              <a:rPr lang="zh-CN" altLang="en-US" b="1" dirty="0"/>
              <a:t>方根的概念和求法。  </a:t>
            </a:r>
            <a:endParaRPr lang="en-US" altLang="zh-CN" b="1" dirty="0"/>
          </a:p>
          <a:p>
            <a:pPr>
              <a:buFontTx/>
              <a:buNone/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难 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</a:p>
          <a:p>
            <a:pPr>
              <a:buFontTx/>
              <a:buNone/>
            </a:pPr>
            <a:r>
              <a:rPr lang="zh-CN" altLang="en-US" b="1" dirty="0" smtClean="0"/>
              <a:t>立</a:t>
            </a:r>
            <a:r>
              <a:rPr lang="zh-CN" altLang="en-US" b="1" dirty="0"/>
              <a:t>方根与平方根的区别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" y="609600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测一测</a:t>
            </a:r>
            <a:r>
              <a:rPr lang="zh-CN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468313" y="1296988"/>
            <a:ext cx="78486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AutoNum type="arabicPeriod"/>
            </a:pPr>
            <a:r>
              <a:rPr lang="zh-CN" altLang="zh-CN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64</a:t>
            </a: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的算术平方根是</a:t>
            </a:r>
            <a:r>
              <a:rPr lang="zh-CN" altLang="en-US" sz="3200" i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32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        ）</a:t>
            </a: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AutoNum type="arabicPeriod" startAt="2"/>
            </a:pPr>
            <a:r>
              <a:rPr lang="zh-CN" altLang="en-US" sz="3200" b="1" dirty="0" smtClean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</a:t>
            </a: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的平方根是  （        ）     </a:t>
            </a:r>
            <a:r>
              <a:rPr lang="zh-CN" altLang="en-US" sz="3200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</a:t>
            </a:r>
            <a:r>
              <a:rPr lang="zh-CN" altLang="en-US" sz="3200" b="1" u="sng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 </a:t>
            </a: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3. </a:t>
            </a: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若</a:t>
            </a:r>
            <a:r>
              <a:rPr lang="zh-CN" altLang="zh-CN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的平方根只有一个，那么</a:t>
            </a:r>
            <a:r>
              <a:rPr lang="zh-CN" altLang="zh-CN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a=(    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AutoNum type="arabicPeriod" startAt="4"/>
            </a:pP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若数</a:t>
            </a:r>
            <a:r>
              <a:rPr lang="zh-CN" altLang="zh-CN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 </a:t>
            </a: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的一个平方根是</a:t>
            </a:r>
            <a:r>
              <a:rPr lang="zh-CN" altLang="zh-CN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1.2</a:t>
            </a: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，那么</a:t>
            </a:r>
            <a:r>
              <a:rPr lang="zh-CN" altLang="zh-CN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的另一个平方根是 （         ）              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5. 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</a:t>
            </a:r>
            <a:r>
              <a:rPr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的算术平方根（         ）</a:t>
            </a:r>
          </a:p>
        </p:txBody>
      </p:sp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1042988" y="1981200"/>
          <a:ext cx="104933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4" imgW="369570" imgH="229235" progId="Equation.3">
                  <p:embed/>
                </p:oleObj>
              </mc:Choice>
              <mc:Fallback>
                <p:oleObj r:id="rId4" imgW="369570" imgH="229235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981200"/>
                        <a:ext cx="1049337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3" name="Object 5"/>
          <p:cNvGraphicFramePr>
            <a:graphicFrameLocks noChangeAspect="1"/>
          </p:cNvGraphicFramePr>
          <p:nvPr/>
        </p:nvGraphicFramePr>
        <p:xfrm>
          <a:off x="1116013" y="4897438"/>
          <a:ext cx="8985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6" imgW="292735" imgH="229235" progId="Equation.3">
                  <p:embed/>
                </p:oleObj>
              </mc:Choice>
              <mc:Fallback>
                <p:oleObj r:id="rId6" imgW="292735" imgH="229235" progId="Equation.3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897438"/>
                        <a:ext cx="8985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580063" y="12954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986588" y="2708275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932040" y="41910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-1.2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716016" y="494789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  3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4860032" y="1988840"/>
          <a:ext cx="8382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8" imgW="280035" imgH="203835" progId="Equation.3">
                  <p:embed/>
                </p:oleObj>
              </mc:Choice>
              <mc:Fallback>
                <p:oleObj r:id="rId8" imgW="280035" imgH="203835" progId="Equation.3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988840"/>
                        <a:ext cx="8382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7" grpId="0" autoUpdateAnimBg="0"/>
      <p:bldP spid="5128" grpId="0" autoUpdateAnimBg="0"/>
      <p:bldP spid="51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47813" y="692150"/>
            <a:ext cx="4248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    )</a:t>
            </a:r>
            <a:r>
              <a:rPr lang="zh-CN" altLang="zh-CN" sz="40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=8          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    )</a:t>
            </a:r>
            <a:r>
              <a:rPr lang="zh-CN" altLang="zh-CN" sz="40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=27      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(        )</a:t>
            </a:r>
            <a:r>
              <a:rPr lang="zh-CN" altLang="zh-CN" sz="40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=1000   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24075" y="1049338"/>
            <a:ext cx="719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24075" y="1984375"/>
            <a:ext cx="719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79613" y="2852738"/>
            <a:ext cx="719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grpSp>
        <p:nvGrpSpPr>
          <p:cNvPr id="7174" name="Group 6"/>
          <p:cNvGrpSpPr/>
          <p:nvPr/>
        </p:nvGrpSpPr>
        <p:grpSpPr bwMode="auto">
          <a:xfrm>
            <a:off x="1836738" y="3789363"/>
            <a:ext cx="1006475" cy="1727200"/>
            <a:chOff x="0" y="0"/>
            <a:chExt cx="634" cy="1088"/>
          </a:xfrm>
        </p:grpSpPr>
        <p:graphicFrame>
          <p:nvGraphicFramePr>
            <p:cNvPr id="173063" name="Object 7"/>
            <p:cNvGraphicFramePr>
              <a:graphicFrameLocks noChangeAspect="1"/>
            </p:cNvGraphicFramePr>
            <p:nvPr/>
          </p:nvGraphicFramePr>
          <p:xfrm>
            <a:off x="0" y="544"/>
            <a:ext cx="589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r:id="rId4" imgW="254635" imgH="394335" progId="Equation.3">
                    <p:embed/>
                  </p:oleObj>
                </mc:Choice>
                <mc:Fallback>
                  <p:oleObj r:id="rId4" imgW="254635" imgH="394335" progId="Equation.3">
                    <p:embed/>
                    <p:pic>
                      <p:nvPicPr>
                        <p:cNvPr id="0" name="图片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44"/>
                          <a:ext cx="589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3064" name="Text Box 8"/>
            <p:cNvSpPr txBox="1">
              <a:spLocks noChangeArrowheads="1"/>
            </p:cNvSpPr>
            <p:nvPr/>
          </p:nvSpPr>
          <p:spPr bwMode="auto">
            <a:xfrm>
              <a:off x="181" y="0"/>
              <a:ext cx="45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zh-CN" sz="4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7177" name="Group 9"/>
          <p:cNvGrpSpPr/>
          <p:nvPr/>
        </p:nvGrpSpPr>
        <p:grpSpPr bwMode="auto">
          <a:xfrm>
            <a:off x="1476375" y="3789363"/>
            <a:ext cx="3816350" cy="1733550"/>
            <a:chOff x="0" y="0"/>
            <a:chExt cx="2194" cy="1092"/>
          </a:xfrm>
        </p:grpSpPr>
        <p:graphicFrame>
          <p:nvGraphicFramePr>
            <p:cNvPr id="173066" name="Object 10"/>
            <p:cNvGraphicFramePr>
              <a:graphicFrameLocks noChangeAspect="1"/>
            </p:cNvGraphicFramePr>
            <p:nvPr/>
          </p:nvGraphicFramePr>
          <p:xfrm>
            <a:off x="1270" y="408"/>
            <a:ext cx="924" cy="6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r:id="rId6" imgW="343535" imgH="394335" progId="Equation.3">
                    <p:embed/>
                  </p:oleObj>
                </mc:Choice>
                <mc:Fallback>
                  <p:oleObj r:id="rId6" imgW="343535" imgH="394335" progId="Equation.3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" y="408"/>
                          <a:ext cx="924" cy="6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3067" name="Text Box 11"/>
            <p:cNvSpPr txBox="1">
              <a:spLocks noChangeArrowheads="1"/>
            </p:cNvSpPr>
            <p:nvPr/>
          </p:nvSpPr>
          <p:spPr bwMode="auto">
            <a:xfrm>
              <a:off x="45" y="0"/>
              <a:ext cx="15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zh-CN" sz="3600">
                  <a:solidFill>
                    <a:srgbClr val="000000"/>
                  </a:solidFill>
                  <a:latin typeface="Times New Roman" panose="02020603050405020304" pitchFamily="18" charset="0"/>
                </a:rPr>
                <a:t>(         )</a:t>
              </a:r>
              <a:r>
                <a:rPr lang="zh-CN" altLang="zh-CN" sz="3600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zh-CN" sz="3600">
                  <a:solidFill>
                    <a:srgbClr val="000000"/>
                  </a:solidFill>
                  <a:latin typeface="Times New Roman" panose="02020603050405020304" pitchFamily="18" charset="0"/>
                </a:rPr>
                <a:t>= 0</a:t>
              </a:r>
            </a:p>
          </p:txBody>
        </p:sp>
        <p:sp>
          <p:nvSpPr>
            <p:cNvPr id="173068" name="Text Box 12"/>
            <p:cNvSpPr txBox="1">
              <a:spLocks noChangeArrowheads="1"/>
            </p:cNvSpPr>
            <p:nvPr/>
          </p:nvSpPr>
          <p:spPr bwMode="auto">
            <a:xfrm>
              <a:off x="0" y="589"/>
              <a:ext cx="145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zh-CN" sz="3600">
                  <a:solidFill>
                    <a:srgbClr val="000000"/>
                  </a:solidFill>
                  <a:latin typeface="Times New Roman" panose="02020603050405020304" pitchFamily="18" charset="0"/>
                </a:rPr>
                <a:t>(        ) </a:t>
              </a:r>
              <a:r>
                <a:rPr lang="zh-CN" altLang="zh-CN" sz="3600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zh-CN" sz="36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52400" y="609600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测一测</a:t>
            </a:r>
            <a:r>
              <a:rPr lang="zh-CN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60575"/>
            <a:ext cx="9144000" cy="296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52400" y="609600"/>
            <a:ext cx="4924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学案导学，问题生成</a:t>
            </a:r>
            <a:r>
              <a:rPr lang="zh-CN" altLang="zh-CN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761038"/>
          </a:xfrm>
          <a:noFill/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zh-CN" altLang="en-US" dirty="0"/>
              <a:t>探究活动任务一： 了解立方根的概念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800" dirty="0"/>
              <a:t>阅读课本第</a:t>
            </a:r>
            <a:r>
              <a:rPr lang="en-US" altLang="zh-CN" sz="2800" dirty="0"/>
              <a:t>64</a:t>
            </a:r>
            <a:r>
              <a:rPr lang="zh-CN" altLang="en-US" sz="2800" dirty="0"/>
              <a:t>页，解决下列问题．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zh-CN" sz="2800" dirty="0"/>
              <a:t>1.</a:t>
            </a:r>
            <a:r>
              <a:rPr lang="zh-CN" altLang="en-US" sz="2800" dirty="0"/>
              <a:t>什么叫做</a:t>
            </a:r>
            <a:r>
              <a:rPr lang="en-US" altLang="zh-CN" sz="2800" i="1" dirty="0"/>
              <a:t>a</a:t>
            </a:r>
            <a:r>
              <a:rPr lang="zh-CN" altLang="en-US" sz="2800" dirty="0"/>
              <a:t>的立方根？用式子如何描述</a:t>
            </a:r>
            <a:r>
              <a:rPr lang="en-US" altLang="zh-CN" sz="2800" i="1" dirty="0"/>
              <a:t>a</a:t>
            </a:r>
            <a:r>
              <a:rPr lang="zh-CN" altLang="en-US" sz="2800" dirty="0"/>
              <a:t>的立方根？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800" dirty="0"/>
              <a:t>         </a:t>
            </a:r>
            <a:r>
              <a:rPr lang="zh-CN" altLang="en-US" sz="2800" dirty="0">
                <a:solidFill>
                  <a:srgbClr val="003399"/>
                </a:solidFill>
              </a:rPr>
              <a:t>如果一个数的立方等于</a:t>
            </a:r>
            <a:r>
              <a:rPr lang="en-US" altLang="zh-CN" sz="2800" dirty="0">
                <a:solidFill>
                  <a:srgbClr val="003399"/>
                </a:solidFill>
              </a:rPr>
              <a:t>a</a:t>
            </a:r>
            <a:r>
              <a:rPr lang="zh-CN" altLang="en-US" sz="2800" dirty="0">
                <a:solidFill>
                  <a:srgbClr val="003399"/>
                </a:solidFill>
              </a:rPr>
              <a:t>，这个数就叫做</a:t>
            </a:r>
            <a:r>
              <a:rPr lang="en-US" altLang="zh-CN" sz="2800" dirty="0">
                <a:solidFill>
                  <a:srgbClr val="003399"/>
                </a:solidFill>
              </a:rPr>
              <a:t>a</a:t>
            </a:r>
            <a:r>
              <a:rPr lang="zh-CN" altLang="en-US" sz="2800" dirty="0">
                <a:solidFill>
                  <a:srgbClr val="003399"/>
                </a:solidFill>
              </a:rPr>
              <a:t>的</a:t>
            </a:r>
            <a:r>
              <a:rPr lang="zh-CN" altLang="en-US" sz="2800" u="sng" dirty="0">
                <a:solidFill>
                  <a:srgbClr val="003399"/>
                </a:solidFill>
              </a:rPr>
              <a:t>          </a:t>
            </a:r>
            <a:r>
              <a:rPr lang="en-US" altLang="zh-CN" sz="2800" dirty="0">
                <a:solidFill>
                  <a:srgbClr val="003399"/>
                </a:solidFill>
              </a:rPr>
              <a:t>.</a:t>
            </a:r>
            <a:r>
              <a:rPr lang="zh-CN" altLang="en-US" sz="2800" dirty="0">
                <a:solidFill>
                  <a:srgbClr val="003399"/>
                </a:solidFill>
              </a:rPr>
              <a:t>（或</a:t>
            </a:r>
            <a:r>
              <a:rPr lang="zh-CN" altLang="en-US" sz="2800" u="sng" dirty="0">
                <a:solidFill>
                  <a:srgbClr val="003399"/>
                </a:solidFill>
              </a:rPr>
              <a:t>       </a:t>
            </a:r>
            <a:r>
              <a:rPr lang="en-US" altLang="zh-CN" sz="2800" u="sng" dirty="0">
                <a:solidFill>
                  <a:srgbClr val="003399"/>
                </a:solidFill>
              </a:rPr>
              <a:t>___  </a:t>
            </a:r>
            <a:r>
              <a:rPr lang="zh-CN" altLang="en-US" sz="2800" dirty="0">
                <a:solidFill>
                  <a:srgbClr val="003399"/>
                </a:solidFill>
              </a:rPr>
              <a:t>）</a:t>
            </a:r>
            <a:r>
              <a:rPr lang="en-US" altLang="zh-CN" sz="2800" dirty="0">
                <a:solidFill>
                  <a:srgbClr val="003399"/>
                </a:solidFill>
              </a:rPr>
              <a:t>.</a:t>
            </a:r>
            <a:r>
              <a:rPr lang="zh-CN" altLang="en-US" sz="2800" dirty="0">
                <a:solidFill>
                  <a:srgbClr val="003399"/>
                </a:solidFill>
              </a:rPr>
              <a:t>换句话说</a:t>
            </a:r>
            <a:r>
              <a:rPr lang="en-US" altLang="zh-CN" sz="2800" dirty="0">
                <a:solidFill>
                  <a:srgbClr val="003399"/>
                </a:solidFill>
              </a:rPr>
              <a:t>,</a:t>
            </a:r>
            <a:r>
              <a:rPr lang="zh-CN" altLang="en-US" sz="2800" dirty="0">
                <a:solidFill>
                  <a:srgbClr val="003399"/>
                </a:solidFill>
              </a:rPr>
              <a:t>如果</a:t>
            </a:r>
            <a:r>
              <a:rPr lang="zh-CN" altLang="en-US" sz="2800" u="sng" dirty="0">
                <a:solidFill>
                  <a:srgbClr val="003399"/>
                </a:solidFill>
              </a:rPr>
              <a:t>        </a:t>
            </a:r>
            <a:r>
              <a:rPr lang="en-US" altLang="zh-CN" sz="2800" dirty="0">
                <a:solidFill>
                  <a:srgbClr val="003399"/>
                </a:solidFill>
              </a:rPr>
              <a:t>,</a:t>
            </a:r>
            <a:r>
              <a:rPr lang="zh-CN" altLang="en-US" sz="2800" dirty="0">
                <a:solidFill>
                  <a:srgbClr val="003399"/>
                </a:solidFill>
              </a:rPr>
              <a:t>那么</a:t>
            </a:r>
            <a:r>
              <a:rPr lang="en-US" altLang="zh-CN" sz="2800" dirty="0">
                <a:solidFill>
                  <a:srgbClr val="003399"/>
                </a:solidFill>
              </a:rPr>
              <a:t>x</a:t>
            </a:r>
            <a:r>
              <a:rPr lang="zh-CN" altLang="en-US" sz="2800" dirty="0">
                <a:solidFill>
                  <a:srgbClr val="003399"/>
                </a:solidFill>
              </a:rPr>
              <a:t>叫做</a:t>
            </a:r>
            <a:r>
              <a:rPr lang="en-US" altLang="zh-CN" sz="2800" dirty="0">
                <a:solidFill>
                  <a:srgbClr val="003399"/>
                </a:solidFill>
              </a:rPr>
              <a:t>a</a:t>
            </a:r>
            <a:r>
              <a:rPr lang="zh-CN" altLang="en-US" sz="2800" dirty="0">
                <a:solidFill>
                  <a:srgbClr val="003399"/>
                </a:solidFill>
              </a:rPr>
              <a:t>的立方根或三次方根</a:t>
            </a:r>
            <a:r>
              <a:rPr lang="en-US" altLang="zh-CN" sz="2800" dirty="0">
                <a:solidFill>
                  <a:srgbClr val="003399"/>
                </a:solidFill>
              </a:rPr>
              <a:t>.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800" dirty="0">
                <a:solidFill>
                  <a:srgbClr val="003399"/>
                </a:solidFill>
              </a:rPr>
              <a:t>           记作：</a:t>
            </a:r>
            <a:r>
              <a:rPr lang="zh-CN" altLang="en-US" sz="2800" u="sng" dirty="0">
                <a:solidFill>
                  <a:srgbClr val="003399"/>
                </a:solidFill>
              </a:rPr>
              <a:t>        </a:t>
            </a:r>
            <a:r>
              <a:rPr lang="en-US" altLang="zh-CN" sz="2800" dirty="0">
                <a:solidFill>
                  <a:srgbClr val="003399"/>
                </a:solidFill>
              </a:rPr>
              <a:t>.</a:t>
            </a:r>
            <a:r>
              <a:rPr lang="zh-CN" altLang="en-US" sz="2800" dirty="0">
                <a:solidFill>
                  <a:srgbClr val="003399"/>
                </a:solidFill>
              </a:rPr>
              <a:t>读作“</a:t>
            </a:r>
            <a:r>
              <a:rPr lang="zh-CN" altLang="en-US" sz="2800" u="sng" dirty="0">
                <a:solidFill>
                  <a:srgbClr val="003399"/>
                </a:solidFill>
              </a:rPr>
              <a:t>              </a:t>
            </a:r>
            <a:r>
              <a:rPr lang="zh-CN" altLang="en-US" sz="2800" dirty="0">
                <a:solidFill>
                  <a:srgbClr val="003399"/>
                </a:solidFill>
              </a:rPr>
              <a:t>”，其中</a:t>
            </a:r>
            <a:r>
              <a:rPr lang="en-US" altLang="zh-CN" sz="2800" dirty="0">
                <a:solidFill>
                  <a:srgbClr val="003399"/>
                </a:solidFill>
              </a:rPr>
              <a:t>a</a:t>
            </a:r>
            <a:r>
              <a:rPr lang="zh-CN" altLang="en-US" sz="2800" dirty="0">
                <a:solidFill>
                  <a:srgbClr val="003399"/>
                </a:solidFill>
              </a:rPr>
              <a:t>是</a:t>
            </a:r>
            <a:r>
              <a:rPr lang="zh-CN" altLang="en-US" sz="2800" u="sng" dirty="0">
                <a:solidFill>
                  <a:srgbClr val="003399"/>
                </a:solidFill>
              </a:rPr>
              <a:t>         </a:t>
            </a:r>
            <a:r>
              <a:rPr lang="zh-CN" altLang="en-US" sz="2800" dirty="0">
                <a:solidFill>
                  <a:srgbClr val="003399"/>
                </a:solidFill>
              </a:rPr>
              <a:t>，</a:t>
            </a:r>
            <a:r>
              <a:rPr lang="en-US" altLang="zh-CN" sz="2800" dirty="0">
                <a:solidFill>
                  <a:srgbClr val="003399"/>
                </a:solidFill>
              </a:rPr>
              <a:t>3</a:t>
            </a:r>
            <a:r>
              <a:rPr lang="zh-CN" altLang="en-US" sz="2800" dirty="0">
                <a:solidFill>
                  <a:srgbClr val="003399"/>
                </a:solidFill>
              </a:rPr>
              <a:t>是</a:t>
            </a:r>
            <a:r>
              <a:rPr lang="zh-CN" altLang="en-US" sz="2800" u="sng" dirty="0">
                <a:solidFill>
                  <a:srgbClr val="003399"/>
                </a:solidFill>
              </a:rPr>
              <a:t>        </a:t>
            </a:r>
            <a:r>
              <a:rPr lang="zh-CN" altLang="en-US" sz="2800" dirty="0">
                <a:solidFill>
                  <a:srgbClr val="003399"/>
                </a:solidFill>
              </a:rPr>
              <a:t>，且根指数</a:t>
            </a:r>
            <a:r>
              <a:rPr lang="en-US" altLang="zh-CN" sz="2800" dirty="0">
                <a:solidFill>
                  <a:srgbClr val="003399"/>
                </a:solidFill>
              </a:rPr>
              <a:t>3</a:t>
            </a:r>
            <a:r>
              <a:rPr lang="en-US" altLang="zh-CN" sz="2800" u="sng" dirty="0">
                <a:solidFill>
                  <a:srgbClr val="003399"/>
                </a:solidFill>
              </a:rPr>
              <a:t>         </a:t>
            </a:r>
            <a:r>
              <a:rPr lang="zh-CN" altLang="en-US" sz="2800" dirty="0">
                <a:solidFill>
                  <a:srgbClr val="003399"/>
                </a:solidFill>
              </a:rPr>
              <a:t>省略（填能或不能），否则与平方根混淆</a:t>
            </a:r>
            <a:r>
              <a:rPr lang="en-US" altLang="zh-CN" sz="2800" dirty="0">
                <a:solidFill>
                  <a:srgbClr val="003399"/>
                </a:solidFill>
              </a:rPr>
              <a:t>.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zh-CN" sz="2800" dirty="0"/>
              <a:t>2.</a:t>
            </a:r>
            <a:r>
              <a:rPr lang="zh-CN" altLang="en-US" sz="2800" dirty="0"/>
              <a:t>什么叫开立方？它与立方有何关系？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23850" y="188913"/>
            <a:ext cx="4924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000" dirty="0">
                <a:solidFill>
                  <a:srgbClr val="000000"/>
                </a:solidFill>
                <a:ea typeface="微软雅黑" panose="020B0503020204020204" pitchFamily="34" charset="-122"/>
              </a:rPr>
              <a:t>合作探究，展示交流</a:t>
            </a:r>
            <a:r>
              <a:rPr lang="zh-CN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229600" cy="5792788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CN" altLang="en-US" sz="2000" dirty="0"/>
              <a:t>任务二：根据立方根的意义填空，看看正数、</a:t>
            </a:r>
            <a:r>
              <a:rPr lang="en-US" altLang="zh-CN" sz="2000" dirty="0"/>
              <a:t>0</a:t>
            </a:r>
            <a:r>
              <a:rPr lang="zh-CN" altLang="en-US" sz="2000" dirty="0"/>
              <a:t>、负数的立方根各有什么特点？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      因为                             ，所以</a:t>
            </a:r>
            <a:r>
              <a:rPr lang="en-US" altLang="zh-CN" sz="2000" dirty="0"/>
              <a:t>8</a:t>
            </a:r>
            <a:r>
              <a:rPr lang="zh-CN" altLang="en-US" sz="2000" dirty="0"/>
              <a:t>的立方根是（    ）；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    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      因为                  </a:t>
            </a:r>
            <a:r>
              <a:rPr lang="en-US" altLang="zh-CN" sz="2000" dirty="0"/>
              <a:t>=0.125</a:t>
            </a:r>
            <a:r>
              <a:rPr lang="zh-CN" altLang="en-US" sz="2000" dirty="0"/>
              <a:t>，所以</a:t>
            </a:r>
            <a:r>
              <a:rPr lang="en-US" altLang="zh-CN" sz="2000" dirty="0"/>
              <a:t>0.125</a:t>
            </a:r>
            <a:r>
              <a:rPr lang="zh-CN" altLang="en-US" sz="2000" dirty="0"/>
              <a:t>的立方根是（   ）；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    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       因为                </a:t>
            </a:r>
            <a:r>
              <a:rPr lang="zh-CN" altLang="en-US" sz="2000" dirty="0" smtClean="0"/>
              <a:t> </a:t>
            </a:r>
            <a:r>
              <a:rPr lang="en-US" altLang="zh-CN" sz="2000" dirty="0"/>
              <a:t>=0</a:t>
            </a:r>
            <a:r>
              <a:rPr lang="zh-CN" altLang="en-US" sz="2000" dirty="0"/>
              <a:t>，所以</a:t>
            </a:r>
            <a:r>
              <a:rPr lang="en-US" altLang="zh-CN" sz="2000" dirty="0"/>
              <a:t>0</a:t>
            </a:r>
            <a:r>
              <a:rPr lang="zh-CN" altLang="en-US" sz="2000" dirty="0"/>
              <a:t>的立方根是（    ）；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    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       因为                    </a:t>
            </a:r>
            <a:r>
              <a:rPr lang="en-US" altLang="zh-CN" sz="2000" dirty="0"/>
              <a:t>=</a:t>
            </a:r>
            <a:r>
              <a:rPr lang="zh-CN" altLang="en-US" sz="2000" dirty="0"/>
              <a:t>－</a:t>
            </a:r>
            <a:r>
              <a:rPr lang="en-US" altLang="zh-CN" sz="2000" dirty="0"/>
              <a:t>8</a:t>
            </a:r>
            <a:r>
              <a:rPr lang="zh-CN" altLang="en-US" sz="2000" dirty="0"/>
              <a:t>，所以－</a:t>
            </a:r>
            <a:r>
              <a:rPr lang="en-US" altLang="zh-CN" sz="2000" dirty="0"/>
              <a:t>8</a:t>
            </a:r>
            <a:r>
              <a:rPr lang="zh-CN" altLang="en-US" sz="2000" dirty="0"/>
              <a:t>的立方根是（    ）；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     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       因为                  </a:t>
            </a:r>
            <a:r>
              <a:rPr lang="en-US" altLang="zh-CN" sz="2000" dirty="0"/>
              <a:t>=</a:t>
            </a:r>
            <a:r>
              <a:rPr lang="zh-CN" altLang="en-US" sz="2000" dirty="0"/>
              <a:t>－       ，所以－       的立方根是（    ）．</a:t>
            </a:r>
          </a:p>
          <a:p>
            <a:pPr>
              <a:lnSpc>
                <a:spcPct val="110000"/>
              </a:lnSpc>
              <a:buFontTx/>
              <a:buNone/>
            </a:pPr>
            <a:endParaRPr lang="zh-CN" altLang="en-US" sz="2000" dirty="0"/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思考：（</a:t>
            </a:r>
            <a:r>
              <a:rPr lang="en-US" altLang="zh-CN" sz="2000" dirty="0"/>
              <a:t>1</a:t>
            </a:r>
            <a:r>
              <a:rPr lang="zh-CN" altLang="en-US" sz="2000" dirty="0"/>
              <a:t>）正数的立方根是</a:t>
            </a:r>
            <a:r>
              <a:rPr lang="en-US" altLang="zh-CN" sz="2000" dirty="0"/>
              <a:t>_____</a:t>
            </a:r>
            <a:r>
              <a:rPr lang="zh-CN" altLang="en-US" sz="2000" dirty="0"/>
              <a:t>数，负数的立方根是</a:t>
            </a:r>
            <a:r>
              <a:rPr lang="en-US" altLang="zh-CN" sz="2000" dirty="0"/>
              <a:t>_____</a:t>
            </a:r>
            <a:r>
              <a:rPr lang="zh-CN" altLang="en-US" sz="2000" dirty="0"/>
              <a:t>数，</a:t>
            </a:r>
            <a:r>
              <a:rPr lang="en-US" altLang="zh-CN" sz="2000" dirty="0"/>
              <a:t>0</a:t>
            </a:r>
            <a:r>
              <a:rPr lang="zh-CN" altLang="en-US" sz="2000" dirty="0"/>
              <a:t>的立方根是</a:t>
            </a:r>
            <a:r>
              <a:rPr lang="en-US" altLang="zh-CN" sz="2000" dirty="0"/>
              <a:t>_______</a:t>
            </a:r>
            <a:r>
              <a:rPr lang="zh-CN" altLang="en-US" sz="2000" dirty="0"/>
              <a:t>．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-11113" y="287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2257425" y="1339826"/>
          <a:ext cx="100806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3" imgW="407035" imgH="203200" progId="Equation.DSMT4">
                  <p:embed/>
                </p:oleObj>
              </mc:Choice>
              <mc:Fallback>
                <p:oleObj r:id="rId3" imgW="407035" imgH="203200" progId="Equation.DSMT4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1339826"/>
                        <a:ext cx="1008062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2" name="Object 8"/>
          <p:cNvGraphicFramePr>
            <a:graphicFrameLocks noChangeAspect="1"/>
          </p:cNvGraphicFramePr>
          <p:nvPr/>
        </p:nvGraphicFramePr>
        <p:xfrm>
          <a:off x="2039937" y="2203426"/>
          <a:ext cx="5032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公式" r:id="rId5" imgW="254000" imgH="241300" progId="Equation.3">
                  <p:embed/>
                </p:oleObj>
              </mc:Choice>
              <mc:Fallback>
                <p:oleObj name="公式" r:id="rId5" imgW="254000" imgH="2413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7" y="2203426"/>
                        <a:ext cx="5032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-11113" y="287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5594" name="Object 10"/>
          <p:cNvGraphicFramePr>
            <a:graphicFrameLocks noChangeAspect="1"/>
          </p:cNvGraphicFramePr>
          <p:nvPr/>
        </p:nvGraphicFramePr>
        <p:xfrm>
          <a:off x="2051720" y="2852713"/>
          <a:ext cx="576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公式" r:id="rId7" imgW="254000" imgH="241300" progId="Equation.3">
                  <p:embed/>
                </p:oleObj>
              </mc:Choice>
              <mc:Fallback>
                <p:oleObj name="公式" r:id="rId7" imgW="254000" imgH="2413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852713"/>
                        <a:ext cx="5762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6" name="Object 12"/>
          <p:cNvGraphicFramePr>
            <a:graphicFrameLocks noChangeAspect="1"/>
          </p:cNvGraphicFramePr>
          <p:nvPr/>
        </p:nvGraphicFramePr>
        <p:xfrm>
          <a:off x="1968500" y="3644876"/>
          <a:ext cx="576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公式" r:id="rId8" imgW="254000" imgH="241300" progId="Equation.3">
                  <p:embed/>
                </p:oleObj>
              </mc:Choice>
              <mc:Fallback>
                <p:oleObj name="公式" r:id="rId8" imgW="254000" imgH="241300" progId="Equation.3">
                  <p:embed/>
                  <p:pic>
                    <p:nvPicPr>
                      <p:cNvPr id="0" name="图片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3644876"/>
                        <a:ext cx="5762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8" name="Object 14"/>
          <p:cNvGraphicFramePr>
            <a:graphicFrameLocks noChangeAspect="1"/>
          </p:cNvGraphicFramePr>
          <p:nvPr/>
        </p:nvGraphicFramePr>
        <p:xfrm>
          <a:off x="1968500" y="4437038"/>
          <a:ext cx="576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公式" r:id="rId9" imgW="254000" imgH="241300" progId="Equation.3">
                  <p:embed/>
                </p:oleObj>
              </mc:Choice>
              <mc:Fallback>
                <p:oleObj name="公式" r:id="rId9" imgW="254000" imgH="241300" progId="Equation.3">
                  <p:embed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437038"/>
                        <a:ext cx="5762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601" name="Rectangle 17"/>
          <p:cNvSpPr>
            <a:spLocks noChangeArrowheads="1"/>
          </p:cNvSpPr>
          <p:nvPr/>
        </p:nvSpPr>
        <p:spPr bwMode="auto">
          <a:xfrm>
            <a:off x="-11113" y="287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5600" name="Object 16"/>
          <p:cNvGraphicFramePr>
            <a:graphicFrameLocks noChangeAspect="1"/>
          </p:cNvGraphicFramePr>
          <p:nvPr/>
        </p:nvGraphicFramePr>
        <p:xfrm>
          <a:off x="3408362" y="4437038"/>
          <a:ext cx="3556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公式" r:id="rId10" imgW="228600" imgH="394335" progId="Equation.3">
                  <p:embed/>
                </p:oleObj>
              </mc:Choice>
              <mc:Fallback>
                <p:oleObj name="公式" r:id="rId10" imgW="228600" imgH="394335" progId="Equation.3">
                  <p:embed/>
                  <p:pic>
                    <p:nvPicPr>
                      <p:cNvPr id="0" name="图片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2" y="4437038"/>
                        <a:ext cx="35560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02" name="Object 18"/>
          <p:cNvGraphicFramePr>
            <a:graphicFrameLocks noChangeAspect="1"/>
          </p:cNvGraphicFramePr>
          <p:nvPr/>
        </p:nvGraphicFramePr>
        <p:xfrm>
          <a:off x="4921250" y="4508476"/>
          <a:ext cx="3365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公式" r:id="rId12" imgW="228600" imgH="394335" progId="Equation.3">
                  <p:embed/>
                </p:oleObj>
              </mc:Choice>
              <mc:Fallback>
                <p:oleObj name="公式" r:id="rId12" imgW="228600" imgH="394335" progId="Equation.3">
                  <p:embed/>
                  <p:pic>
                    <p:nvPicPr>
                      <p:cNvPr id="0" name="图片 30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4508476"/>
                        <a:ext cx="33655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09613"/>
            <a:ext cx="8229600" cy="5455692"/>
          </a:xfrm>
          <a:noFill/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任务三</a:t>
            </a:r>
            <a:r>
              <a:rPr lang="zh-CN" altLang="en-US" sz="2000" dirty="0" smtClean="0"/>
              <a:t>：阅</a:t>
            </a:r>
            <a:r>
              <a:rPr lang="zh-CN" altLang="en-US" sz="2000" dirty="0"/>
              <a:t>读课本</a:t>
            </a:r>
            <a:r>
              <a:rPr lang="en-US" altLang="zh-CN" sz="2000" dirty="0"/>
              <a:t>65</a:t>
            </a:r>
            <a:r>
              <a:rPr lang="zh-CN" altLang="en-US" sz="2000" dirty="0"/>
              <a:t>页的例题解法，完成</a:t>
            </a:r>
            <a:r>
              <a:rPr lang="en-US" altLang="zh-CN" sz="2000" dirty="0"/>
              <a:t>1</a:t>
            </a:r>
            <a:r>
              <a:rPr lang="zh-CN" altLang="en-US" sz="2000" dirty="0"/>
              <a:t>、</a:t>
            </a:r>
            <a:r>
              <a:rPr lang="en-US" altLang="zh-CN" sz="2000" dirty="0"/>
              <a:t>2</a:t>
            </a:r>
            <a:r>
              <a:rPr lang="zh-CN" altLang="en-US" sz="2000" dirty="0"/>
              <a:t>题，自主完成，组内交流。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zh-CN" sz="2000" dirty="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zh-CN" sz="2000" dirty="0"/>
              <a:t>1</a:t>
            </a:r>
            <a:r>
              <a:rPr lang="zh-CN" altLang="en-US" sz="2000" dirty="0"/>
              <a:t>、求出下列各数的立方根：</a:t>
            </a:r>
          </a:p>
          <a:p>
            <a:pPr>
              <a:lnSpc>
                <a:spcPct val="110000"/>
              </a:lnSpc>
              <a:buFontTx/>
              <a:buNone/>
            </a:pPr>
            <a:endParaRPr lang="zh-CN" altLang="en-US" sz="2000" dirty="0"/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  ⑴                                 ⑵     </a:t>
            </a:r>
            <a:r>
              <a:rPr lang="en-US" altLang="zh-CN" sz="2000" dirty="0"/>
              <a:t>0.216  </a:t>
            </a:r>
          </a:p>
          <a:p>
            <a:pPr>
              <a:lnSpc>
                <a:spcPct val="110000"/>
              </a:lnSpc>
              <a:buFontTx/>
              <a:buNone/>
            </a:pPr>
            <a:endParaRPr lang="zh-CN" altLang="en-US" sz="2000" dirty="0"/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 ⑶ </a:t>
            </a:r>
            <a:r>
              <a:rPr lang="en-US" altLang="zh-CN" sz="2000" dirty="0"/>
              <a:t>0                               ⑷    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zh-CN" sz="2000" dirty="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zh-CN" sz="2000" dirty="0"/>
              <a:t>2</a:t>
            </a:r>
            <a:r>
              <a:rPr lang="zh-CN" altLang="en-US" sz="2000" dirty="0"/>
              <a:t>、求下列各式的值：</a:t>
            </a:r>
          </a:p>
          <a:p>
            <a:pPr>
              <a:lnSpc>
                <a:spcPct val="110000"/>
              </a:lnSpc>
              <a:buFontTx/>
              <a:buNone/>
            </a:pPr>
            <a:endParaRPr lang="zh-CN" altLang="en-US" sz="2000" dirty="0"/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（</a:t>
            </a:r>
            <a:r>
              <a:rPr lang="en-US" altLang="zh-CN" sz="2000" dirty="0"/>
              <a:t>1</a:t>
            </a:r>
            <a:r>
              <a:rPr lang="zh-CN" altLang="en-US" sz="2000" dirty="0"/>
              <a:t>）                              （</a:t>
            </a:r>
            <a:r>
              <a:rPr lang="en-US" altLang="zh-CN" sz="2000" dirty="0"/>
              <a:t>2</a:t>
            </a:r>
            <a:r>
              <a:rPr lang="zh-CN" altLang="en-US" sz="2000" dirty="0"/>
              <a:t>）                    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2000" dirty="0"/>
              <a:t>（</a:t>
            </a:r>
            <a:r>
              <a:rPr lang="en-US" altLang="zh-CN" sz="2000" dirty="0"/>
              <a:t>3</a:t>
            </a:r>
            <a:r>
              <a:rPr lang="zh-CN" altLang="en-US" sz="2000" dirty="0"/>
              <a:t>）</a:t>
            </a: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6612" name="Object 4"/>
          <p:cNvGraphicFramePr>
            <a:graphicFrameLocks noChangeAspect="1"/>
          </p:cNvGraphicFramePr>
          <p:nvPr/>
        </p:nvGraphicFramePr>
        <p:xfrm>
          <a:off x="1331913" y="2276475"/>
          <a:ext cx="7921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公式" r:id="rId3" imgW="584200" imgH="444500" progId="Equation.3">
                  <p:embed/>
                </p:oleObj>
              </mc:Choice>
              <mc:Fallback>
                <p:oleObj name="公式" r:id="rId3" imgW="584200" imgH="4445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276475"/>
                        <a:ext cx="7921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0" y="0"/>
            <a:ext cx="2365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>
                <a:solidFill>
                  <a:srgbClr val="000000"/>
                </a:solidFill>
              </a:rPr>
              <a:t> 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0" y="476250"/>
            <a:ext cx="2651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>
                <a:solidFill>
                  <a:srgbClr val="000000"/>
                </a:solidFill>
              </a:rPr>
              <a:t> </a:t>
            </a:r>
            <a:r>
              <a:rPr lang="zh-CN" altLang="en-US" sz="800" b="1">
                <a:solidFill>
                  <a:srgbClr val="000000"/>
                </a:solidFill>
              </a:rPr>
              <a:t> 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6617" name="Object 9"/>
          <p:cNvGraphicFramePr>
            <a:graphicFrameLocks noChangeAspect="1"/>
          </p:cNvGraphicFramePr>
          <p:nvPr/>
        </p:nvGraphicFramePr>
        <p:xfrm>
          <a:off x="3851275" y="3081337"/>
          <a:ext cx="720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公式" r:id="rId5" imgW="355600" imgH="228600" progId="Equation.3">
                  <p:embed/>
                </p:oleObj>
              </mc:Choice>
              <mc:Fallback>
                <p:oleObj name="公式" r:id="rId5" imgW="355600" imgH="2286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081337"/>
                        <a:ext cx="72072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6619" name="Object 11"/>
          <p:cNvGraphicFramePr>
            <a:graphicFrameLocks noChangeAspect="1"/>
          </p:cNvGraphicFramePr>
          <p:nvPr/>
        </p:nvGraphicFramePr>
        <p:xfrm>
          <a:off x="1403350" y="4581525"/>
          <a:ext cx="6477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公式" r:id="rId7" imgW="318135" imgH="228600" progId="Equation.3">
                  <p:embed/>
                </p:oleObj>
              </mc:Choice>
              <mc:Fallback>
                <p:oleObj name="公式" r:id="rId7" imgW="318135" imgH="228600" progId="Equation.3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581525"/>
                        <a:ext cx="64770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22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6621" name="Object 13"/>
          <p:cNvGraphicFramePr>
            <a:graphicFrameLocks noChangeAspect="1"/>
          </p:cNvGraphicFramePr>
          <p:nvPr/>
        </p:nvGraphicFramePr>
        <p:xfrm>
          <a:off x="4067175" y="4508500"/>
          <a:ext cx="12239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公式" r:id="rId9" imgW="483235" imgH="228600" progId="Equation.3">
                  <p:embed/>
                </p:oleObj>
              </mc:Choice>
              <mc:Fallback>
                <p:oleObj name="公式" r:id="rId9" imgW="483235" imgH="228600" progId="Equation.3">
                  <p:embed/>
                  <p:pic>
                    <p:nvPicPr>
                      <p:cNvPr id="0" name="图片 4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508500"/>
                        <a:ext cx="1223963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6623" name="Object 15"/>
          <p:cNvGraphicFramePr>
            <a:graphicFrameLocks noChangeAspect="1"/>
          </p:cNvGraphicFramePr>
          <p:nvPr/>
        </p:nvGraphicFramePr>
        <p:xfrm>
          <a:off x="1258888" y="5300663"/>
          <a:ext cx="7207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公式" r:id="rId11" imgW="457835" imgH="445135" progId="Equation.3">
                  <p:embed/>
                </p:oleObj>
              </mc:Choice>
              <mc:Fallback>
                <p:oleObj name="公式" r:id="rId11" imgW="457835" imgH="445135" progId="Equation.3">
                  <p:embed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300663"/>
                        <a:ext cx="720725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3383657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zh-CN" altLang="en-US" sz="2000" dirty="0"/>
              <a:t>任务四：知识延伸</a:t>
            </a:r>
          </a:p>
          <a:p>
            <a:pPr>
              <a:buFontTx/>
              <a:buNone/>
            </a:pPr>
            <a:endParaRPr lang="en-US" altLang="zh-CN" sz="2000" dirty="0"/>
          </a:p>
          <a:p>
            <a:pPr>
              <a:buFontTx/>
              <a:buNone/>
            </a:pPr>
            <a:r>
              <a:rPr lang="en-US" altLang="zh-CN" sz="2000" dirty="0"/>
              <a:t>1</a:t>
            </a:r>
            <a:r>
              <a:rPr lang="zh-CN" altLang="en-US" sz="2000" dirty="0"/>
              <a:t>．因为                                               所以   </a:t>
            </a:r>
            <a:r>
              <a:rPr lang="zh-CN" altLang="en-US" sz="2000" u="sng" dirty="0"/>
              <a:t> </a:t>
            </a:r>
            <a:r>
              <a:rPr lang="zh-CN" altLang="en-US" sz="2000" dirty="0"/>
              <a:t>           </a:t>
            </a:r>
            <a:r>
              <a:rPr lang="en-US" altLang="zh-CN" sz="2000" dirty="0"/>
              <a:t>_____</a:t>
            </a:r>
          </a:p>
          <a:p>
            <a:pPr>
              <a:buFontTx/>
              <a:buNone/>
            </a:pPr>
            <a:endParaRPr lang="zh-CN" altLang="en-US" sz="2000" dirty="0"/>
          </a:p>
          <a:p>
            <a:pPr>
              <a:buFontTx/>
              <a:buNone/>
            </a:pPr>
            <a:r>
              <a:rPr lang="zh-CN" altLang="en-US" sz="2000" dirty="0"/>
              <a:t>     因为                                             ，所以                   </a:t>
            </a:r>
            <a:r>
              <a:rPr lang="zh-CN" altLang="en-US" sz="2000" u="sng" dirty="0"/>
              <a:t>    </a:t>
            </a:r>
            <a:r>
              <a:rPr lang="zh-CN" altLang="en-US" sz="2000" dirty="0"/>
              <a:t>             ．</a:t>
            </a:r>
          </a:p>
          <a:p>
            <a:pPr>
              <a:buFontTx/>
              <a:buNone/>
            </a:pPr>
            <a:r>
              <a:rPr lang="zh-CN" altLang="en-US" sz="2000" dirty="0"/>
              <a:t> </a:t>
            </a:r>
          </a:p>
          <a:p>
            <a:pPr>
              <a:buFontTx/>
              <a:buNone/>
            </a:pPr>
            <a:r>
              <a:rPr lang="zh-CN" altLang="en-US" sz="2000" dirty="0"/>
              <a:t>思考：</a:t>
            </a:r>
          </a:p>
          <a:p>
            <a:pPr>
              <a:buFontTx/>
              <a:buNone/>
            </a:pPr>
            <a:r>
              <a:rPr lang="zh-CN" altLang="en-US" sz="2000" dirty="0"/>
              <a:t>      针对上面题目的特点，你能用一个式子来表示其中的规律吗？小组讨论交流．</a:t>
            </a:r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1896814" y="1845047"/>
          <a:ext cx="27368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r:id="rId3" imgW="1612900" imgH="241300" progId="Equation.DSMT4">
                  <p:embed/>
                </p:oleObj>
              </mc:Choice>
              <mc:Fallback>
                <p:oleObj r:id="rId3" imgW="1612900" imgH="241300" progId="Equation.DSMT4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814" y="1845047"/>
                        <a:ext cx="273685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5641727" y="1916485"/>
          <a:ext cx="5762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r:id="rId5" imgW="318135" imgH="228600" progId="Equation.DSMT4">
                  <p:embed/>
                </p:oleObj>
              </mc:Choice>
              <mc:Fallback>
                <p:oleObj r:id="rId5" imgW="318135" imgH="228600" progId="Equation.DSMT4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727" y="1916485"/>
                        <a:ext cx="57626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0" name="Object 8"/>
          <p:cNvGraphicFramePr>
            <a:graphicFrameLocks noChangeAspect="1"/>
          </p:cNvGraphicFramePr>
          <p:nvPr/>
        </p:nvGraphicFramePr>
        <p:xfrm>
          <a:off x="7010152" y="1845047"/>
          <a:ext cx="79216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r:id="rId7" imgW="343535" imgH="229235" progId="Equation.DSMT4">
                  <p:embed/>
                </p:oleObj>
              </mc:Choice>
              <mc:Fallback>
                <p:oleObj r:id="rId7" imgW="343535" imgH="229235" progId="Equation.DSMT4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152" y="1845047"/>
                        <a:ext cx="792162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97642" name="Object 10"/>
          <p:cNvGraphicFramePr>
            <a:graphicFrameLocks noChangeAspect="1"/>
          </p:cNvGraphicFramePr>
          <p:nvPr/>
        </p:nvGraphicFramePr>
        <p:xfrm>
          <a:off x="1537940" y="2636912"/>
          <a:ext cx="302418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r:id="rId9" imgW="1752600" imgH="241300" progId="Equation.DSMT4">
                  <p:embed/>
                </p:oleObj>
              </mc:Choice>
              <mc:Fallback>
                <p:oleObj r:id="rId9" imgW="1752600" imgH="241300" progId="Equation.DSMT4">
                  <p:embed/>
                  <p:pic>
                    <p:nvPicPr>
                      <p:cNvPr id="0" name="图片 5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7940" y="2636912"/>
                        <a:ext cx="3024188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4" name="Object 12"/>
          <p:cNvGraphicFramePr>
            <a:graphicFrameLocks noChangeAspect="1"/>
          </p:cNvGraphicFramePr>
          <p:nvPr/>
        </p:nvGraphicFramePr>
        <p:xfrm>
          <a:off x="5497264" y="2781672"/>
          <a:ext cx="863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r:id="rId11" imgW="407035" imgH="228600" progId="Equation.DSMT4">
                  <p:embed/>
                </p:oleObj>
              </mc:Choice>
              <mc:Fallback>
                <p:oleObj r:id="rId11" imgW="407035" imgH="228600" progId="Equation.DSMT4">
                  <p:embed/>
                  <p:pic>
                    <p:nvPicPr>
                      <p:cNvPr id="0" name="图片 5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264" y="2781672"/>
                        <a:ext cx="863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6" name="Object 14"/>
          <p:cNvGraphicFramePr>
            <a:graphicFrameLocks noChangeAspect="1"/>
          </p:cNvGraphicFramePr>
          <p:nvPr/>
        </p:nvGraphicFramePr>
        <p:xfrm>
          <a:off x="7081589" y="2853110"/>
          <a:ext cx="7207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13" imgW="407035" imgH="228600" progId="Equation.DSMT4">
                  <p:embed/>
                </p:oleObj>
              </mc:Choice>
              <mc:Fallback>
                <p:oleObj r:id="rId13" imgW="407035" imgH="228600" progId="Equation.DSMT4">
                  <p:embed/>
                  <p:pic>
                    <p:nvPicPr>
                      <p:cNvPr id="0" name="图片 5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589" y="2853110"/>
                        <a:ext cx="72072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949</Words>
  <Application>Microsoft Office PowerPoint</Application>
  <PresentationFormat>全屏显示(4:3)</PresentationFormat>
  <Paragraphs>117</Paragraphs>
  <Slides>14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方正舒体</vt:lpstr>
      <vt:lpstr>黑体</vt:lpstr>
      <vt:lpstr>华康海报体W12(P)</vt:lpstr>
      <vt:lpstr>华文行楷</vt:lpstr>
      <vt:lpstr>华文中宋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Equation.DSMT4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2017-08-24T07:59:00Z</dcterms:created>
  <dcterms:modified xsi:type="dcterms:W3CDTF">2023-01-16T20:08:48Z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DDD33451F931405CAB27A10A3DF521D2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