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BDC9C-DE42-4F96-B3D3-F65F7EB77DF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44B1D5-3C16-453F-8F83-B7C9B0DC8C7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F5F2A-3C07-4056-A8E4-314A8BAFC756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EBAB09-8DE9-45AC-923F-9442FFB8898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7C4DC7-02FF-42ED-A8F4-9541B5EB6B8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6B6FEFE-4B66-4FA4-9C36-B08279A2DDF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D424E-9B08-4967-AA11-722AE88BA02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5DDA28-5DDF-4374-B13D-861B70A9BD9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ED6332D-D92F-4178-836C-98E7BAD5527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FC3B2-2F96-4BA2-B3E6-5322CDFF395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3BA2C4B-D8A4-4DAB-8D96-F4A57334FE2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0292F0A-997E-4C9E-BAF0-DE050496D26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E24E85-696A-48B1-B378-7CD20365FF8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F3D61D-F048-4C0B-A9A6-C28AC9A4BAD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777ED34-4D9E-4D68-8BE0-79C3FE930A4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内容占位符 2"/>
          <p:cNvSpPr>
            <a:spLocks noGrp="1"/>
          </p:cNvSpPr>
          <p:nvPr>
            <p:ph sz="half" idx="4294967295"/>
          </p:nvPr>
        </p:nvSpPr>
        <p:spPr>
          <a:xfrm>
            <a:off x="0" y="1124744"/>
            <a:ext cx="9144000" cy="216024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4800" b="1" spc="-150" dirty="0" smtClean="0">
                <a:solidFill>
                  <a:srgbClr val="002060"/>
                </a:solidFill>
              </a:rPr>
              <a:t>Unit 8</a:t>
            </a:r>
            <a:endParaRPr lang="en-US" altLang="zh-CN" sz="4800" b="1" spc="-150" dirty="0" smtClean="0"/>
          </a:p>
          <a:p>
            <a:pPr algn="ctr">
              <a:buFont typeface="Arial" panose="020B0604020202020204" pitchFamily="34" charset="0"/>
              <a:buNone/>
            </a:pPr>
            <a:r>
              <a:rPr lang="en-US" altLang="zh-CN" sz="4800" b="1" spc="-150" dirty="0" smtClean="0">
                <a:solidFill>
                  <a:srgbClr val="002060"/>
                </a:solidFill>
              </a:rPr>
              <a:t>Have </a:t>
            </a:r>
            <a:r>
              <a:rPr lang="en-US" altLang="zh-CN" sz="4800" b="1" spc="-150" dirty="0">
                <a:solidFill>
                  <a:srgbClr val="002060"/>
                </a:solidFill>
              </a:rPr>
              <a:t>you read </a:t>
            </a:r>
            <a:r>
              <a:rPr lang="en-US" altLang="zh-CN" sz="4800" b="1" i="1" spc="-150" dirty="0">
                <a:solidFill>
                  <a:srgbClr val="002060"/>
                </a:solidFill>
              </a:rPr>
              <a:t>Treasure Island </a:t>
            </a:r>
            <a:r>
              <a:rPr lang="en-US" altLang="zh-CN" sz="4800" b="1" spc="-150" dirty="0">
                <a:solidFill>
                  <a:srgbClr val="002060"/>
                </a:solidFill>
              </a:rPr>
              <a:t>yet</a:t>
            </a:r>
            <a:r>
              <a:rPr lang="en-US" altLang="zh-CN" sz="4800" b="1" spc="-150" dirty="0" smtClean="0">
                <a:solidFill>
                  <a:srgbClr val="002060"/>
                </a:solidFill>
              </a:rPr>
              <a:t>?</a:t>
            </a:r>
            <a:endParaRPr lang="en-US" altLang="zh-CN" sz="4400" b="1" spc="-150" dirty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4400" b="1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Section </a:t>
            </a:r>
            <a:r>
              <a:rPr lang="en-US" altLang="zh-CN" sz="4400" b="1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4400" b="1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1a—2d</a:t>
            </a:r>
            <a:endParaRPr lang="en-US" altLang="zh-CN" sz="4400" spc="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44931" y="530120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右箭头 5"/>
          <p:cNvSpPr>
            <a:spLocks noChangeArrowheads="1"/>
          </p:cNvSpPr>
          <p:nvPr/>
        </p:nvSpPr>
        <p:spPr bwMode="auto">
          <a:xfrm>
            <a:off x="714375" y="0"/>
            <a:ext cx="3857625" cy="1571625"/>
          </a:xfrm>
          <a:prstGeom prst="rightArrow">
            <a:avLst>
              <a:gd name="adj1" fmla="val 50000"/>
              <a:gd name="adj2" fmla="val 50000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4294967295"/>
          </p:nvPr>
        </p:nvGraphicFramePr>
        <p:xfrm>
          <a:off x="685800" y="1700808"/>
          <a:ext cx="7772400" cy="4762500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3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Title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Have they read it?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What do they think of  it?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1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Book 1: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Judy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1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Book 2: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Sandy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Book 3: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Kate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51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Harry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E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838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5750"/>
            <a:ext cx="5314950" cy="938213"/>
          </a:xfrm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20000"/>
              </a:spcBef>
            </a:pPr>
            <a:r>
              <a:rPr lang="en-US" altLang="zh-CN" b="1">
                <a:solidFill>
                  <a:srgbClr val="CC0000"/>
                </a:solidFill>
              </a:rPr>
              <a:t>Listening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标题 4"/>
          <p:cNvSpPr>
            <a:spLocks noGrp="1"/>
          </p:cNvSpPr>
          <p:nvPr>
            <p:ph type="title" idx="4294967295"/>
          </p:nvPr>
        </p:nvSpPr>
        <p:spPr>
          <a:xfrm>
            <a:off x="285750" y="285750"/>
            <a:ext cx="7772400" cy="1143000"/>
          </a:xfrm>
        </p:spPr>
        <p:txBody>
          <a:bodyPr/>
          <a:lstStyle/>
          <a:p>
            <a:r>
              <a:rPr lang="en-US" altLang="zh-CN" sz="4800" b="1"/>
              <a:t>Game Time</a:t>
            </a:r>
          </a:p>
        </p:txBody>
      </p:sp>
      <p:sp>
        <p:nvSpPr>
          <p:cNvPr id="229379" name="内容占位符 5"/>
          <p:cNvSpPr>
            <a:spLocks noGrp="1"/>
          </p:cNvSpPr>
          <p:nvPr>
            <p:ph idx="4294967295"/>
          </p:nvPr>
        </p:nvSpPr>
        <p:spPr>
          <a:xfrm>
            <a:off x="1371600" y="1571625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/>
              <a:t>A: Have you read … yet?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/>
              <a:t>B: Yes, I have. /No, I haven’t. </a:t>
            </a:r>
            <a:endParaRPr lang="zh-CN" altLang="zh-CN" sz="4000" b="1"/>
          </a:p>
          <a:p>
            <a:endParaRPr lang="en-US" altLang="zh-CN"/>
          </a:p>
        </p:txBody>
      </p:sp>
      <p:pic>
        <p:nvPicPr>
          <p:cNvPr id="229380" name="图片 3" descr="007d3966eeebaa2d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3714750"/>
            <a:ext cx="5286375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图片 5" descr="206e65e0149b8d3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56450" y="3881438"/>
            <a:ext cx="1987550" cy="297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0403" name="内容占位符 2"/>
          <p:cNvSpPr>
            <a:spLocks noGrp="1"/>
          </p:cNvSpPr>
          <p:nvPr>
            <p:ph idx="4294967295"/>
          </p:nvPr>
        </p:nvSpPr>
        <p:spPr>
          <a:xfrm>
            <a:off x="857250" y="22860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/>
              <a:t>Have you read...yet?</a:t>
            </a:r>
            <a:endParaRPr lang="zh-CN" altLang="zh-CN" sz="40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/>
              <a:t>Yes, I have. / No, I haven’t.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/>
              <a:t>What’s it like?</a:t>
            </a:r>
            <a:endParaRPr lang="zh-CN" altLang="zh-CN" sz="4000" b="1"/>
          </a:p>
          <a:p>
            <a:pPr>
              <a:buFont typeface="Arial" panose="020B0604020202020204" pitchFamily="34" charset="0"/>
              <a:buNone/>
            </a:pPr>
            <a:r>
              <a:rPr lang="en-US" altLang="zh-CN" sz="4000" b="1"/>
              <a:t> It’s…</a:t>
            </a:r>
            <a:endParaRPr lang="zh-CN" altLang="zh-CN" sz="4000" b="1"/>
          </a:p>
          <a:p>
            <a:endParaRPr lang="en-US" altLang="zh-CN"/>
          </a:p>
        </p:txBody>
      </p:sp>
      <p:grpSp>
        <p:nvGrpSpPr>
          <p:cNvPr id="230404" name="Group 6"/>
          <p:cNvGrpSpPr/>
          <p:nvPr/>
        </p:nvGrpSpPr>
        <p:grpSpPr bwMode="auto">
          <a:xfrm>
            <a:off x="1071563" y="357188"/>
            <a:ext cx="7143750" cy="1425575"/>
            <a:chOff x="748" y="436"/>
            <a:chExt cx="3539" cy="635"/>
          </a:xfrm>
        </p:grpSpPr>
        <p:sp>
          <p:nvSpPr>
            <p:cNvPr id="230405" name="Oval 4"/>
            <p:cNvSpPr>
              <a:spLocks noChangeArrowheads="1"/>
            </p:cNvSpPr>
            <p:nvPr/>
          </p:nvSpPr>
          <p:spPr bwMode="auto">
            <a:xfrm>
              <a:off x="748" y="436"/>
              <a:ext cx="3539" cy="635"/>
            </a:xfrm>
            <a:prstGeom prst="ellipse">
              <a:avLst/>
            </a:prstGeom>
            <a:blipFill dpi="0" rotWithShape="1">
              <a:blip r:embed="rId3"/>
              <a:srcRect/>
              <a:stretch>
                <a:fillRect/>
              </a:stretch>
            </a:blipFill>
            <a:ln w="9525">
              <a:solidFill>
                <a:srgbClr val="FFFF99"/>
              </a:solidFill>
              <a:rou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CN" altLang="zh-CN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30406" name="Text Box 5"/>
            <p:cNvSpPr txBox="1">
              <a:spLocks noChangeArrowheads="1"/>
            </p:cNvSpPr>
            <p:nvPr/>
          </p:nvSpPr>
          <p:spPr bwMode="auto">
            <a:xfrm>
              <a:off x="1033" y="627"/>
              <a:ext cx="2722" cy="3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zh-CN" sz="4400" b="1">
                  <a:solidFill>
                    <a:srgbClr val="DA0000"/>
                  </a:solidFill>
                </a:rPr>
                <a:t>Make conversation</a:t>
              </a: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标题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3660775" cy="890587"/>
          </a:xfrm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/>
          <a:lstStyle/>
          <a:p>
            <a:r>
              <a:rPr lang="en-US" altLang="zh-CN" b="1" dirty="0"/>
              <a:t>Summary</a:t>
            </a:r>
            <a:endParaRPr lang="en-US" altLang="zh-CN" dirty="0"/>
          </a:p>
        </p:txBody>
      </p:sp>
      <p:sp>
        <p:nvSpPr>
          <p:cNvPr id="231427" name="内容占位符 2"/>
          <p:cNvSpPr>
            <a:spLocks noGrp="1"/>
          </p:cNvSpPr>
          <p:nvPr>
            <p:ph idx="4294967295"/>
          </p:nvPr>
        </p:nvSpPr>
        <p:spPr>
          <a:xfrm>
            <a:off x="899592" y="1412776"/>
            <a:ext cx="7186613" cy="3143250"/>
          </a:xfrm>
          <a:extLst>
            <a:ext uri="{909E8E84-426E-40DD-AFC4-6F175D3DCCD1}">
              <a14:hiddenFill xmlns:a14="http://schemas.microsoft.com/office/drawing/2010/main">
                <a:solidFill>
                  <a:srgbClr val="ADADEB"/>
                </a:solidFill>
              </a14:hiddenFill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/>
              <a:t>Have you read </a:t>
            </a:r>
            <a:r>
              <a:rPr lang="en-US" altLang="zh-CN" i="1" dirty="0"/>
              <a:t>Little Women </a:t>
            </a:r>
            <a:r>
              <a:rPr lang="en-US" altLang="zh-CN" dirty="0">
                <a:solidFill>
                  <a:srgbClr val="FF0000"/>
                </a:solidFill>
              </a:rPr>
              <a:t>yet</a:t>
            </a:r>
            <a:r>
              <a:rPr lang="en-US" altLang="zh-CN" dirty="0"/>
              <a:t>?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dirty="0"/>
              <a:t> </a:t>
            </a:r>
            <a:r>
              <a:rPr lang="en-US" altLang="zh-CN" i="1" dirty="0"/>
              <a:t>I have </a:t>
            </a:r>
            <a:r>
              <a:rPr lang="en-US" altLang="zh-CN" i="1" dirty="0">
                <a:solidFill>
                  <a:srgbClr val="FF0000"/>
                </a:solidFill>
              </a:rPr>
              <a:t>already</a:t>
            </a:r>
            <a:r>
              <a:rPr lang="en-US" altLang="zh-CN" i="1" dirty="0"/>
              <a:t> read Little Women 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i="1" dirty="0"/>
              <a:t>I haven’t read Little Women </a:t>
            </a:r>
            <a:r>
              <a:rPr lang="en-US" altLang="zh-CN" i="1" dirty="0">
                <a:solidFill>
                  <a:srgbClr val="FF0000"/>
                </a:solidFill>
              </a:rPr>
              <a:t>yet</a:t>
            </a:r>
            <a:r>
              <a:rPr lang="en-US" altLang="zh-CN" i="1" dirty="0"/>
              <a:t>.</a:t>
            </a:r>
          </a:p>
          <a:p>
            <a:pPr>
              <a:buFont typeface="Arial" panose="020B0604020202020204" pitchFamily="34" charset="0"/>
              <a:buNone/>
            </a:pPr>
            <a:endParaRPr lang="en-US" altLang="zh-CN" i="1" dirty="0"/>
          </a:p>
          <a:p>
            <a:pPr>
              <a:buFont typeface="Arial" panose="020B0604020202020204" pitchFamily="34" charset="0"/>
              <a:buNone/>
            </a:pPr>
            <a:r>
              <a:rPr lang="zh-CN" altLang="en-US" i="1" dirty="0"/>
              <a:t>请总结出</a:t>
            </a:r>
            <a:r>
              <a:rPr lang="en-US" altLang="zh-CN" i="1" dirty="0">
                <a:solidFill>
                  <a:srgbClr val="FF0000"/>
                </a:solidFill>
              </a:rPr>
              <a:t>already, yet </a:t>
            </a:r>
            <a:r>
              <a:rPr lang="zh-CN" altLang="en-US" i="1" dirty="0"/>
              <a:t>用于的句子类型</a:t>
            </a:r>
            <a:endParaRPr lang="zh-CN" altLang="en-US" dirty="0"/>
          </a:p>
        </p:txBody>
      </p:sp>
      <p:sp>
        <p:nvSpPr>
          <p:cNvPr id="231428" name="TextBox 3"/>
          <p:cNvSpPr txBox="1">
            <a:spLocks noChangeArrowheads="1"/>
          </p:cNvSpPr>
          <p:nvPr/>
        </p:nvSpPr>
        <p:spPr bwMode="auto">
          <a:xfrm>
            <a:off x="2411760" y="5013176"/>
            <a:ext cx="568863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47FFD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</a:rPr>
              <a:t>already </a:t>
            </a:r>
            <a:r>
              <a:rPr lang="zh-CN" altLang="en-US" sz="3600" dirty="0">
                <a:solidFill>
                  <a:srgbClr val="FF0000"/>
                </a:solidFill>
              </a:rPr>
              <a:t>用在肯定句中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FF0000"/>
                </a:solidFill>
              </a:rPr>
              <a:t>yet </a:t>
            </a:r>
            <a:r>
              <a:rPr lang="zh-CN" altLang="en-US" sz="3600" dirty="0">
                <a:solidFill>
                  <a:srgbClr val="FF0000"/>
                </a:solidFill>
              </a:rPr>
              <a:t>用在疑问句和否定句中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标题 1"/>
          <p:cNvSpPr>
            <a:spLocks noGrp="1"/>
          </p:cNvSpPr>
          <p:nvPr>
            <p:ph type="title" idx="4294967295"/>
          </p:nvPr>
        </p:nvSpPr>
        <p:spPr>
          <a:xfrm>
            <a:off x="285750" y="1000125"/>
            <a:ext cx="7772400" cy="1143000"/>
          </a:xfrm>
        </p:spPr>
        <p:txBody>
          <a:bodyPr/>
          <a:lstStyle/>
          <a:p>
            <a:r>
              <a:rPr lang="en-US" altLang="zh-CN" b="1">
                <a:solidFill>
                  <a:srgbClr val="002060"/>
                </a:solidFill>
              </a:rPr>
              <a:t>Listen and circle</a:t>
            </a:r>
            <a:endParaRPr lang="en-US" altLang="zh-CN"/>
          </a:p>
        </p:txBody>
      </p:sp>
      <p:sp>
        <p:nvSpPr>
          <p:cNvPr id="232451" name="内容占位符 2"/>
          <p:cNvSpPr>
            <a:spLocks noGrp="1"/>
          </p:cNvSpPr>
          <p:nvPr>
            <p:ph idx="4294967295"/>
          </p:nvPr>
        </p:nvSpPr>
        <p:spPr>
          <a:xfrm>
            <a:off x="827584" y="2276872"/>
            <a:ext cx="7772400" cy="2413992"/>
          </a:xfrm>
        </p:spPr>
        <p:txBody>
          <a:bodyPr/>
          <a:lstStyle/>
          <a:p>
            <a:r>
              <a:rPr lang="en-US" altLang="zh-CN" i="1" dirty="0"/>
              <a:t>Treasure Island          </a:t>
            </a:r>
            <a:r>
              <a:rPr lang="en-US" altLang="zh-CN" dirty="0" smtClean="0"/>
              <a:t>Mark </a:t>
            </a:r>
            <a:r>
              <a:rPr lang="en-US" altLang="zh-CN" dirty="0"/>
              <a:t>/ Tina</a:t>
            </a:r>
          </a:p>
          <a:p>
            <a:r>
              <a:rPr lang="en-US" altLang="zh-CN" i="1" dirty="0"/>
              <a:t>Oliver Twist                </a:t>
            </a:r>
            <a:r>
              <a:rPr lang="en-US" altLang="zh-CN" dirty="0" smtClean="0"/>
              <a:t>Mark </a:t>
            </a:r>
            <a:r>
              <a:rPr lang="en-US" altLang="zh-CN" dirty="0"/>
              <a:t>/Tina</a:t>
            </a:r>
          </a:p>
          <a:p>
            <a:r>
              <a:rPr lang="en-US" altLang="zh-CN" i="1" dirty="0"/>
              <a:t>Robinson Crusoe       </a:t>
            </a:r>
            <a:r>
              <a:rPr lang="en-US" altLang="zh-CN" dirty="0" smtClean="0"/>
              <a:t>Mark </a:t>
            </a:r>
            <a:r>
              <a:rPr lang="en-US" altLang="zh-CN" dirty="0"/>
              <a:t>/Tina</a:t>
            </a:r>
          </a:p>
          <a:p>
            <a:r>
              <a:rPr lang="en-US" altLang="zh-CN" i="1" dirty="0"/>
              <a:t>Tom Sawyer               </a:t>
            </a:r>
            <a:r>
              <a:rPr lang="en-US" altLang="zh-CN" dirty="0" smtClean="0"/>
              <a:t>Mark </a:t>
            </a:r>
            <a:r>
              <a:rPr lang="en-US" altLang="zh-CN" dirty="0"/>
              <a:t>/</a:t>
            </a:r>
            <a:r>
              <a:rPr lang="en-US" altLang="zh-CN" dirty="0" smtClean="0"/>
              <a:t>Tina</a:t>
            </a:r>
            <a:endParaRPr lang="en-US" altLang="zh-CN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002060"/>
                </a:solidFill>
              </a:rPr>
              <a:t>Listen and Write </a:t>
            </a:r>
            <a:r>
              <a:rPr lang="en-US" altLang="zh-CN" b="1" i="1" dirty="0">
                <a:solidFill>
                  <a:srgbClr val="002060"/>
                </a:solidFill>
              </a:rPr>
              <a:t>Tor F</a:t>
            </a:r>
            <a:endParaRPr lang="en-US" altLang="zh-CN" dirty="0"/>
          </a:p>
        </p:txBody>
      </p:sp>
      <p:sp>
        <p:nvSpPr>
          <p:cNvPr id="233475" name="内容占位符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n-US" altLang="zh-CN" i="1" dirty="0"/>
              <a:t>Oliver Twist </a:t>
            </a:r>
            <a:r>
              <a:rPr lang="en-US" altLang="zh-CN" dirty="0"/>
              <a:t>is about a boy who went out to sea and found an island full of treasure.</a:t>
            </a:r>
          </a:p>
          <a:p>
            <a:r>
              <a:rPr lang="en-US" altLang="zh-CN" i="1" dirty="0"/>
              <a:t>Robinson Crusoe </a:t>
            </a:r>
            <a:r>
              <a:rPr lang="en-US" altLang="zh-CN" dirty="0"/>
              <a:t>is a classic.</a:t>
            </a:r>
          </a:p>
          <a:p>
            <a:r>
              <a:rPr lang="en-US" altLang="zh-CN" dirty="0"/>
              <a:t>Tina thinks that </a:t>
            </a:r>
            <a:r>
              <a:rPr lang="en-US" altLang="zh-CN" i="1" dirty="0"/>
              <a:t>Treasure Island </a:t>
            </a:r>
            <a:r>
              <a:rPr lang="en-US" altLang="zh-CN" dirty="0"/>
              <a:t>is a fantastic book.</a:t>
            </a:r>
          </a:p>
          <a:p>
            <a:r>
              <a:rPr lang="en-US" altLang="zh-CN" i="1" dirty="0"/>
              <a:t>Tom Sawyer </a:t>
            </a:r>
            <a:r>
              <a:rPr lang="en-US" altLang="zh-CN" dirty="0"/>
              <a:t>is about a boy who lives in the United Kingdom.</a:t>
            </a:r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4498" name="内容占位符 8" descr="4b126c8de36538ed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矩形 4"/>
          <p:cNvSpPr/>
          <p:nvPr/>
        </p:nvSpPr>
        <p:spPr>
          <a:xfrm>
            <a:off x="2714612" y="1428736"/>
            <a:ext cx="514353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sz="5400" b="1" dirty="0">
                <a:ln w="11430"/>
                <a:gradFill>
                  <a:gsLst>
                    <a:gs pos="0">
                      <a:srgbClr val="AE4845">
                        <a:tint val="90000"/>
                        <a:satMod val="120000"/>
                      </a:srgbClr>
                    </a:gs>
                    <a:gs pos="25000">
                      <a:srgbClr val="AE4845">
                        <a:tint val="93000"/>
                        <a:satMod val="120000"/>
                      </a:srgbClr>
                    </a:gs>
                    <a:gs pos="50000">
                      <a:srgbClr val="AE4845">
                        <a:shade val="89000"/>
                        <a:satMod val="110000"/>
                      </a:srgbClr>
                    </a:gs>
                    <a:gs pos="75000">
                      <a:srgbClr val="AE4845">
                        <a:tint val="93000"/>
                        <a:satMod val="120000"/>
                      </a:srgbClr>
                    </a:gs>
                    <a:gs pos="100000">
                      <a:srgbClr val="AE4845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</a:rPr>
              <a:t>Role-play</a:t>
            </a:r>
            <a:endParaRPr lang="zh-CN" altLang="en-US" sz="5400" b="1" dirty="0">
              <a:ln w="11430"/>
              <a:gradFill>
                <a:gsLst>
                  <a:gs pos="0">
                    <a:srgbClr val="AE4845">
                      <a:tint val="90000"/>
                      <a:satMod val="120000"/>
                    </a:srgbClr>
                  </a:gs>
                  <a:gs pos="25000">
                    <a:srgbClr val="AE4845">
                      <a:tint val="93000"/>
                      <a:satMod val="120000"/>
                    </a:srgbClr>
                  </a:gs>
                  <a:gs pos="50000">
                    <a:srgbClr val="AE4845">
                      <a:shade val="89000"/>
                      <a:satMod val="110000"/>
                    </a:srgbClr>
                  </a:gs>
                  <a:gs pos="75000">
                    <a:srgbClr val="AE4845">
                      <a:tint val="93000"/>
                      <a:satMod val="120000"/>
                    </a:srgbClr>
                  </a:gs>
                  <a:gs pos="100000">
                    <a:srgbClr val="AE4845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pic>
        <p:nvPicPr>
          <p:cNvPr id="234500" name="图片 8" descr="c11615d313a223e8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1714500"/>
            <a:ext cx="23114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501" name="图片 10" descr="treasur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29438" y="571500"/>
            <a:ext cx="1824037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标题 1"/>
          <p:cNvSpPr>
            <a:spLocks noGrp="1"/>
          </p:cNvSpPr>
          <p:nvPr>
            <p:ph type="title" idx="4294967295"/>
          </p:nvPr>
        </p:nvSpPr>
        <p:spPr>
          <a:xfrm>
            <a:off x="685800" y="609600"/>
            <a:ext cx="7772400" cy="139065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66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r>
              <a:rPr lang="zh-CN" altLang="en-US" b="1">
                <a:solidFill>
                  <a:srgbClr val="FFFFFF"/>
                </a:solidFill>
              </a:rPr>
              <a:t>句子接龙</a:t>
            </a:r>
          </a:p>
        </p:txBody>
      </p:sp>
      <p:pic>
        <p:nvPicPr>
          <p:cNvPr id="235523" name="Picture 3" descr="RY_17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642938"/>
            <a:ext cx="1655762" cy="137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24" name="Picture 3" descr="5"/>
          <p:cNvPicPr>
            <a:picLocks noGrp="1" noChangeAspect="1" noChangeArrowheads="1" noCrop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042319" y="2204864"/>
            <a:ext cx="5000625" cy="3221037"/>
          </a:xfrm>
          <a:noFill/>
        </p:spPr>
      </p:pic>
      <p:sp>
        <p:nvSpPr>
          <p:cNvPr id="235525" name="矩形 7"/>
          <p:cNvSpPr>
            <a:spLocks noChangeArrowheads="1"/>
          </p:cNvSpPr>
          <p:nvPr/>
        </p:nvSpPr>
        <p:spPr bwMode="auto">
          <a:xfrm>
            <a:off x="3071813" y="714375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 sz="54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标题 1"/>
          <p:cNvSpPr>
            <a:spLocks noGrp="1"/>
          </p:cNvSpPr>
          <p:nvPr>
            <p:ph type="title" idx="4294967295"/>
          </p:nvPr>
        </p:nvSpPr>
        <p:spPr>
          <a:xfrm>
            <a:off x="323850" y="428625"/>
            <a:ext cx="5734050" cy="1143000"/>
          </a:xfrm>
        </p:spPr>
        <p:txBody>
          <a:bodyPr/>
          <a:lstStyle/>
          <a:p>
            <a:r>
              <a:rPr lang="zh-CN" altLang="zh-CN" b="1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Summary</a:t>
            </a:r>
            <a:r>
              <a:rPr lang="en-US" altLang="zh-CN" b="1" dirty="0"/>
              <a:t> </a:t>
            </a:r>
            <a:endParaRPr lang="en-US" altLang="zh-CN" dirty="0"/>
          </a:p>
        </p:txBody>
      </p:sp>
      <p:sp>
        <p:nvSpPr>
          <p:cNvPr id="236547" name="内容占位符 2"/>
          <p:cNvSpPr>
            <a:spLocks noGrp="1"/>
          </p:cNvSpPr>
          <p:nvPr>
            <p:ph idx="4294967295"/>
          </p:nvPr>
        </p:nvSpPr>
        <p:spPr>
          <a:xfrm>
            <a:off x="500063" y="1571625"/>
            <a:ext cx="8229600" cy="3729583"/>
          </a:xfrm>
        </p:spPr>
        <p:txBody>
          <a:bodyPr/>
          <a:lstStyle/>
          <a:p>
            <a:pPr eaLnBrk="1" fontAlgn="t" hangingPunct="1"/>
            <a:r>
              <a:rPr lang="en-US" altLang="zh-CN" b="1" i="1" dirty="0"/>
              <a:t>Have you </a:t>
            </a:r>
            <a:r>
              <a:rPr lang="en-US" altLang="zh-CN" b="1" i="1" u="sng" dirty="0"/>
              <a:t>         </a:t>
            </a:r>
            <a:r>
              <a:rPr lang="zh-CN" altLang="en-US" b="1" i="1" dirty="0"/>
              <a:t>（读）</a:t>
            </a:r>
            <a:r>
              <a:rPr lang="en-US" altLang="zh-CN" b="1" i="1" dirty="0"/>
              <a:t>Little Women yet</a:t>
            </a:r>
            <a:r>
              <a:rPr lang="zh-CN" altLang="en-US" b="1" i="1" dirty="0"/>
              <a:t>？</a:t>
            </a:r>
            <a:endParaRPr lang="zh-CN" altLang="en-US" b="1" dirty="0"/>
          </a:p>
          <a:p>
            <a:pPr eaLnBrk="1" fontAlgn="t" hangingPunct="1"/>
            <a:r>
              <a:rPr lang="en-US" altLang="zh-CN" b="1" i="1" dirty="0"/>
              <a:t>Yes, I </a:t>
            </a:r>
            <a:r>
              <a:rPr lang="en-US" altLang="zh-CN" b="1" i="1" u="sng" dirty="0"/>
              <a:t>         </a:t>
            </a:r>
            <a:r>
              <a:rPr lang="en-US" altLang="zh-CN" b="1" i="1" dirty="0"/>
              <a:t>.</a:t>
            </a:r>
            <a:endParaRPr lang="zh-CN" altLang="zh-CN" b="1" dirty="0"/>
          </a:p>
          <a:p>
            <a:pPr eaLnBrk="1" fontAlgn="t" hangingPunct="1"/>
            <a:r>
              <a:rPr lang="en-US" altLang="zh-CN" b="1" i="1" dirty="0"/>
              <a:t>No, I </a:t>
            </a:r>
            <a:r>
              <a:rPr lang="en-US" altLang="zh-CN" b="1" i="1" u="sng" dirty="0"/>
              <a:t>         </a:t>
            </a:r>
            <a:r>
              <a:rPr lang="en-US" altLang="zh-CN" b="1" i="1" dirty="0"/>
              <a:t>.</a:t>
            </a:r>
            <a:endParaRPr lang="zh-CN" altLang="zh-CN" b="1" dirty="0"/>
          </a:p>
          <a:p>
            <a:pPr eaLnBrk="1" fontAlgn="t" hangingPunct="1"/>
            <a:r>
              <a:rPr lang="en-US" altLang="zh-CN" b="1" i="1" u="sng" dirty="0"/>
              <a:t>          </a:t>
            </a:r>
            <a:r>
              <a:rPr lang="en-US" altLang="zh-CN" b="1" i="1" dirty="0"/>
              <a:t> Tina heard of these books? </a:t>
            </a:r>
            <a:endParaRPr lang="zh-CN" altLang="zh-CN" b="1" dirty="0"/>
          </a:p>
          <a:p>
            <a:pPr eaLnBrk="1" fontAlgn="t" hangingPunct="1"/>
            <a:r>
              <a:rPr lang="en-US" altLang="zh-CN" b="1" i="1" dirty="0"/>
              <a:t>No, she </a:t>
            </a:r>
            <a:r>
              <a:rPr lang="en-US" altLang="zh-CN" b="1" i="1" u="sng" dirty="0"/>
              <a:t>         </a:t>
            </a:r>
            <a:r>
              <a:rPr lang="en-US" altLang="zh-CN" b="1" i="1" dirty="0"/>
              <a:t>.</a:t>
            </a:r>
            <a:endParaRPr lang="zh-CN" altLang="zh-CN" b="1" dirty="0"/>
          </a:p>
          <a:p>
            <a:pPr eaLnBrk="1" fontAlgn="t" hangingPunct="1"/>
            <a:r>
              <a:rPr lang="en-US" altLang="zh-CN" b="1" i="1" dirty="0"/>
              <a:t>I have </a:t>
            </a:r>
            <a:r>
              <a:rPr lang="en-US" altLang="zh-CN" b="1" i="1" u="sng" dirty="0"/>
              <a:t>         </a:t>
            </a:r>
            <a:r>
              <a:rPr lang="zh-CN" altLang="en-US" b="1" i="1" dirty="0"/>
              <a:t>（已经）</a:t>
            </a:r>
            <a:r>
              <a:rPr lang="en-US" altLang="zh-CN" b="1" i="1" dirty="0"/>
              <a:t>finished reading it</a:t>
            </a:r>
            <a:r>
              <a:rPr lang="en-US" altLang="zh-CN" b="1" i="1" dirty="0" smtClean="0"/>
              <a:t>.</a:t>
            </a:r>
            <a:endParaRPr lang="zh-CN" altLang="zh-CN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ext Box 4"/>
          <p:cNvSpPr txBox="1">
            <a:spLocks noChangeArrowheads="1"/>
          </p:cNvSpPr>
          <p:nvPr/>
        </p:nvSpPr>
        <p:spPr bwMode="auto">
          <a:xfrm>
            <a:off x="1785938" y="1500188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zh-CN" altLang="zh-CN">
              <a:solidFill>
                <a:srgbClr val="000000"/>
              </a:solidFill>
            </a:endParaRPr>
          </a:p>
        </p:txBody>
      </p:sp>
      <p:sp>
        <p:nvSpPr>
          <p:cNvPr id="237571" name="Text Box 9"/>
          <p:cNvSpPr txBox="1">
            <a:spLocks noChangeArrowheads="1"/>
          </p:cNvSpPr>
          <p:nvPr/>
        </p:nvSpPr>
        <p:spPr bwMode="auto">
          <a:xfrm>
            <a:off x="2843213" y="908050"/>
            <a:ext cx="36718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zh-CN" sz="4800" b="1" dirty="0">
                <a:solidFill>
                  <a:srgbClr val="C0504D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237572" name="Text Box 10"/>
          <p:cNvSpPr txBox="1">
            <a:spLocks noChangeArrowheads="1"/>
          </p:cNvSpPr>
          <p:nvPr/>
        </p:nvSpPr>
        <p:spPr bwMode="auto">
          <a:xfrm>
            <a:off x="932147" y="1957388"/>
            <a:ext cx="727233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 smtClean="0">
                <a:solidFill>
                  <a:srgbClr val="000000"/>
                </a:solidFill>
              </a:rPr>
              <a:t>我</a:t>
            </a:r>
            <a:r>
              <a:rPr lang="zh-CN" altLang="en-US" sz="2800" dirty="0">
                <a:solidFill>
                  <a:srgbClr val="000000"/>
                </a:solidFill>
              </a:rPr>
              <a:t>校本月是“热爱读书月”，请你调查你的三位好朋友曾经读过什么好书，然后写一份报告做为本月的调查结果</a:t>
            </a:r>
            <a:r>
              <a:rPr lang="zh-CN" altLang="en-US" sz="2800" dirty="0" smtClean="0">
                <a:solidFill>
                  <a:srgbClr val="000000"/>
                </a:solidFill>
              </a:rPr>
              <a:t>。 </a:t>
            </a:r>
            <a:endParaRPr lang="zh-CN" altLang="en-US" sz="2800" dirty="0">
              <a:solidFill>
                <a:srgbClr val="000000"/>
              </a:solidFill>
            </a:endParaRPr>
          </a:p>
        </p:txBody>
      </p:sp>
      <p:graphicFrame>
        <p:nvGraphicFramePr>
          <p:cNvPr id="11" name="表格 10"/>
          <p:cNvGraphicFramePr>
            <a:graphicFrameLocks noGrp="1"/>
          </p:cNvGraphicFramePr>
          <p:nvPr/>
        </p:nvGraphicFramePr>
        <p:xfrm>
          <a:off x="1357313" y="4071938"/>
          <a:ext cx="6572250" cy="1928813"/>
        </p:xfrm>
        <a:graphic>
          <a:graphicData uri="http://schemas.openxmlformats.org/drawingml/2006/table">
            <a:tbl>
              <a:tblPr/>
              <a:tblGrid>
                <a:gridCol w="1357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Friend’s name</a:t>
                      </a: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Book</a:t>
                      </a: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标题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zh-CN" b="1" dirty="0"/>
              <a:t>Survey</a:t>
            </a:r>
            <a:endParaRPr lang="en-US" altLang="zh-CN" dirty="0"/>
          </a:p>
        </p:txBody>
      </p:sp>
      <p:sp>
        <p:nvSpPr>
          <p:cNvPr id="220163" name="内容占位符 2"/>
          <p:cNvSpPr>
            <a:spLocks noGrp="1"/>
          </p:cNvSpPr>
          <p:nvPr>
            <p:ph sz="half" idx="4294967295"/>
          </p:nvPr>
        </p:nvSpPr>
        <p:spPr>
          <a:xfrm>
            <a:off x="489248" y="1988840"/>
            <a:ext cx="8115300" cy="900112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4000" b="1" dirty="0" smtClean="0"/>
              <a:t>What </a:t>
            </a:r>
            <a:r>
              <a:rPr lang="en-US" altLang="zh-CN" sz="4000" b="1" dirty="0"/>
              <a:t>kind of books do you like best?</a:t>
            </a:r>
          </a:p>
          <a:p>
            <a:endParaRPr lang="en-US" altLang="zh-CN" sz="4000" dirty="0"/>
          </a:p>
        </p:txBody>
      </p:sp>
      <p:pic>
        <p:nvPicPr>
          <p:cNvPr id="220164" name="图片 4" descr="2c9be7ad1ff7c77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648" y="2684512"/>
            <a:ext cx="62865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0165" name="Group 43"/>
          <p:cNvGrpSpPr/>
          <p:nvPr/>
        </p:nvGrpSpPr>
        <p:grpSpPr bwMode="auto">
          <a:xfrm>
            <a:off x="2500313" y="0"/>
            <a:ext cx="4584700" cy="1557338"/>
            <a:chOff x="1837" y="0"/>
            <a:chExt cx="2041" cy="981"/>
          </a:xfrm>
        </p:grpSpPr>
        <p:pic>
          <p:nvPicPr>
            <p:cNvPr id="220166" name="Picture 4" descr="009_JPG[6]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837" y="0"/>
              <a:ext cx="2041" cy="9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0167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085" y="436"/>
              <a:ext cx="1566" cy="34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b="1" kern="10" dirty="0">
                  <a:ln w="12700">
                    <a:solidFill>
                      <a:srgbClr val="3333CC"/>
                    </a:solidFill>
                    <a:round/>
                  </a:ln>
                  <a:solidFill>
                    <a:srgbClr val="FFFFFF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Comic Sans MS" panose="030F0702030302020204"/>
                </a:rPr>
                <a:t>Do a survey</a:t>
              </a:r>
              <a:endParaRPr lang="zh-CN" altLang="en-US" b="1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FF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 panose="030F0702030302020204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内容占位符 7" descr="三国.jpg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95536" y="3575049"/>
            <a:ext cx="2571750" cy="2500313"/>
          </a:xfrm>
        </p:spPr>
      </p:pic>
      <p:pic>
        <p:nvPicPr>
          <p:cNvPr id="221187" name="内容占位符 6" descr="红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85750" y="285750"/>
            <a:ext cx="2505075" cy="2357438"/>
          </a:xfrm>
        </p:spPr>
      </p:pic>
      <p:pic>
        <p:nvPicPr>
          <p:cNvPr id="221188" name="图片 8" descr="西游记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63" y="285750"/>
            <a:ext cx="2714625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1189" name="图片 10" descr="水浒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63" y="285750"/>
            <a:ext cx="2571750" cy="2621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90" name="矩形 11"/>
          <p:cNvSpPr>
            <a:spLocks noChangeArrowheads="1"/>
          </p:cNvSpPr>
          <p:nvPr/>
        </p:nvSpPr>
        <p:spPr bwMode="auto">
          <a:xfrm>
            <a:off x="72480" y="2722562"/>
            <a:ext cx="3159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i="1" dirty="0">
                <a:solidFill>
                  <a:srgbClr val="000000"/>
                </a:solidFill>
                <a:latin typeface="Arial" panose="020B0604020202020204" pitchFamily="34" charset="0"/>
              </a:rPr>
              <a:t>Dream of the Red Chamber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91" name="矩形 12"/>
          <p:cNvSpPr>
            <a:spLocks noChangeArrowheads="1"/>
          </p:cNvSpPr>
          <p:nvPr/>
        </p:nvSpPr>
        <p:spPr bwMode="auto">
          <a:xfrm>
            <a:off x="2992959" y="3031332"/>
            <a:ext cx="3514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i="1" dirty="0">
                <a:solidFill>
                  <a:srgbClr val="000000"/>
                </a:solidFill>
                <a:latin typeface="Arial" panose="020B0604020202020204" pitchFamily="34" charset="0"/>
              </a:rPr>
              <a:t>The Story by the Water Margin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92" name="矩形 13"/>
          <p:cNvSpPr>
            <a:spLocks noChangeArrowheads="1"/>
          </p:cNvSpPr>
          <p:nvPr/>
        </p:nvSpPr>
        <p:spPr bwMode="auto">
          <a:xfrm>
            <a:off x="285750" y="6101556"/>
            <a:ext cx="4275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i="1" dirty="0">
                <a:solidFill>
                  <a:srgbClr val="000000"/>
                </a:solidFill>
                <a:latin typeface="Arial" panose="020B0604020202020204" pitchFamily="34" charset="0"/>
              </a:rPr>
              <a:t>The Romance of the Three Kingdoms</a:t>
            </a:r>
            <a:endParaRPr lang="en-US" altLang="zh-CN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93" name="矩形 14"/>
          <p:cNvSpPr>
            <a:spLocks noChangeArrowheads="1"/>
          </p:cNvSpPr>
          <p:nvPr/>
        </p:nvSpPr>
        <p:spPr bwMode="auto">
          <a:xfrm>
            <a:off x="6472833" y="2714625"/>
            <a:ext cx="2451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b="1" i="1">
                <a:solidFill>
                  <a:srgbClr val="000000"/>
                </a:solidFill>
                <a:latin typeface="Arial" panose="020B0604020202020204" pitchFamily="34" charset="0"/>
              </a:rPr>
              <a:t>Journey to the West.</a:t>
            </a:r>
            <a:endParaRPr lang="en-US" altLang="zh-CN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1194" name="TextBox 9"/>
          <p:cNvSpPr txBox="1">
            <a:spLocks noChangeArrowheads="1"/>
          </p:cNvSpPr>
          <p:nvPr/>
        </p:nvSpPr>
        <p:spPr bwMode="auto">
          <a:xfrm>
            <a:off x="4143375" y="4286250"/>
            <a:ext cx="4143375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000000"/>
                </a:solidFill>
              </a:rPr>
              <a:t>I have already read </a:t>
            </a:r>
            <a:r>
              <a:rPr lang="en-US" altLang="zh-CN" sz="3200" b="1" i="1" dirty="0">
                <a:solidFill>
                  <a:srgbClr val="000000"/>
                </a:solidFill>
              </a:rPr>
              <a:t>Journey to the West.</a:t>
            </a:r>
          </a:p>
        </p:txBody>
      </p:sp>
      <p:sp>
        <p:nvSpPr>
          <p:cNvPr id="221195" name="笑脸 14"/>
          <p:cNvSpPr>
            <a:spLocks noChangeArrowheads="1"/>
          </p:cNvSpPr>
          <p:nvPr/>
        </p:nvSpPr>
        <p:spPr bwMode="auto">
          <a:xfrm>
            <a:off x="3357563" y="4286250"/>
            <a:ext cx="785812" cy="785813"/>
          </a:xfrm>
          <a:prstGeom prst="smileyFace">
            <a:avLst>
              <a:gd name="adj" fmla="val 4653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89A4A7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内容占位符 6" descr="alice.jpg"/>
          <p:cNvPicPr>
            <a:picLocks noGrp="1" noChangeAspect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357563" y="3714750"/>
            <a:ext cx="2428875" cy="2643188"/>
          </a:xfrm>
        </p:spPr>
      </p:pic>
      <p:pic>
        <p:nvPicPr>
          <p:cNvPr id="222211" name="图片 7" descr="9bf4ed24983f67c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3643313"/>
            <a:ext cx="23241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2" name="图片 8" descr="c11615d313a223e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9000" y="357188"/>
            <a:ext cx="23114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3" name="图片 9" descr="oli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75" y="357188"/>
            <a:ext cx="23241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4" name="图片 10" descr="treasure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3" y="357188"/>
            <a:ext cx="2324100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2215" name="图片 11" descr="f98c4baac7f254da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57938" y="3714750"/>
            <a:ext cx="25146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6" name="矩形 11"/>
          <p:cNvSpPr>
            <a:spLocks noChangeArrowheads="1"/>
          </p:cNvSpPr>
          <p:nvPr/>
        </p:nvSpPr>
        <p:spPr bwMode="auto">
          <a:xfrm>
            <a:off x="1643063" y="3071813"/>
            <a:ext cx="6643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i="1">
                <a:solidFill>
                  <a:srgbClr val="000000"/>
                </a:solidFill>
                <a:latin typeface="Arial" panose="020B0604020202020204" pitchFamily="34" charset="0"/>
              </a:rPr>
              <a:t>Have you heard of these books?</a:t>
            </a:r>
            <a:endParaRPr lang="en-US" altLang="zh-CN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标题 1"/>
          <p:cNvSpPr>
            <a:spLocks noGrp="1"/>
          </p:cNvSpPr>
          <p:nvPr>
            <p:ph type="title" idx="4294967295"/>
          </p:nvPr>
        </p:nvSpPr>
        <p:spPr>
          <a:xfrm>
            <a:off x="179388" y="333375"/>
            <a:ext cx="7772400" cy="1143000"/>
          </a:xfrm>
        </p:spPr>
        <p:txBody>
          <a:bodyPr/>
          <a:lstStyle/>
          <a:p>
            <a:r>
              <a:rPr lang="zh-CN" altLang="en-US" b="1">
                <a:solidFill>
                  <a:srgbClr val="FF0000"/>
                </a:solidFill>
              </a:rPr>
              <a:t>语法点拨</a:t>
            </a:r>
          </a:p>
        </p:txBody>
      </p:sp>
      <p:sp>
        <p:nvSpPr>
          <p:cNvPr id="223235" name="椭圆 3"/>
          <p:cNvSpPr>
            <a:spLocks noChangeArrowheads="1"/>
          </p:cNvSpPr>
          <p:nvPr/>
        </p:nvSpPr>
        <p:spPr bwMode="auto">
          <a:xfrm>
            <a:off x="3643313" y="3286125"/>
            <a:ext cx="1928812" cy="7858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FFFF"/>
                </a:solidFill>
                <a:latin typeface="Times New Roman" panose="02020603050405020304" pitchFamily="18" charset="0"/>
              </a:rPr>
              <a:t>现在完成时</a:t>
            </a:r>
          </a:p>
        </p:txBody>
      </p:sp>
      <p:cxnSp>
        <p:nvCxnSpPr>
          <p:cNvPr id="6" name="直接箭头连接符 5"/>
          <p:cNvCxnSpPr/>
          <p:nvPr/>
        </p:nvCxnSpPr>
        <p:spPr>
          <a:xfrm rot="5400000" flipH="1" flipV="1">
            <a:off x="4429125" y="2857501"/>
            <a:ext cx="642937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237" name="椭圆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357688" y="1857375"/>
            <a:ext cx="1285875" cy="714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含义</a:t>
            </a:r>
          </a:p>
        </p:txBody>
      </p:sp>
      <p:sp>
        <p:nvSpPr>
          <p:cNvPr id="223238" name="椭圆 1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215063" y="4000500"/>
            <a:ext cx="1285875" cy="7143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结构</a:t>
            </a:r>
          </a:p>
        </p:txBody>
      </p:sp>
      <p:cxnSp>
        <p:nvCxnSpPr>
          <p:cNvPr id="13" name="直接箭头连接符 12"/>
          <p:cNvCxnSpPr/>
          <p:nvPr/>
        </p:nvCxnSpPr>
        <p:spPr>
          <a:xfrm>
            <a:off x="5214938" y="3929063"/>
            <a:ext cx="928687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240" name="椭圆 1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429000" y="5072063"/>
            <a:ext cx="1285875" cy="7858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过去分词变化</a:t>
            </a:r>
          </a:p>
        </p:txBody>
      </p:sp>
      <p:cxnSp>
        <p:nvCxnSpPr>
          <p:cNvPr id="17" name="直接箭头连接符 16"/>
          <p:cNvCxnSpPr/>
          <p:nvPr/>
        </p:nvCxnSpPr>
        <p:spPr>
          <a:xfrm rot="5400000">
            <a:off x="3857626" y="4500562"/>
            <a:ext cx="85725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242" name="椭圆 1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428750" y="3143250"/>
            <a:ext cx="1357313" cy="85725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rou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标志词</a:t>
            </a:r>
          </a:p>
        </p:txBody>
      </p:sp>
      <p:cxnSp>
        <p:nvCxnSpPr>
          <p:cNvPr id="20" name="直接箭头连接符 19"/>
          <p:cNvCxnSpPr/>
          <p:nvPr/>
        </p:nvCxnSpPr>
        <p:spPr>
          <a:xfrm rot="10800000">
            <a:off x="3000375" y="3643313"/>
            <a:ext cx="571500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云形 3"/>
          <p:cNvSpPr>
            <a:spLocks noChangeArrowheads="1"/>
          </p:cNvSpPr>
          <p:nvPr/>
        </p:nvSpPr>
        <p:spPr bwMode="auto">
          <a:xfrm>
            <a:off x="2214563" y="785813"/>
            <a:ext cx="4786312" cy="857250"/>
          </a:xfrm>
          <a:custGeom>
            <a:avLst/>
            <a:gdLst>
              <a:gd name="T0" fmla="*/ 4782323 w 43200"/>
              <a:gd name="T1" fmla="*/ 428625 h 43200"/>
              <a:gd name="T2" fmla="*/ 2393156 w 43200"/>
              <a:gd name="T3" fmla="*/ 856337 h 43200"/>
              <a:gd name="T4" fmla="*/ 14846 w 43200"/>
              <a:gd name="T5" fmla="*/ 428625 h 43200"/>
              <a:gd name="T6" fmla="*/ 2393156 w 43200"/>
              <a:gd name="T7" fmla="*/ 49014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4259" name="标题 1"/>
          <p:cNvSpPr>
            <a:spLocks noGrp="1"/>
          </p:cNvSpPr>
          <p:nvPr>
            <p:ph type="title" idx="4294967295"/>
          </p:nvPr>
        </p:nvSpPr>
        <p:spPr>
          <a:xfrm>
            <a:off x="492919" y="500063"/>
            <a:ext cx="8229600" cy="114300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现在完成时的含义</a:t>
            </a:r>
          </a:p>
        </p:txBody>
      </p:sp>
      <p:sp>
        <p:nvSpPr>
          <p:cNvPr id="224260" name="内容占位符 2"/>
          <p:cNvSpPr>
            <a:spLocks noGrp="1"/>
          </p:cNvSpPr>
          <p:nvPr>
            <p:ph idx="4294967295"/>
          </p:nvPr>
        </p:nvSpPr>
        <p:spPr>
          <a:xfrm>
            <a:off x="500063" y="1895475"/>
            <a:ext cx="8229600" cy="2181597"/>
          </a:xfrm>
        </p:spPr>
        <p:txBody>
          <a:bodyPr/>
          <a:lstStyle/>
          <a:p>
            <a:r>
              <a:rPr lang="zh-CN" altLang="en-US" dirty="0">
                <a:solidFill>
                  <a:srgbClr val="C00000"/>
                </a:solidFill>
              </a:rPr>
              <a:t>表示过去发生的动作或事情对现在的影响或者是结果</a:t>
            </a:r>
          </a:p>
          <a:p>
            <a:r>
              <a:rPr lang="zh-CN" altLang="en-US" dirty="0">
                <a:solidFill>
                  <a:srgbClr val="C00000"/>
                </a:solidFill>
              </a:rPr>
              <a:t>过去发生的动作一直延续到现在，而且有可能继续延续下去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云形 3"/>
          <p:cNvSpPr>
            <a:spLocks noChangeArrowheads="1"/>
          </p:cNvSpPr>
          <p:nvPr/>
        </p:nvSpPr>
        <p:spPr bwMode="auto">
          <a:xfrm>
            <a:off x="2928938" y="785813"/>
            <a:ext cx="3429000" cy="857250"/>
          </a:xfrm>
          <a:custGeom>
            <a:avLst/>
            <a:gdLst>
              <a:gd name="T0" fmla="*/ 3426143 w 43200"/>
              <a:gd name="T1" fmla="*/ 428625 h 43200"/>
              <a:gd name="T2" fmla="*/ 1714500 w 43200"/>
              <a:gd name="T3" fmla="*/ 856337 h 43200"/>
              <a:gd name="T4" fmla="*/ 10636 w 43200"/>
              <a:gd name="T5" fmla="*/ 428625 h 43200"/>
              <a:gd name="T6" fmla="*/ 1714500 w 43200"/>
              <a:gd name="T7" fmla="*/ 49014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283" name="标题 1"/>
          <p:cNvSpPr>
            <a:spLocks noGrp="1"/>
          </p:cNvSpPr>
          <p:nvPr>
            <p:ph type="title" idx="4294967295"/>
          </p:nvPr>
        </p:nvSpPr>
        <p:spPr>
          <a:xfrm>
            <a:off x="611560" y="642938"/>
            <a:ext cx="7772400" cy="1143000"/>
          </a:xfrm>
        </p:spPr>
        <p:txBody>
          <a:bodyPr/>
          <a:lstStyle/>
          <a:p>
            <a:r>
              <a:rPr lang="zh-CN" altLang="en-US" dirty="0"/>
              <a:t>结构</a:t>
            </a:r>
          </a:p>
        </p:txBody>
      </p:sp>
      <p:sp>
        <p:nvSpPr>
          <p:cNvPr id="225284" name="内容占位符 2"/>
          <p:cNvSpPr>
            <a:spLocks noGrp="1"/>
          </p:cNvSpPr>
          <p:nvPr>
            <p:ph idx="4294967295"/>
          </p:nvPr>
        </p:nvSpPr>
        <p:spPr>
          <a:xfrm>
            <a:off x="251520" y="2060848"/>
            <a:ext cx="8315325" cy="4114800"/>
          </a:xfrm>
        </p:spPr>
        <p:txBody>
          <a:bodyPr/>
          <a:lstStyle/>
          <a:p>
            <a:r>
              <a:rPr lang="en-US" altLang="zh-CN" sz="4800" b="1" dirty="0"/>
              <a:t>have / has + </a:t>
            </a:r>
            <a:r>
              <a:rPr lang="zh-CN" altLang="en-US" sz="4800" b="1" dirty="0"/>
              <a:t>动词的过去分词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云形 3"/>
          <p:cNvSpPr>
            <a:spLocks noChangeArrowheads="1"/>
          </p:cNvSpPr>
          <p:nvPr/>
        </p:nvSpPr>
        <p:spPr bwMode="auto">
          <a:xfrm>
            <a:off x="3071813" y="142875"/>
            <a:ext cx="3143250" cy="857250"/>
          </a:xfrm>
          <a:custGeom>
            <a:avLst/>
            <a:gdLst>
              <a:gd name="T0" fmla="*/ 3140631 w 43200"/>
              <a:gd name="T1" fmla="*/ 428625 h 43200"/>
              <a:gd name="T2" fmla="*/ 1571625 w 43200"/>
              <a:gd name="T3" fmla="*/ 856337 h 43200"/>
              <a:gd name="T4" fmla="*/ 9750 w 43200"/>
              <a:gd name="T5" fmla="*/ 428625 h 43200"/>
              <a:gd name="T6" fmla="*/ 1571625 w 43200"/>
              <a:gd name="T7" fmla="*/ 49014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6307" name="标题 1"/>
          <p:cNvSpPr>
            <a:spLocks noGrp="1"/>
          </p:cNvSpPr>
          <p:nvPr>
            <p:ph type="title" idx="4294967295"/>
          </p:nvPr>
        </p:nvSpPr>
        <p:spPr>
          <a:xfrm>
            <a:off x="683568" y="428625"/>
            <a:ext cx="7772400" cy="1143000"/>
          </a:xfrm>
        </p:spPr>
        <p:txBody>
          <a:bodyPr/>
          <a:lstStyle/>
          <a:p>
            <a:r>
              <a:rPr lang="zh-CN" altLang="en-US" dirty="0"/>
              <a:t>过去分词</a:t>
            </a:r>
          </a:p>
        </p:txBody>
      </p:sp>
      <p:sp>
        <p:nvSpPr>
          <p:cNvPr id="226308" name="内容占位符 2"/>
          <p:cNvSpPr>
            <a:spLocks noGrp="1"/>
          </p:cNvSpPr>
          <p:nvPr>
            <p:ph idx="4294967295"/>
          </p:nvPr>
        </p:nvSpPr>
        <p:spPr>
          <a:xfrm>
            <a:off x="395536" y="1916832"/>
            <a:ext cx="8034659" cy="4238625"/>
          </a:xfrm>
        </p:spPr>
        <p:txBody>
          <a:bodyPr/>
          <a:lstStyle/>
          <a:p>
            <a:r>
              <a:rPr lang="zh-CN" altLang="en-US" dirty="0"/>
              <a:t>规则变化同过去式的规则</a:t>
            </a:r>
          </a:p>
          <a:p>
            <a:r>
              <a:rPr lang="en-US" altLang="zh-CN" sz="2400" dirty="0"/>
              <a:t>1. </a:t>
            </a:r>
            <a:r>
              <a:rPr lang="zh-CN" altLang="en-US" sz="2400" dirty="0"/>
              <a:t>一般动词在结尾加“</a:t>
            </a:r>
            <a:r>
              <a:rPr lang="en-US" altLang="zh-CN" sz="2400" dirty="0" err="1"/>
              <a:t>ed</a:t>
            </a:r>
            <a:r>
              <a:rPr lang="en-US" altLang="zh-CN" sz="2400" dirty="0"/>
              <a:t>”</a:t>
            </a:r>
            <a:r>
              <a:rPr lang="zh-CN" altLang="en-US" sz="2400" dirty="0"/>
              <a:t>。</a:t>
            </a:r>
            <a:r>
              <a:rPr lang="en-US" altLang="zh-CN" sz="2400" dirty="0"/>
              <a:t>work—worked—worked</a:t>
            </a:r>
            <a:endParaRPr lang="zh-CN" altLang="zh-CN" sz="2400" dirty="0"/>
          </a:p>
          <a:p>
            <a:r>
              <a:rPr lang="en-US" altLang="zh-CN" sz="2400" dirty="0"/>
              <a:t>2. </a:t>
            </a:r>
            <a:r>
              <a:rPr lang="zh-CN" altLang="en-US" sz="2400" dirty="0"/>
              <a:t>以“</a:t>
            </a:r>
            <a:r>
              <a:rPr lang="en-US" altLang="zh-CN" sz="2400" dirty="0"/>
              <a:t>e”</a:t>
            </a:r>
            <a:r>
              <a:rPr lang="zh-CN" altLang="en-US" sz="2400" dirty="0"/>
              <a:t>结尾的动词，在词尾加“</a:t>
            </a:r>
            <a:r>
              <a:rPr lang="en-US" altLang="zh-CN" sz="2400" dirty="0"/>
              <a:t>d”</a:t>
            </a:r>
            <a:r>
              <a:rPr lang="zh-CN" altLang="en-US" sz="2400" dirty="0"/>
              <a:t>。</a:t>
            </a:r>
            <a:r>
              <a:rPr lang="en-US" altLang="zh-CN" sz="2400" dirty="0"/>
              <a:t>live—lived—lived</a:t>
            </a:r>
            <a:endParaRPr lang="zh-CN" altLang="zh-CN" sz="2400" dirty="0"/>
          </a:p>
          <a:p>
            <a:r>
              <a:rPr lang="en-US" altLang="zh-CN" sz="2400" dirty="0"/>
              <a:t>3. </a:t>
            </a:r>
            <a:r>
              <a:rPr lang="zh-CN" altLang="en-US" sz="2400" dirty="0"/>
              <a:t>以“辅音字母</a:t>
            </a:r>
            <a:r>
              <a:rPr lang="en-US" altLang="zh-CN" sz="2400" dirty="0"/>
              <a:t>+y”</a:t>
            </a:r>
            <a:r>
              <a:rPr lang="zh-CN" altLang="en-US" sz="2400" dirty="0"/>
              <a:t>结尾的动词， 将“</a:t>
            </a:r>
            <a:r>
              <a:rPr lang="en-US" altLang="zh-CN" sz="2400" dirty="0"/>
              <a:t>y”</a:t>
            </a:r>
            <a:r>
              <a:rPr lang="zh-CN" altLang="en-US" sz="2400" dirty="0"/>
              <a:t>变</a:t>
            </a:r>
            <a:r>
              <a:rPr lang="en-US" altLang="zh-CN" sz="2400" dirty="0"/>
              <a:t>i</a:t>
            </a:r>
            <a:r>
              <a:rPr lang="zh-CN" altLang="en-US" sz="2400" dirty="0"/>
              <a:t>，再加“</a:t>
            </a:r>
            <a:r>
              <a:rPr lang="en-US" altLang="zh-CN" sz="2400" dirty="0" err="1"/>
              <a:t>ed</a:t>
            </a:r>
            <a:r>
              <a:rPr lang="en-US" altLang="zh-CN" sz="2400" dirty="0"/>
              <a:t>”</a:t>
            </a:r>
            <a:r>
              <a:rPr lang="zh-CN" altLang="en-US" sz="2400" dirty="0"/>
              <a:t>。</a:t>
            </a:r>
            <a:r>
              <a:rPr lang="en-US" altLang="zh-CN" sz="2400" dirty="0"/>
              <a:t>study—studied—studied</a:t>
            </a:r>
            <a:endParaRPr lang="zh-CN" altLang="zh-CN" sz="2400" dirty="0"/>
          </a:p>
          <a:p>
            <a:r>
              <a:rPr lang="en-US" altLang="zh-CN" sz="2400" dirty="0"/>
              <a:t>4. </a:t>
            </a:r>
            <a:r>
              <a:rPr lang="zh-CN" altLang="en-US" sz="2400" dirty="0"/>
              <a:t>重读闭音节结尾，末尾只有一个辅音字母，先双写这一辅音字母，再加“</a:t>
            </a:r>
            <a:r>
              <a:rPr lang="en-US" altLang="zh-CN" sz="2400" dirty="0" err="1"/>
              <a:t>ed</a:t>
            </a:r>
            <a:r>
              <a:rPr lang="en-US" altLang="zh-CN" sz="2400" dirty="0"/>
              <a:t>”</a:t>
            </a:r>
            <a:r>
              <a:rPr lang="zh-CN" altLang="en-US" sz="2400" dirty="0"/>
              <a:t>。</a:t>
            </a:r>
            <a:r>
              <a:rPr lang="en-US" altLang="zh-CN" sz="2400" dirty="0"/>
              <a:t>stop—stopped—stopped</a:t>
            </a:r>
          </a:p>
          <a:p>
            <a:r>
              <a:rPr lang="zh-CN" altLang="en-US" dirty="0"/>
              <a:t>不规则变化需要熟读记忆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云形 3"/>
          <p:cNvSpPr>
            <a:spLocks noChangeArrowheads="1"/>
          </p:cNvSpPr>
          <p:nvPr/>
        </p:nvSpPr>
        <p:spPr bwMode="auto">
          <a:xfrm>
            <a:off x="2643188" y="785813"/>
            <a:ext cx="3929062" cy="1000125"/>
          </a:xfrm>
          <a:custGeom>
            <a:avLst/>
            <a:gdLst>
              <a:gd name="T0" fmla="*/ 3925788 w 43200"/>
              <a:gd name="T1" fmla="*/ 500063 h 43200"/>
              <a:gd name="T2" fmla="*/ 1964531 w 43200"/>
              <a:gd name="T3" fmla="*/ 999060 h 43200"/>
              <a:gd name="T4" fmla="*/ 12187 w 43200"/>
              <a:gd name="T5" fmla="*/ 500063 h 43200"/>
              <a:gd name="T6" fmla="*/ 1964531 w 43200"/>
              <a:gd name="T7" fmla="*/ 57183 h 43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954 w 43200"/>
              <a:gd name="T13" fmla="*/ 6524 h 43200"/>
              <a:gd name="T14" fmla="*/ 34174 w 43200"/>
              <a:gd name="T15" fmla="*/ 34674 h 43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3200" h="43200">
                <a:moveTo>
                  <a:pt x="3900" y="14370"/>
                </a:moveTo>
                <a:lnTo>
                  <a:pt x="3899" y="14370"/>
                </a:lnTo>
                <a:cubicBezTo>
                  <a:pt x="3858" y="13959"/>
                  <a:pt x="3838" y="13545"/>
                  <a:pt x="3838" y="13131"/>
                </a:cubicBezTo>
                <a:cubicBezTo>
                  <a:pt x="3838" y="8055"/>
                  <a:pt x="6861" y="3941"/>
                  <a:pt x="10591" y="3941"/>
                </a:cubicBezTo>
                <a:cubicBezTo>
                  <a:pt x="11791" y="3940"/>
                  <a:pt x="12969" y="4376"/>
                  <a:pt x="14005" y="5201"/>
                </a:cubicBezTo>
                <a:lnTo>
                  <a:pt x="14005" y="5202"/>
                </a:lnTo>
                <a:cubicBezTo>
                  <a:pt x="14930" y="2828"/>
                  <a:pt x="16742" y="1343"/>
                  <a:pt x="18715" y="1344"/>
                </a:cubicBezTo>
                <a:cubicBezTo>
                  <a:pt x="20114" y="1344"/>
                  <a:pt x="21458" y="2093"/>
                  <a:pt x="22456" y="3431"/>
                </a:cubicBezTo>
                <a:lnTo>
                  <a:pt x="22456" y="3432"/>
                </a:lnTo>
                <a:cubicBezTo>
                  <a:pt x="23194" y="1415"/>
                  <a:pt x="24707" y="140"/>
                  <a:pt x="26362" y="141"/>
                </a:cubicBezTo>
                <a:cubicBezTo>
                  <a:pt x="27723" y="141"/>
                  <a:pt x="29007" y="1006"/>
                  <a:pt x="29832" y="2481"/>
                </a:cubicBezTo>
                <a:lnTo>
                  <a:pt x="29832" y="2480"/>
                </a:lnTo>
                <a:cubicBezTo>
                  <a:pt x="30755" y="1002"/>
                  <a:pt x="32110" y="149"/>
                  <a:pt x="33538" y="150"/>
                </a:cubicBezTo>
                <a:cubicBezTo>
                  <a:pt x="35888" y="150"/>
                  <a:pt x="37901" y="2435"/>
                  <a:pt x="38318" y="5575"/>
                </a:cubicBezTo>
                <a:lnTo>
                  <a:pt x="38317" y="5576"/>
                </a:lnTo>
                <a:cubicBezTo>
                  <a:pt x="40639" y="6438"/>
                  <a:pt x="42250" y="9313"/>
                  <a:pt x="42250" y="12594"/>
                </a:cubicBezTo>
                <a:cubicBezTo>
                  <a:pt x="42250" y="13579"/>
                  <a:pt x="42103" y="14554"/>
                  <a:pt x="41818" y="15460"/>
                </a:cubicBezTo>
                <a:lnTo>
                  <a:pt x="41818" y="15459"/>
                </a:lnTo>
                <a:cubicBezTo>
                  <a:pt x="42727" y="17070"/>
                  <a:pt x="43220" y="19044"/>
                  <a:pt x="43220" y="21076"/>
                </a:cubicBezTo>
                <a:cubicBezTo>
                  <a:pt x="43220" y="25663"/>
                  <a:pt x="40741" y="29553"/>
                  <a:pt x="37404" y="30203"/>
                </a:cubicBezTo>
                <a:lnTo>
                  <a:pt x="37403" y="30202"/>
                </a:lnTo>
                <a:cubicBezTo>
                  <a:pt x="37378" y="34523"/>
                  <a:pt x="34795" y="38006"/>
                  <a:pt x="31619" y="38007"/>
                </a:cubicBezTo>
                <a:cubicBezTo>
                  <a:pt x="30535" y="38007"/>
                  <a:pt x="29474" y="37593"/>
                  <a:pt x="28555" y="36813"/>
                </a:cubicBezTo>
                <a:lnTo>
                  <a:pt x="28556" y="36813"/>
                </a:lnTo>
                <a:cubicBezTo>
                  <a:pt x="27694" y="40699"/>
                  <a:pt x="25069" y="43357"/>
                  <a:pt x="22094" y="43358"/>
                </a:cubicBezTo>
                <a:cubicBezTo>
                  <a:pt x="19839" y="43358"/>
                  <a:pt x="17733" y="41821"/>
                  <a:pt x="16480" y="39263"/>
                </a:cubicBezTo>
                <a:lnTo>
                  <a:pt x="16480" y="39264"/>
                </a:lnTo>
                <a:cubicBezTo>
                  <a:pt x="15279" y="40250"/>
                  <a:pt x="13904" y="40770"/>
                  <a:pt x="12503" y="40771"/>
                </a:cubicBezTo>
                <a:cubicBezTo>
                  <a:pt x="9735" y="40771"/>
                  <a:pt x="7180" y="38748"/>
                  <a:pt x="5804" y="35469"/>
                </a:cubicBezTo>
                <a:lnTo>
                  <a:pt x="5803" y="35469"/>
                </a:lnTo>
                <a:cubicBezTo>
                  <a:pt x="5635" y="35496"/>
                  <a:pt x="5465" y="35509"/>
                  <a:pt x="5296" y="35510"/>
                </a:cubicBezTo>
                <a:cubicBezTo>
                  <a:pt x="2888" y="35510"/>
                  <a:pt x="936" y="32860"/>
                  <a:pt x="936" y="29592"/>
                </a:cubicBezTo>
                <a:cubicBezTo>
                  <a:pt x="935" y="28090"/>
                  <a:pt x="1356" y="26644"/>
                  <a:pt x="2112" y="25547"/>
                </a:cubicBezTo>
                <a:lnTo>
                  <a:pt x="2113" y="25547"/>
                </a:lnTo>
                <a:cubicBezTo>
                  <a:pt x="781" y="24481"/>
                  <a:pt x="-36" y="22528"/>
                  <a:pt x="-36" y="20418"/>
                </a:cubicBezTo>
                <a:cubicBezTo>
                  <a:pt x="-37" y="17370"/>
                  <a:pt x="1647" y="14817"/>
                  <a:pt x="3863" y="14504"/>
                </a:cubicBezTo>
                <a:close/>
              </a:path>
              <a:path w="43200" h="43200" fill="none">
                <a:moveTo>
                  <a:pt x="4693" y="26177"/>
                </a:moveTo>
                <a:lnTo>
                  <a:pt x="4693" y="26177"/>
                </a:lnTo>
                <a:cubicBezTo>
                  <a:pt x="4580" y="26189"/>
                  <a:pt x="4468" y="26194"/>
                  <a:pt x="4356" y="26195"/>
                </a:cubicBezTo>
                <a:cubicBezTo>
                  <a:pt x="3584" y="26195"/>
                  <a:pt x="2826" y="25913"/>
                  <a:pt x="2160" y="25379"/>
                </a:cubicBezTo>
                <a:moveTo>
                  <a:pt x="6928" y="34899"/>
                </a:moveTo>
                <a:lnTo>
                  <a:pt x="6927" y="34898"/>
                </a:lnTo>
                <a:cubicBezTo>
                  <a:pt x="6572" y="35091"/>
                  <a:pt x="6200" y="35219"/>
                  <a:pt x="5820" y="35280"/>
                </a:cubicBezTo>
                <a:moveTo>
                  <a:pt x="16478" y="39090"/>
                </a:moveTo>
                <a:lnTo>
                  <a:pt x="16477" y="39090"/>
                </a:lnTo>
                <a:cubicBezTo>
                  <a:pt x="16210" y="38544"/>
                  <a:pt x="15986" y="37960"/>
                  <a:pt x="15809" y="37350"/>
                </a:cubicBezTo>
                <a:moveTo>
                  <a:pt x="28827" y="34751"/>
                </a:moveTo>
                <a:lnTo>
                  <a:pt x="28826" y="34750"/>
                </a:lnTo>
                <a:cubicBezTo>
                  <a:pt x="28787" y="35398"/>
                  <a:pt x="28698" y="36038"/>
                  <a:pt x="28560" y="36660"/>
                </a:cubicBezTo>
                <a:moveTo>
                  <a:pt x="34129" y="22954"/>
                </a:moveTo>
                <a:lnTo>
                  <a:pt x="34128" y="22954"/>
                </a:lnTo>
                <a:cubicBezTo>
                  <a:pt x="36118" y="24271"/>
                  <a:pt x="37381" y="27017"/>
                  <a:pt x="37381" y="30027"/>
                </a:cubicBezTo>
                <a:cubicBezTo>
                  <a:pt x="37381" y="30048"/>
                  <a:pt x="37380" y="30069"/>
                  <a:pt x="37380" y="30090"/>
                </a:cubicBezTo>
                <a:moveTo>
                  <a:pt x="41798" y="15354"/>
                </a:moveTo>
                <a:lnTo>
                  <a:pt x="41798" y="15354"/>
                </a:lnTo>
                <a:cubicBezTo>
                  <a:pt x="41473" y="16386"/>
                  <a:pt x="40978" y="17302"/>
                  <a:pt x="40350" y="18030"/>
                </a:cubicBezTo>
                <a:moveTo>
                  <a:pt x="38324" y="5426"/>
                </a:moveTo>
                <a:lnTo>
                  <a:pt x="38324" y="5425"/>
                </a:lnTo>
                <a:cubicBezTo>
                  <a:pt x="38375" y="5811"/>
                  <a:pt x="38401" y="6202"/>
                  <a:pt x="38401" y="6595"/>
                </a:cubicBezTo>
                <a:cubicBezTo>
                  <a:pt x="38401" y="6626"/>
                  <a:pt x="38400" y="6658"/>
                  <a:pt x="38400" y="6690"/>
                </a:cubicBezTo>
                <a:moveTo>
                  <a:pt x="29078" y="3952"/>
                </a:moveTo>
                <a:lnTo>
                  <a:pt x="29078" y="3952"/>
                </a:lnTo>
                <a:cubicBezTo>
                  <a:pt x="29266" y="3369"/>
                  <a:pt x="29516" y="2826"/>
                  <a:pt x="29820" y="2340"/>
                </a:cubicBezTo>
                <a:moveTo>
                  <a:pt x="22141" y="4720"/>
                </a:moveTo>
                <a:lnTo>
                  <a:pt x="22140" y="4719"/>
                </a:lnTo>
                <a:cubicBezTo>
                  <a:pt x="22217" y="4238"/>
                  <a:pt x="22338" y="3771"/>
                  <a:pt x="22500" y="3330"/>
                </a:cubicBezTo>
                <a:moveTo>
                  <a:pt x="14000" y="5192"/>
                </a:moveTo>
                <a:lnTo>
                  <a:pt x="14000" y="5191"/>
                </a:lnTo>
                <a:cubicBezTo>
                  <a:pt x="14471" y="5568"/>
                  <a:pt x="14908" y="6020"/>
                  <a:pt x="15299" y="6540"/>
                </a:cubicBezTo>
                <a:moveTo>
                  <a:pt x="4127" y="15789"/>
                </a:moveTo>
                <a:lnTo>
                  <a:pt x="4127" y="15788"/>
                </a:lnTo>
                <a:cubicBezTo>
                  <a:pt x="4024" y="15324"/>
                  <a:pt x="3948" y="14850"/>
                  <a:pt x="3900" y="14369"/>
                </a:cubicBez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956F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zh-CN" altLang="zh-CN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7331" name="标题 1"/>
          <p:cNvSpPr>
            <a:spLocks noGrp="1"/>
          </p:cNvSpPr>
          <p:nvPr>
            <p:ph type="title" idx="4294967295"/>
          </p:nvPr>
        </p:nvSpPr>
        <p:spPr>
          <a:xfrm>
            <a:off x="395536" y="714375"/>
            <a:ext cx="8229600" cy="1143000"/>
          </a:xfrm>
        </p:spPr>
        <p:txBody>
          <a:bodyPr/>
          <a:lstStyle/>
          <a:p>
            <a:r>
              <a:rPr lang="zh-CN" altLang="en-US" dirty="0"/>
              <a:t>标志词</a:t>
            </a:r>
          </a:p>
        </p:txBody>
      </p:sp>
      <p:sp>
        <p:nvSpPr>
          <p:cNvPr id="227332" name="内容占位符 2"/>
          <p:cNvSpPr>
            <a:spLocks noGrp="1"/>
          </p:cNvSpPr>
          <p:nvPr>
            <p:ph idx="4294967295"/>
          </p:nvPr>
        </p:nvSpPr>
        <p:spPr>
          <a:xfrm>
            <a:off x="721519" y="2132856"/>
            <a:ext cx="7772400" cy="1296144"/>
          </a:xfrm>
        </p:spPr>
        <p:txBody>
          <a:bodyPr/>
          <a:lstStyle/>
          <a:p>
            <a:r>
              <a:rPr lang="zh-CN" altLang="en-US" sz="3600" dirty="0"/>
              <a:t>现在完成时常与以下副词搭配使用：</a:t>
            </a:r>
            <a:r>
              <a:rPr lang="en-US" altLang="zh-CN" sz="3600" dirty="0"/>
              <a:t>already, yet, just, ever, never…</a:t>
            </a:r>
            <a:endParaRPr lang="zh-CN" altLang="zh-CN" sz="3600" dirty="0"/>
          </a:p>
          <a:p>
            <a:endParaRPr lang="en-US" altLang="zh-CN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全屏显示(4:3)</PresentationFormat>
  <Paragraphs>87</Paragraphs>
  <Slides>19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Survey</vt:lpstr>
      <vt:lpstr>PowerPoint 演示文稿</vt:lpstr>
      <vt:lpstr>PowerPoint 演示文稿</vt:lpstr>
      <vt:lpstr>语法点拨</vt:lpstr>
      <vt:lpstr>现在完成时的含义</vt:lpstr>
      <vt:lpstr>结构</vt:lpstr>
      <vt:lpstr>过去分词</vt:lpstr>
      <vt:lpstr>标志词</vt:lpstr>
      <vt:lpstr>Listening</vt:lpstr>
      <vt:lpstr>Game Time</vt:lpstr>
      <vt:lpstr>PowerPoint 演示文稿</vt:lpstr>
      <vt:lpstr>Summary</vt:lpstr>
      <vt:lpstr>Listen and circle</vt:lpstr>
      <vt:lpstr>Listen and Write Tor F</vt:lpstr>
      <vt:lpstr>PowerPoint 演示文稿</vt:lpstr>
      <vt:lpstr>句子接龙</vt:lpstr>
      <vt:lpstr> Summary 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2017-10-22T01:25:00Z</dcterms:created>
  <dcterms:modified xsi:type="dcterms:W3CDTF">2023-01-16T20:08:57Z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CE2AB85F309B4BC3B15707BF593EF923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