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8" r:id="rId2"/>
    <p:sldId id="264" r:id="rId3"/>
    <p:sldId id="263" r:id="rId4"/>
    <p:sldId id="261" r:id="rId5"/>
    <p:sldId id="367" r:id="rId6"/>
    <p:sldId id="319" r:id="rId7"/>
    <p:sldId id="320" r:id="rId8"/>
    <p:sldId id="321" r:id="rId9"/>
    <p:sldId id="364" r:id="rId10"/>
    <p:sldId id="365" r:id="rId11"/>
    <p:sldId id="322" r:id="rId12"/>
    <p:sldId id="323" r:id="rId13"/>
    <p:sldId id="325" r:id="rId14"/>
    <p:sldId id="326" r:id="rId15"/>
    <p:sldId id="328" r:id="rId16"/>
    <p:sldId id="329" r:id="rId17"/>
    <p:sldId id="345" r:id="rId18"/>
    <p:sldId id="362" r:id="rId19"/>
    <p:sldId id="346" r:id="rId20"/>
    <p:sldId id="270" r:id="rId21"/>
    <p:sldId id="271" r:id="rId22"/>
    <p:sldId id="272" r:id="rId23"/>
    <p:sldId id="273" r:id="rId24"/>
    <p:sldId id="363" r:id="rId25"/>
    <p:sldId id="366" r:id="rId26"/>
    <p:sldId id="314" r:id="rId27"/>
    <p:sldId id="288" r:id="rId28"/>
    <p:sldId id="290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7E"/>
    <a:srgbClr val="FF7EFF"/>
    <a:srgbClr val="E63589"/>
    <a:srgbClr val="215366"/>
    <a:srgbClr val="42A7CC"/>
    <a:srgbClr val="DE2969"/>
    <a:srgbClr val="00B0F0"/>
    <a:srgbClr val="00B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85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5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9A435A7-3044-41FF-BEC4-7197B50E209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9D6BBEB-5154-441B-8745-0EFECFA176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19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60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945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973AF969-B2B1-4934-8578-59603C5F634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0" y="1437671"/>
            <a:ext cx="9144000" cy="839790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>
            <a:spAutoFit/>
          </a:bodyPr>
          <a:lstStyle/>
          <a:p>
            <a:pPr algn="ctr" fontAlgn="auto"/>
            <a:r>
              <a:rPr lang="zh-CN" altLang="en-US" sz="5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面的旋转（</a:t>
            </a:r>
            <a:r>
              <a:rPr lang="en-US" altLang="zh-CN" sz="5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5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8678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511391" y="814387"/>
            <a:ext cx="8121219" cy="10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把下面的平面图形旋转一周后，分别会形成什么立体图形？（连一连）</a:t>
            </a:r>
          </a:p>
        </p:txBody>
      </p:sp>
      <p:pic>
        <p:nvPicPr>
          <p:cNvPr id="20484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2633" y="1825229"/>
            <a:ext cx="556549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7730" y="1732360"/>
            <a:ext cx="54312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6853" y="1427560"/>
            <a:ext cx="555329" cy="16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2633" y="3599260"/>
            <a:ext cx="574857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1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8977" y="3543300"/>
            <a:ext cx="888525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1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7730" y="3412332"/>
            <a:ext cx="794547" cy="12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箭头连接符 17"/>
          <p:cNvCxnSpPr>
            <a:stCxn id="20484" idx="2"/>
            <a:endCxn id="20488" idx="0"/>
          </p:cNvCxnSpPr>
          <p:nvPr/>
        </p:nvCxnSpPr>
        <p:spPr>
          <a:xfrm>
            <a:off x="1720908" y="3046810"/>
            <a:ext cx="5282332" cy="496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20484" idx="2"/>
            <a:endCxn id="20488" idx="0"/>
          </p:cNvCxnSpPr>
          <p:nvPr/>
        </p:nvCxnSpPr>
        <p:spPr>
          <a:xfrm flipH="1">
            <a:off x="1803902" y="3093244"/>
            <a:ext cx="2362892" cy="450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20484" idx="2"/>
            <a:endCxn id="20489" idx="0"/>
          </p:cNvCxnSpPr>
          <p:nvPr/>
        </p:nvCxnSpPr>
        <p:spPr>
          <a:xfrm flipH="1">
            <a:off x="4215614" y="3057526"/>
            <a:ext cx="2570377" cy="3548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48"/>
          <p:cNvSpPr>
            <a:spLocks noChangeArrowheads="1"/>
          </p:cNvSpPr>
          <p:nvPr/>
        </p:nvSpPr>
        <p:spPr bwMode="auto">
          <a:xfrm>
            <a:off x="1032545" y="873919"/>
            <a:ext cx="730348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观察并想象硬纸片快速旋转后所形成的图形。</a:t>
            </a:r>
          </a:p>
        </p:txBody>
      </p:sp>
      <p:pic>
        <p:nvPicPr>
          <p:cNvPr id="15366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4261" y="2330054"/>
            <a:ext cx="1002032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390884" y="1695451"/>
            <a:ext cx="1176564" cy="2417205"/>
            <a:chOff x="2848" y="3560"/>
            <a:chExt cx="2412" cy="5076"/>
          </a:xfrm>
        </p:grpSpPr>
        <p:pic>
          <p:nvPicPr>
            <p:cNvPr id="21508" name="图片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5" y="3560"/>
              <a:ext cx="1110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矩形 5"/>
            <p:cNvSpPr>
              <a:spLocks noChangeArrowheads="1"/>
            </p:cNvSpPr>
            <p:nvPr/>
          </p:nvSpPr>
          <p:spPr bwMode="auto">
            <a:xfrm>
              <a:off x="2848" y="7667"/>
              <a:ext cx="2412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硬纸片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641971" y="1433513"/>
            <a:ext cx="1907157" cy="2679143"/>
            <a:chOff x="13605" y="3010"/>
            <a:chExt cx="3907" cy="5626"/>
          </a:xfrm>
        </p:grpSpPr>
        <p:pic>
          <p:nvPicPr>
            <p:cNvPr id="21511" name="图片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05" y="3010"/>
              <a:ext cx="3907" cy="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矩形 7"/>
            <p:cNvSpPr>
              <a:spLocks noChangeArrowheads="1"/>
            </p:cNvSpPr>
            <p:nvPr/>
          </p:nvSpPr>
          <p:spPr bwMode="auto">
            <a:xfrm>
              <a:off x="14250" y="7667"/>
              <a:ext cx="3115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形成圆柱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837258" y="1764506"/>
            <a:ext cx="884864" cy="2413871"/>
            <a:chOff x="7860" y="3705"/>
            <a:chExt cx="1812" cy="5069"/>
          </a:xfrm>
        </p:grpSpPr>
        <p:sp>
          <p:nvSpPr>
            <p:cNvPr id="21514" name="矩形 6"/>
            <p:cNvSpPr>
              <a:spLocks noChangeArrowheads="1"/>
            </p:cNvSpPr>
            <p:nvPr/>
          </p:nvSpPr>
          <p:spPr bwMode="auto">
            <a:xfrm>
              <a:off x="7860" y="7805"/>
              <a:ext cx="1735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旋转</a:t>
              </a:r>
            </a:p>
          </p:txBody>
        </p:sp>
        <p:pic>
          <p:nvPicPr>
            <p:cNvPr id="21515" name="图片 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10" y="3705"/>
              <a:ext cx="1762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2" name="图片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2704" y="2330054"/>
            <a:ext cx="1002032" cy="2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0" y="898922"/>
            <a:ext cx="44914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818957" y="622697"/>
            <a:ext cx="7214386" cy="1905000"/>
            <a:chOff x="1677" y="1307"/>
            <a:chExt cx="14778" cy="4000"/>
          </a:xfrm>
        </p:grpSpPr>
        <p:pic>
          <p:nvPicPr>
            <p:cNvPr id="23554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0" y="1307"/>
              <a:ext cx="3495" cy="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5" name="组合 5"/>
            <p:cNvGrpSpPr/>
            <p:nvPr/>
          </p:nvGrpSpPr>
          <p:grpSpPr bwMode="auto">
            <a:xfrm>
              <a:off x="1677" y="1634"/>
              <a:ext cx="9185" cy="3223"/>
              <a:chOff x="1768" y="3402"/>
              <a:chExt cx="9185" cy="3222"/>
            </a:xfrm>
          </p:grpSpPr>
          <p:sp>
            <p:nvSpPr>
              <p:cNvPr id="23556" name="矩形 1"/>
              <p:cNvSpPr>
                <a:spLocks noChangeArrowheads="1"/>
              </p:cNvSpPr>
              <p:nvPr/>
            </p:nvSpPr>
            <p:spPr bwMode="auto">
              <a:xfrm>
                <a:off x="2081" y="3767"/>
                <a:ext cx="8560" cy="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那么我手中的硬纸板转动起来会形成什么图形呢？同学们我们一起来动手试一试吧！</a:t>
                </a: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1768" y="3402"/>
                <a:ext cx="9185" cy="3222"/>
              </a:xfrm>
              <a:prstGeom prst="wedgeRoundRectCallout">
                <a:avLst>
                  <a:gd name="adj1" fmla="val 59559"/>
                  <a:gd name="adj2" fmla="val -14424"/>
                  <a:gd name="adj3" fmla="val 16667"/>
                </a:avLst>
              </a:prstGeom>
              <a:noFill/>
              <a:ln w="31750">
                <a:solidFill>
                  <a:srgbClr val="E635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</p:grp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2498" y="3365898"/>
            <a:ext cx="1002032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867368" y="2670095"/>
            <a:ext cx="943448" cy="2090261"/>
            <a:chOff x="3825" y="5607"/>
            <a:chExt cx="1932" cy="4389"/>
          </a:xfrm>
        </p:grpSpPr>
        <p:pic>
          <p:nvPicPr>
            <p:cNvPr id="23560" name="图片 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25" y="5607"/>
              <a:ext cx="1932" cy="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矩形 9"/>
            <p:cNvSpPr>
              <a:spLocks noChangeArrowheads="1"/>
            </p:cNvSpPr>
            <p:nvPr/>
          </p:nvSpPr>
          <p:spPr bwMode="auto">
            <a:xfrm>
              <a:off x="3825" y="9027"/>
              <a:ext cx="1735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旋转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919433" y="2750344"/>
            <a:ext cx="1750688" cy="1869041"/>
            <a:chOff x="12125" y="5775"/>
            <a:chExt cx="3585" cy="3925"/>
          </a:xfrm>
        </p:grpSpPr>
        <p:pic>
          <p:nvPicPr>
            <p:cNvPr id="23563" name="图片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125" y="5775"/>
              <a:ext cx="3585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矩形 10"/>
            <p:cNvSpPr>
              <a:spLocks noChangeArrowheads="1"/>
            </p:cNvSpPr>
            <p:nvPr/>
          </p:nvSpPr>
          <p:spPr bwMode="auto">
            <a:xfrm>
              <a:off x="12420" y="8730"/>
              <a:ext cx="2995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</a:rPr>
                <a:t>形成圆锥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515052" y="321469"/>
            <a:ext cx="8113896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下图中上面一排图形旋转后会得到下面的哪个图形？想一想，连一连？</a:t>
            </a:r>
          </a:p>
        </p:txBody>
      </p:sp>
      <p:pic>
        <p:nvPicPr>
          <p:cNvPr id="25602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87" y="1253729"/>
            <a:ext cx="970299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4013" y="1188244"/>
            <a:ext cx="55899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3276" y="1128713"/>
            <a:ext cx="792106" cy="12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6323" y="1156097"/>
            <a:ext cx="703009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箭头连接符 11"/>
          <p:cNvCxnSpPr>
            <a:stCxn id="25602" idx="2"/>
          </p:cNvCxnSpPr>
          <p:nvPr/>
        </p:nvCxnSpPr>
        <p:spPr>
          <a:xfrm>
            <a:off x="1181446" y="2216944"/>
            <a:ext cx="7323" cy="938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25602" idx="2"/>
          </p:cNvCxnSpPr>
          <p:nvPr/>
        </p:nvCxnSpPr>
        <p:spPr>
          <a:xfrm>
            <a:off x="3292915" y="2524125"/>
            <a:ext cx="2220093" cy="7227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5602" idx="2"/>
            <a:endCxn id="25620" idx="0"/>
          </p:cNvCxnSpPr>
          <p:nvPr/>
        </p:nvCxnSpPr>
        <p:spPr>
          <a:xfrm>
            <a:off x="5404383" y="2581275"/>
            <a:ext cx="2443445" cy="661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25605" idx="2"/>
            <a:endCxn id="25620" idx="0"/>
          </p:cNvCxnSpPr>
          <p:nvPr/>
        </p:nvCxnSpPr>
        <p:spPr>
          <a:xfrm flipH="1">
            <a:off x="3369806" y="2399110"/>
            <a:ext cx="4478021" cy="8322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0" name="组合 2"/>
          <p:cNvGrpSpPr/>
          <p:nvPr/>
        </p:nvGrpSpPr>
        <p:grpSpPr bwMode="auto">
          <a:xfrm>
            <a:off x="541903" y="3302793"/>
            <a:ext cx="1277378" cy="1571149"/>
            <a:chOff x="1110" y="6935"/>
            <a:chExt cx="2617" cy="3299"/>
          </a:xfrm>
        </p:grpSpPr>
        <p:pic>
          <p:nvPicPr>
            <p:cNvPr id="25611" name="图片 10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0" y="6935"/>
              <a:ext cx="2617" cy="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矩形 15"/>
            <p:cNvSpPr>
              <a:spLocks noChangeArrowheads="1"/>
            </p:cNvSpPr>
            <p:nvPr/>
          </p:nvSpPr>
          <p:spPr bwMode="auto">
            <a:xfrm>
              <a:off x="1425" y="9265"/>
              <a:ext cx="1672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</a:p>
          </p:txBody>
        </p:sp>
      </p:grpSp>
      <p:grpSp>
        <p:nvGrpSpPr>
          <p:cNvPr id="25613" name="组合 3"/>
          <p:cNvGrpSpPr/>
          <p:nvPr/>
        </p:nvGrpSpPr>
        <p:grpSpPr bwMode="auto">
          <a:xfrm>
            <a:off x="2790067" y="3302793"/>
            <a:ext cx="1267369" cy="1571149"/>
            <a:chOff x="5715" y="6935"/>
            <a:chExt cx="2595" cy="3299"/>
          </a:xfrm>
        </p:grpSpPr>
        <p:pic>
          <p:nvPicPr>
            <p:cNvPr id="25614" name="图片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" y="6935"/>
              <a:ext cx="2595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矩形 16"/>
            <p:cNvSpPr>
              <a:spLocks noChangeArrowheads="1"/>
            </p:cNvSpPr>
            <p:nvPr/>
          </p:nvSpPr>
          <p:spPr bwMode="auto">
            <a:xfrm>
              <a:off x="6175" y="9265"/>
              <a:ext cx="1675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圆台</a:t>
              </a:r>
            </a:p>
          </p:txBody>
        </p:sp>
      </p:grpSp>
      <p:grpSp>
        <p:nvGrpSpPr>
          <p:cNvPr id="25616" name="组合 4"/>
          <p:cNvGrpSpPr/>
          <p:nvPr/>
        </p:nvGrpSpPr>
        <p:grpSpPr bwMode="auto">
          <a:xfrm>
            <a:off x="5051167" y="3346370"/>
            <a:ext cx="984213" cy="1527575"/>
            <a:chOff x="10347" y="7027"/>
            <a:chExt cx="2015" cy="3207"/>
          </a:xfrm>
        </p:grpSpPr>
        <p:pic>
          <p:nvPicPr>
            <p:cNvPr id="25617" name="图片 8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47" y="7027"/>
              <a:ext cx="2015" cy="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8" name="矩形 17"/>
            <p:cNvSpPr>
              <a:spLocks noChangeArrowheads="1"/>
            </p:cNvSpPr>
            <p:nvPr/>
          </p:nvSpPr>
          <p:spPr bwMode="auto">
            <a:xfrm>
              <a:off x="10935" y="9265"/>
              <a:ext cx="1107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球</a:t>
              </a:r>
            </a:p>
          </p:txBody>
        </p:sp>
      </p:grpSp>
      <p:grpSp>
        <p:nvGrpSpPr>
          <p:cNvPr id="25619" name="组合 5"/>
          <p:cNvGrpSpPr/>
          <p:nvPr/>
        </p:nvGrpSpPr>
        <p:grpSpPr bwMode="auto">
          <a:xfrm>
            <a:off x="7194369" y="3243262"/>
            <a:ext cx="1306425" cy="1630680"/>
            <a:chOff x="14737" y="6810"/>
            <a:chExt cx="2675" cy="3424"/>
          </a:xfrm>
        </p:grpSpPr>
        <p:pic>
          <p:nvPicPr>
            <p:cNvPr id="25620" name="图片 9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14737" y="6810"/>
              <a:ext cx="2675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1" name="矩形 18"/>
            <p:cNvSpPr>
              <a:spLocks noChangeArrowheads="1"/>
            </p:cNvSpPr>
            <p:nvPr/>
          </p:nvSpPr>
          <p:spPr bwMode="auto">
            <a:xfrm>
              <a:off x="15205" y="9265"/>
              <a:ext cx="1740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/>
          <p:nvPr/>
        </p:nvGrpSpPr>
        <p:grpSpPr bwMode="auto">
          <a:xfrm>
            <a:off x="856793" y="1847850"/>
            <a:ext cx="4651333" cy="1826419"/>
            <a:chOff x="1596" y="3426"/>
            <a:chExt cx="9528" cy="3836"/>
          </a:xfrm>
        </p:grpSpPr>
        <p:sp>
          <p:nvSpPr>
            <p:cNvPr id="27650" name="矩形 1"/>
            <p:cNvSpPr>
              <a:spLocks noChangeArrowheads="1"/>
            </p:cNvSpPr>
            <p:nvPr/>
          </p:nvSpPr>
          <p:spPr bwMode="auto">
            <a:xfrm>
              <a:off x="2052" y="3680"/>
              <a:ext cx="8560" cy="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同学们在老师的帮助下，制作一些硬纸板，然后和同桌合作来旋转手中的硬纸板，看看能够形成什么图形吧！</a:t>
              </a:r>
            </a:p>
          </p:txBody>
        </p:sp>
        <p:sp>
          <p:nvSpPr>
            <p:cNvPr id="3" name="圆角矩形标注 2"/>
            <p:cNvSpPr/>
            <p:nvPr/>
          </p:nvSpPr>
          <p:spPr>
            <a:xfrm>
              <a:off x="1596" y="3426"/>
              <a:ext cx="9528" cy="3836"/>
            </a:xfrm>
            <a:prstGeom prst="wedgeRoundRectCallout">
              <a:avLst>
                <a:gd name="adj1" fmla="val 62351"/>
                <a:gd name="adj2" fmla="val -7168"/>
                <a:gd name="adj3" fmla="val 16667"/>
              </a:avLst>
            </a:prstGeom>
            <a:noFill/>
            <a:ln w="31750">
              <a:solidFill>
                <a:srgbClr val="E635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27652" name="图片 4" descr="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15364" y="1739504"/>
            <a:ext cx="1373065" cy="20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矩形 5"/>
          <p:cNvSpPr>
            <a:spLocks noChangeArrowheads="1"/>
          </p:cNvSpPr>
          <p:nvPr/>
        </p:nvSpPr>
        <p:spPr bwMode="auto">
          <a:xfrm>
            <a:off x="526037" y="666750"/>
            <a:ext cx="20663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一起来操作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48"/>
          <p:cNvSpPr>
            <a:spLocks noChangeArrowheads="1"/>
          </p:cNvSpPr>
          <p:nvPr/>
        </p:nvSpPr>
        <p:spPr bwMode="auto">
          <a:xfrm>
            <a:off x="1054514" y="716757"/>
            <a:ext cx="696052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圆柱与圆锥分别有什么特点？与同伴交流。</a:t>
            </a:r>
          </a:p>
        </p:txBody>
      </p:sp>
      <p:pic>
        <p:nvPicPr>
          <p:cNvPr id="23557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0167" y="1562100"/>
            <a:ext cx="1086247" cy="182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 descr="C:\Users\Administrator\Desktop\图片2.png图片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976" y="1413273"/>
            <a:ext cx="1229045" cy="193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698127" y="3436144"/>
            <a:ext cx="7316909" cy="1359694"/>
            <a:chOff x="274" y="7260"/>
            <a:chExt cx="14987" cy="2856"/>
          </a:xfrm>
        </p:grpSpPr>
        <p:grpSp>
          <p:nvGrpSpPr>
            <p:cNvPr id="29701" name="组合 5"/>
            <p:cNvGrpSpPr/>
            <p:nvPr/>
          </p:nvGrpSpPr>
          <p:grpSpPr bwMode="auto">
            <a:xfrm>
              <a:off x="4149" y="7555"/>
              <a:ext cx="11112" cy="2266"/>
              <a:chOff x="4149" y="7555"/>
              <a:chExt cx="11112" cy="2266"/>
            </a:xfrm>
          </p:grpSpPr>
          <p:sp>
            <p:nvSpPr>
              <p:cNvPr id="29702" name="矩形 2"/>
              <p:cNvSpPr>
                <a:spLocks noChangeArrowheads="1"/>
              </p:cNvSpPr>
              <p:nvPr/>
            </p:nvSpPr>
            <p:spPr bwMode="auto">
              <a:xfrm>
                <a:off x="4355" y="7710"/>
                <a:ext cx="10714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同学们仔细观察这两个图片，把你的发现告诉老师和同学们吧！</a:t>
                </a:r>
              </a:p>
            </p:txBody>
          </p:sp>
          <p:sp>
            <p:nvSpPr>
              <p:cNvPr id="5" name="圆角矩形标注 4"/>
              <p:cNvSpPr/>
              <p:nvPr/>
            </p:nvSpPr>
            <p:spPr>
              <a:xfrm>
                <a:off x="4149" y="7555"/>
                <a:ext cx="11112" cy="2266"/>
              </a:xfrm>
              <a:prstGeom prst="wedgeRoundRectCallout">
                <a:avLst>
                  <a:gd name="adj1" fmla="val -58458"/>
                  <a:gd name="adj2" fmla="val -4585"/>
                  <a:gd name="adj3" fmla="val 16667"/>
                </a:avLst>
              </a:prstGeom>
              <a:noFill/>
              <a:ln w="3810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9704" name="图片 6" descr="3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" y="7260"/>
              <a:ext cx="2687" cy="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5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205" y="760810"/>
            <a:ext cx="44914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67615" y="708422"/>
            <a:ext cx="780877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除去圆柱形物体本身其他的因素（如颜色、质地等），根据物体外形的特征抽象出几何图形，如下图所示：</a:t>
            </a:r>
          </a:p>
        </p:txBody>
      </p:sp>
      <p:pic>
        <p:nvPicPr>
          <p:cNvPr id="25603" name="图片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915" y="2605088"/>
            <a:ext cx="2935307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140754" y="2391966"/>
            <a:ext cx="2914558" cy="1808559"/>
            <a:chOff x="10531" y="5023"/>
            <a:chExt cx="5969" cy="3798"/>
          </a:xfrm>
        </p:grpSpPr>
        <p:pic>
          <p:nvPicPr>
            <p:cNvPr id="31748" name="图片 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73" y="5135"/>
              <a:ext cx="3626" cy="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图片 8" descr="C:\Users\Administrator\Desktop\图片2.png图片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1" y="5023"/>
              <a:ext cx="2356" cy="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798" y="1752600"/>
            <a:ext cx="177705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875" y="1582342"/>
            <a:ext cx="2004064" cy="9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箭头连接符 9"/>
          <p:cNvCxnSpPr/>
          <p:nvPr/>
        </p:nvCxnSpPr>
        <p:spPr>
          <a:xfrm flipV="1">
            <a:off x="3295355" y="2058592"/>
            <a:ext cx="700568" cy="10715"/>
          </a:xfrm>
          <a:prstGeom prst="straightConnector1">
            <a:avLst/>
          </a:prstGeom>
          <a:ln w="38100">
            <a:solidFill>
              <a:srgbClr val="E635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4952797" y="2078832"/>
            <a:ext cx="831162" cy="202406"/>
          </a:xfrm>
          <a:prstGeom prst="straightConnector1">
            <a:avLst/>
          </a:prstGeom>
          <a:ln w="38100">
            <a:solidFill>
              <a:srgbClr val="E635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图片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4798" y="3623073"/>
            <a:ext cx="1845399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箭头连接符 15"/>
          <p:cNvCxnSpPr/>
          <p:nvPr/>
        </p:nvCxnSpPr>
        <p:spPr>
          <a:xfrm>
            <a:off x="3341734" y="3886200"/>
            <a:ext cx="609031" cy="0"/>
          </a:xfrm>
          <a:prstGeom prst="straightConnector1">
            <a:avLst/>
          </a:prstGeom>
          <a:ln w="38100">
            <a:solidFill>
              <a:srgbClr val="E635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729445" y="3886200"/>
            <a:ext cx="609030" cy="0"/>
          </a:xfrm>
          <a:prstGeom prst="straightConnector1">
            <a:avLst/>
          </a:prstGeom>
          <a:ln w="38100">
            <a:solidFill>
              <a:srgbClr val="E635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9" name="图片 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37418" y="3686176"/>
            <a:ext cx="2149303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1" name="组合 3"/>
          <p:cNvGrpSpPr/>
          <p:nvPr/>
        </p:nvGrpSpPr>
        <p:grpSpPr bwMode="auto">
          <a:xfrm>
            <a:off x="3944663" y="1402556"/>
            <a:ext cx="862895" cy="2068354"/>
            <a:chOff x="8081" y="2944"/>
            <a:chExt cx="1766" cy="4343"/>
          </a:xfrm>
        </p:grpSpPr>
        <p:pic>
          <p:nvPicPr>
            <p:cNvPr id="33802" name="图片 9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48" y="2944"/>
              <a:ext cx="1404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矩形 48"/>
            <p:cNvSpPr>
              <a:spLocks noChangeArrowheads="1"/>
            </p:cNvSpPr>
            <p:nvPr/>
          </p:nvSpPr>
          <p:spPr bwMode="auto">
            <a:xfrm>
              <a:off x="8081" y="5348"/>
              <a:ext cx="1766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</a:p>
          </p:txBody>
        </p:sp>
      </p:grpSp>
      <p:grpSp>
        <p:nvGrpSpPr>
          <p:cNvPr id="33804" name="组合 4"/>
          <p:cNvGrpSpPr/>
          <p:nvPr/>
        </p:nvGrpSpPr>
        <p:grpSpPr bwMode="auto">
          <a:xfrm>
            <a:off x="3915373" y="3195637"/>
            <a:ext cx="921968" cy="1810951"/>
            <a:chOff x="8021" y="6711"/>
            <a:chExt cx="1887" cy="3801"/>
          </a:xfrm>
        </p:grpSpPr>
        <p:pic>
          <p:nvPicPr>
            <p:cNvPr id="33805" name="图片 16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85" y="6711"/>
              <a:ext cx="1444" cy="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矩形 20"/>
            <p:cNvSpPr>
              <a:spLocks noChangeArrowheads="1"/>
            </p:cNvSpPr>
            <p:nvPr/>
          </p:nvSpPr>
          <p:spPr bwMode="auto">
            <a:xfrm>
              <a:off x="8021" y="9446"/>
              <a:ext cx="188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</a:p>
          </p:txBody>
        </p:sp>
      </p:grpSp>
      <p:cxnSp>
        <p:nvCxnSpPr>
          <p:cNvPr id="2" name="直接箭头连接符 1"/>
          <p:cNvCxnSpPr/>
          <p:nvPr/>
        </p:nvCxnSpPr>
        <p:spPr>
          <a:xfrm>
            <a:off x="4952797" y="1754981"/>
            <a:ext cx="831162" cy="161925"/>
          </a:xfrm>
          <a:prstGeom prst="straightConnector1">
            <a:avLst/>
          </a:prstGeom>
          <a:ln w="38100">
            <a:solidFill>
              <a:srgbClr val="E635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矩形 2"/>
          <p:cNvSpPr>
            <a:spLocks noChangeArrowheads="1"/>
          </p:cNvSpPr>
          <p:nvPr/>
        </p:nvSpPr>
        <p:spPr bwMode="auto">
          <a:xfrm>
            <a:off x="474775" y="471488"/>
            <a:ext cx="819567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请同学们观察这两个图形，根据物体的外形特点抽象出图形，想一想，这两个图形有什么特征？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47269" y="773906"/>
            <a:ext cx="595482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圆柱的特点：圆柱的上、下两个底面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是完全相同的两个圆，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它的侧面是一个曲面。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536203" y="3358753"/>
            <a:ext cx="606589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圆锥的特点：底面是一个圆，侧面是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一个曲面。</a:t>
            </a:r>
          </a:p>
        </p:txBody>
      </p:sp>
      <p:grpSp>
        <p:nvGrpSpPr>
          <p:cNvPr id="35843" name="组合 5"/>
          <p:cNvGrpSpPr/>
          <p:nvPr/>
        </p:nvGrpSpPr>
        <p:grpSpPr bwMode="auto">
          <a:xfrm>
            <a:off x="1000812" y="606029"/>
            <a:ext cx="887305" cy="2464510"/>
            <a:chOff x="2050" y="1273"/>
            <a:chExt cx="1817" cy="5173"/>
          </a:xfrm>
        </p:grpSpPr>
        <p:pic>
          <p:nvPicPr>
            <p:cNvPr id="35844" name="图片 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0" y="1273"/>
              <a:ext cx="1817" cy="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矩形 3"/>
            <p:cNvSpPr>
              <a:spLocks noChangeArrowheads="1"/>
            </p:cNvSpPr>
            <p:nvPr/>
          </p:nvSpPr>
          <p:spPr bwMode="auto">
            <a:xfrm>
              <a:off x="2101" y="4508"/>
              <a:ext cx="1766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</a:p>
          </p:txBody>
        </p:sp>
      </p:grpSp>
      <p:grpSp>
        <p:nvGrpSpPr>
          <p:cNvPr id="35846" name="组合 6"/>
          <p:cNvGrpSpPr/>
          <p:nvPr/>
        </p:nvGrpSpPr>
        <p:grpSpPr bwMode="auto">
          <a:xfrm>
            <a:off x="949551" y="2811066"/>
            <a:ext cx="997639" cy="2180032"/>
            <a:chOff x="1946" y="5902"/>
            <a:chExt cx="2042" cy="4578"/>
          </a:xfrm>
        </p:grpSpPr>
        <p:pic>
          <p:nvPicPr>
            <p:cNvPr id="35847" name="图片 1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46" y="5902"/>
              <a:ext cx="2024" cy="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矩形 4"/>
            <p:cNvSpPr>
              <a:spLocks noChangeArrowheads="1"/>
            </p:cNvSpPr>
            <p:nvPr/>
          </p:nvSpPr>
          <p:spPr bwMode="auto">
            <a:xfrm>
              <a:off x="2101" y="9414"/>
              <a:ext cx="188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73636" y="1837135"/>
            <a:ext cx="7996728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圆柱有两个底面和一个侧面。两个底面是</a:t>
            </a:r>
          </a:p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完全相同的两个圆，侧面是一个曲面。</a:t>
            </a:r>
            <a:endParaRPr lang="en-US" altLang="zh-CN" sz="3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0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723" y="561975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2"/>
          <p:cNvSpPr txBox="1">
            <a:spLocks noChangeArrowheads="1"/>
          </p:cNvSpPr>
          <p:nvPr/>
        </p:nvSpPr>
        <p:spPr bwMode="auto">
          <a:xfrm>
            <a:off x="862895" y="61317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3636" y="3307556"/>
            <a:ext cx="7996728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、圆锥的底面是一个圆，侧面是一个曲面。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30359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32301" y="1373982"/>
            <a:ext cx="7899088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</a:rPr>
              <a:t>1.认识圆柱和圆锥，了解圆柱和圆锥的基本特征。     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</a:rPr>
              <a:t>2.经历由面旋转成圆柱、圆锥的活动，体会点、线、</a:t>
            </a:r>
          </a:p>
          <a:p>
            <a:pPr>
              <a:lnSpc>
                <a:spcPct val="120000"/>
              </a:lnSpc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</a:rPr>
              <a:t>   面、体之间的关系。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9939" name="文本框 1"/>
          <p:cNvSpPr txBox="1">
            <a:spLocks noChangeArrowheads="1"/>
          </p:cNvSpPr>
          <p:nvPr/>
        </p:nvSpPr>
        <p:spPr bwMode="auto">
          <a:xfrm>
            <a:off x="307567" y="1625204"/>
            <a:ext cx="8121219" cy="11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（1）点的运动形成（    ），线的运动形成（    ），</a:t>
            </a: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    面的运动形成（    ）。</a:t>
            </a:r>
          </a:p>
        </p:txBody>
      </p:sp>
      <p:sp>
        <p:nvSpPr>
          <p:cNvPr id="39940" name="文本框 2"/>
          <p:cNvSpPr txBox="1">
            <a:spLocks noChangeArrowheads="1"/>
          </p:cNvSpPr>
          <p:nvPr/>
        </p:nvSpPr>
        <p:spPr bwMode="auto">
          <a:xfrm>
            <a:off x="307567" y="992982"/>
            <a:ext cx="1175344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39941" name="文本框 4"/>
          <p:cNvSpPr txBox="1">
            <a:spLocks noChangeArrowheads="1"/>
          </p:cNvSpPr>
          <p:nvPr/>
        </p:nvSpPr>
        <p:spPr bwMode="auto">
          <a:xfrm>
            <a:off x="307567" y="3119438"/>
            <a:ext cx="8121219" cy="11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）右图中，陀螺上部分可以看作是（    ），下部</a:t>
            </a:r>
          </a:p>
          <a:p>
            <a:pPr>
              <a:lnSpc>
                <a:spcPct val="13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    分可以看作是（    ）。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620008" y="1696641"/>
            <a:ext cx="45524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71750" y="1718072"/>
            <a:ext cx="45402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620008" y="2232422"/>
            <a:ext cx="45524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339287" y="3195638"/>
            <a:ext cx="45402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643198" y="3714751"/>
            <a:ext cx="45402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676" y="345281"/>
            <a:ext cx="2076073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文本框 2"/>
          <p:cNvSpPr txBox="1">
            <a:spLocks noChangeArrowheads="1"/>
          </p:cNvSpPr>
          <p:nvPr/>
        </p:nvSpPr>
        <p:spPr bwMode="auto">
          <a:xfrm>
            <a:off x="502847" y="396479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易错提醒</a:t>
            </a:r>
          </a:p>
        </p:txBody>
      </p:sp>
      <p:sp>
        <p:nvSpPr>
          <p:cNvPr id="40963" name="文本框 1"/>
          <p:cNvSpPr txBox="1">
            <a:spLocks noChangeArrowheads="1"/>
          </p:cNvSpPr>
          <p:nvPr/>
        </p:nvSpPr>
        <p:spPr bwMode="auto">
          <a:xfrm>
            <a:off x="230676" y="1214438"/>
            <a:ext cx="767573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判断：如下图，图1和图2都是圆柱。 （    ）</a:t>
            </a:r>
          </a:p>
        </p:txBody>
      </p:sp>
      <p:grpSp>
        <p:nvGrpSpPr>
          <p:cNvPr id="40964" name="组合 22"/>
          <p:cNvGrpSpPr/>
          <p:nvPr/>
        </p:nvGrpSpPr>
        <p:grpSpPr bwMode="auto">
          <a:xfrm>
            <a:off x="5916994" y="2193131"/>
            <a:ext cx="2712688" cy="1980974"/>
            <a:chOff x="12416" y="3516"/>
            <a:chExt cx="5556" cy="4158"/>
          </a:xfrm>
        </p:grpSpPr>
        <p:grpSp>
          <p:nvGrpSpPr>
            <p:cNvPr id="40965" name="组合 12"/>
            <p:cNvGrpSpPr/>
            <p:nvPr/>
          </p:nvGrpSpPr>
          <p:grpSpPr bwMode="auto">
            <a:xfrm>
              <a:off x="12416" y="3517"/>
              <a:ext cx="2057" cy="4157"/>
              <a:chOff x="5551" y="4606"/>
              <a:chExt cx="2150" cy="4343"/>
            </a:xfrm>
          </p:grpSpPr>
          <p:pic>
            <p:nvPicPr>
              <p:cNvPr id="40966" name="图片 7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51" y="4606"/>
                <a:ext cx="2150" cy="3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67" name="文本框 9"/>
              <p:cNvSpPr txBox="1">
                <a:spLocks noChangeArrowheads="1"/>
              </p:cNvSpPr>
              <p:nvPr/>
            </p:nvSpPr>
            <p:spPr bwMode="auto">
              <a:xfrm>
                <a:off x="5891" y="7869"/>
                <a:ext cx="1471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图1</a:t>
                </a:r>
              </a:p>
            </p:txBody>
          </p:sp>
        </p:grpSp>
        <p:grpSp>
          <p:nvGrpSpPr>
            <p:cNvPr id="40968" name="组合 13"/>
            <p:cNvGrpSpPr/>
            <p:nvPr/>
          </p:nvGrpSpPr>
          <p:grpSpPr bwMode="auto">
            <a:xfrm>
              <a:off x="15633" y="3516"/>
              <a:ext cx="2339" cy="4157"/>
              <a:chOff x="10693" y="4606"/>
              <a:chExt cx="2445" cy="4343"/>
            </a:xfrm>
          </p:grpSpPr>
          <p:pic>
            <p:nvPicPr>
              <p:cNvPr id="40969" name="图片 8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93" y="4606"/>
                <a:ext cx="2445" cy="3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0" name="文本框 10"/>
              <p:cNvSpPr txBox="1">
                <a:spLocks noChangeArrowheads="1"/>
              </p:cNvSpPr>
              <p:nvPr/>
            </p:nvSpPr>
            <p:spPr bwMode="auto">
              <a:xfrm>
                <a:off x="11180" y="7869"/>
                <a:ext cx="1471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图</a:t>
                </a:r>
                <a:r>
                  <a:rPr lang="en-US" altLang="zh-CN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</p:grp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30675" y="1985963"/>
            <a:ext cx="229332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30675" y="3975497"/>
            <a:ext cx="229332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84297" y="2813448"/>
            <a:ext cx="5367767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此题错在对圆柱的特征、</a:t>
            </a:r>
          </a:p>
          <a:p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         掌握得不准确。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图片 6" descr="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0395" y="1308498"/>
            <a:ext cx="5593560" cy="15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文本框 1"/>
          <p:cNvSpPr txBox="1">
            <a:spLocks noChangeArrowheads="1"/>
          </p:cNvSpPr>
          <p:nvPr/>
        </p:nvSpPr>
        <p:spPr bwMode="auto">
          <a:xfrm>
            <a:off x="661513" y="769144"/>
            <a:ext cx="7443841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上面一排图形旋转后会得到下面的哪个图形？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60" y="3414713"/>
            <a:ext cx="5859630" cy="13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13747" y="2912269"/>
            <a:ext cx="3488194" cy="577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2080956" y="2967038"/>
            <a:ext cx="1575668" cy="469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699342" y="3003948"/>
            <a:ext cx="3252637" cy="410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347019" y="2950369"/>
            <a:ext cx="1692836" cy="485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文本框 7"/>
          <p:cNvSpPr txBox="1">
            <a:spLocks noChangeArrowheads="1"/>
          </p:cNvSpPr>
          <p:nvPr/>
        </p:nvSpPr>
        <p:spPr bwMode="auto">
          <a:xfrm>
            <a:off x="236777" y="4544616"/>
            <a:ext cx="269975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 T1</a:t>
            </a:r>
            <a:r>
              <a:rPr lang="zh-CN" altLang="en-US" sz="26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"/>
          <p:cNvSpPr txBox="1">
            <a:spLocks noChangeArrowheads="1"/>
          </p:cNvSpPr>
          <p:nvPr/>
        </p:nvSpPr>
        <p:spPr bwMode="auto">
          <a:xfrm>
            <a:off x="850690" y="552450"/>
            <a:ext cx="7443841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找一找下面图中的圆柱或圆锥，说说圆柱和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圆锥有什么特点。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4459" y="1844279"/>
            <a:ext cx="4235141" cy="20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1023" y="1844278"/>
            <a:ext cx="4056948" cy="19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文本框 7"/>
          <p:cNvSpPr txBox="1">
            <a:spLocks noChangeArrowheads="1"/>
          </p:cNvSpPr>
          <p:nvPr/>
        </p:nvSpPr>
        <p:spPr bwMode="auto">
          <a:xfrm>
            <a:off x="4153369" y="1077516"/>
            <a:ext cx="270097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 T2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327095" y="1328737"/>
            <a:ext cx="8489811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答：圆柱的特点是：有两个底面和一个侧面。</a:t>
            </a:r>
          </a:p>
          <a:p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两个底面是完全相同的   </a:t>
            </a:r>
          </a:p>
          <a:p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两个圆，侧面是一个曲面；</a:t>
            </a:r>
          </a:p>
          <a:p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圆锥的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特点是：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底面是一个圆，侧面是一个</a:t>
            </a:r>
          </a:p>
          <a:p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曲面。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1"/>
          <p:cNvSpPr txBox="1">
            <a:spLocks noChangeArrowheads="1"/>
          </p:cNvSpPr>
          <p:nvPr/>
        </p:nvSpPr>
        <p:spPr bwMode="auto">
          <a:xfrm>
            <a:off x="539462" y="248841"/>
            <a:ext cx="8152952" cy="10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下面的图形中，是圆柱的在括号里画“○”，是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圆锥的在括号里画“△”。</a:t>
            </a:r>
          </a:p>
        </p:txBody>
      </p:sp>
      <p:grpSp>
        <p:nvGrpSpPr>
          <p:cNvPr id="47106" name="组合 13"/>
          <p:cNvGrpSpPr/>
          <p:nvPr/>
        </p:nvGrpSpPr>
        <p:grpSpPr bwMode="auto">
          <a:xfrm>
            <a:off x="1925952" y="1314450"/>
            <a:ext cx="5167605" cy="1699495"/>
            <a:chOff x="3946" y="2759"/>
            <a:chExt cx="10585" cy="3569"/>
          </a:xfrm>
        </p:grpSpPr>
        <p:pic>
          <p:nvPicPr>
            <p:cNvPr id="47107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48" y="2759"/>
              <a:ext cx="9332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8" name="文本框 3"/>
            <p:cNvSpPr txBox="1">
              <a:spLocks noChangeArrowheads="1"/>
            </p:cNvSpPr>
            <p:nvPr/>
          </p:nvSpPr>
          <p:spPr bwMode="auto">
            <a:xfrm>
              <a:off x="3946" y="5087"/>
              <a:ext cx="249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)</a:t>
              </a:r>
            </a:p>
          </p:txBody>
        </p:sp>
        <p:sp>
          <p:nvSpPr>
            <p:cNvPr id="47109" name="文本框 4"/>
            <p:cNvSpPr txBox="1">
              <a:spLocks noChangeArrowheads="1"/>
            </p:cNvSpPr>
            <p:nvPr/>
          </p:nvSpPr>
          <p:spPr bwMode="auto">
            <a:xfrm>
              <a:off x="8079" y="5069"/>
              <a:ext cx="249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)</a:t>
              </a:r>
            </a:p>
          </p:txBody>
        </p:sp>
        <p:sp>
          <p:nvSpPr>
            <p:cNvPr id="47110" name="文本框 5"/>
            <p:cNvSpPr txBox="1">
              <a:spLocks noChangeArrowheads="1"/>
            </p:cNvSpPr>
            <p:nvPr/>
          </p:nvSpPr>
          <p:spPr bwMode="auto">
            <a:xfrm>
              <a:off x="12035" y="5087"/>
              <a:ext cx="249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)</a:t>
              </a:r>
            </a:p>
          </p:txBody>
        </p:sp>
      </p:grpSp>
      <p:grpSp>
        <p:nvGrpSpPr>
          <p:cNvPr id="47111" name="组合 12"/>
          <p:cNvGrpSpPr/>
          <p:nvPr/>
        </p:nvGrpSpPr>
        <p:grpSpPr bwMode="auto">
          <a:xfrm>
            <a:off x="1925952" y="3102769"/>
            <a:ext cx="5090714" cy="1816183"/>
            <a:chOff x="3946" y="6515"/>
            <a:chExt cx="10426" cy="3813"/>
          </a:xfrm>
        </p:grpSpPr>
        <p:pic>
          <p:nvPicPr>
            <p:cNvPr id="47112" name="图片 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29" y="6515"/>
              <a:ext cx="9380" cy="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文本框 9"/>
            <p:cNvSpPr txBox="1">
              <a:spLocks noChangeArrowheads="1"/>
            </p:cNvSpPr>
            <p:nvPr/>
          </p:nvSpPr>
          <p:spPr bwMode="auto">
            <a:xfrm>
              <a:off x="3946" y="9087"/>
              <a:ext cx="249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)</a:t>
              </a:r>
            </a:p>
          </p:txBody>
        </p:sp>
        <p:sp>
          <p:nvSpPr>
            <p:cNvPr id="47114" name="文本框 10"/>
            <p:cNvSpPr txBox="1">
              <a:spLocks noChangeArrowheads="1"/>
            </p:cNvSpPr>
            <p:nvPr/>
          </p:nvSpPr>
          <p:spPr bwMode="auto">
            <a:xfrm>
              <a:off x="8011" y="9069"/>
              <a:ext cx="249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)</a:t>
              </a:r>
            </a:p>
          </p:txBody>
        </p:sp>
        <p:sp>
          <p:nvSpPr>
            <p:cNvPr id="47115" name="文本框 11"/>
            <p:cNvSpPr txBox="1">
              <a:spLocks noChangeArrowheads="1"/>
            </p:cNvSpPr>
            <p:nvPr/>
          </p:nvSpPr>
          <p:spPr bwMode="auto">
            <a:xfrm>
              <a:off x="11876" y="9087"/>
              <a:ext cx="249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(    )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325459" y="2414587"/>
            <a:ext cx="58584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△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234323" y="2414587"/>
            <a:ext cx="54190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○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270536" y="4319587"/>
            <a:ext cx="53091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○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174520" y="4319587"/>
            <a:ext cx="52359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2" descr="4e7448d4286142dbc291c24ee4e5fa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332" y="366712"/>
            <a:ext cx="77331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文本框 1"/>
          <p:cNvSpPr txBox="1">
            <a:spLocks noChangeArrowheads="1"/>
          </p:cNvSpPr>
          <p:nvPr/>
        </p:nvSpPr>
        <p:spPr bwMode="auto">
          <a:xfrm>
            <a:off x="1354758" y="1389460"/>
            <a:ext cx="6764021" cy="19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点在运动过程中形成了线，线在运动过程中形成了面，面在转动过程中形成了体。</a:t>
            </a:r>
          </a:p>
        </p:txBody>
      </p:sp>
      <p:sp>
        <p:nvSpPr>
          <p:cNvPr id="48131" name="文本框 6"/>
          <p:cNvSpPr txBox="1">
            <a:spLocks noChangeArrowheads="1"/>
          </p:cNvSpPr>
          <p:nvPr/>
        </p:nvSpPr>
        <p:spPr bwMode="auto">
          <a:xfrm rot="960000">
            <a:off x="7101634" y="3663234"/>
            <a:ext cx="1012730" cy="5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3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提示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73636" y="1129904"/>
            <a:ext cx="7996728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点在运动过程中形成了线，线在运动过程中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形成了面，面在转动过程中形成了体。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3636" y="2431257"/>
            <a:ext cx="7996728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圆柱有两个底面和一个侧面。两个底面是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完全相同的两个圆，侧面是一个曲面。</a:t>
            </a:r>
            <a:endParaRPr lang="en-US" altLang="zh-CN" sz="27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73636" y="3731419"/>
            <a:ext cx="687630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圆锥的底面是一个圆，侧面是一个曲面。</a:t>
            </a:r>
            <a:endParaRPr lang="en-US" altLang="zh-CN" sz="27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9" name="组合 6"/>
          <p:cNvGrpSpPr/>
          <p:nvPr/>
        </p:nvGrpSpPr>
        <p:grpSpPr bwMode="auto">
          <a:xfrm>
            <a:off x="1039868" y="1245394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55082" y="1881188"/>
            <a:ext cx="53201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55082" y="2805113"/>
            <a:ext cx="580226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1"/>
          <p:cNvSpPr txBox="1">
            <a:spLocks noChangeArrowheads="1"/>
          </p:cNvSpPr>
          <p:nvPr/>
        </p:nvSpPr>
        <p:spPr bwMode="auto">
          <a:xfrm>
            <a:off x="2002844" y="3095625"/>
            <a:ext cx="125467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610251" y="877491"/>
            <a:ext cx="7945467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下面哪些立体图形是我们认识的？它们分别叫做什么名称？</a:t>
            </a:r>
          </a:p>
        </p:txBody>
      </p:sp>
      <p:sp>
        <p:nvSpPr>
          <p:cNvPr id="6159" name="文本框 11"/>
          <p:cNvSpPr txBox="1">
            <a:spLocks noChangeArrowheads="1"/>
          </p:cNvSpPr>
          <p:nvPr/>
        </p:nvSpPr>
        <p:spPr bwMode="auto">
          <a:xfrm>
            <a:off x="610251" y="3705226"/>
            <a:ext cx="804798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这一单元，我们就来学习圆柱与圆锥。首先，我们来探究面积旋转后会得到什么图形吧！</a:t>
            </a:r>
          </a:p>
        </p:txBody>
      </p:sp>
      <p:pic>
        <p:nvPicPr>
          <p:cNvPr id="7172" name="图片 3" descr="图片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2844" y="1951435"/>
            <a:ext cx="5138313" cy="9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3700562" y="3095625"/>
            <a:ext cx="125467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5182251" y="3095625"/>
            <a:ext cx="90927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6463778" y="3095625"/>
            <a:ext cx="90805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9" grpId="0"/>
      <p:bldP spid="4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637102" y="797719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005285" y="797719"/>
            <a:ext cx="5089493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体会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点、线、面、体</a:t>
            </a:r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”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之间的关系</a:t>
            </a:r>
          </a:p>
        </p:txBody>
      </p:sp>
      <p:pic>
        <p:nvPicPr>
          <p:cNvPr id="140" name="Picture 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8656" y="2384107"/>
            <a:ext cx="2225219" cy="1839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4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08781" y="2605087"/>
            <a:ext cx="2644827" cy="13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图片 144" descr="u=25930478,2892844068&amp;fm=23&amp;gp=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4169" y="2344342"/>
            <a:ext cx="2711955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组合 1"/>
          <p:cNvGrpSpPr/>
          <p:nvPr/>
        </p:nvGrpSpPr>
        <p:grpSpPr bwMode="auto">
          <a:xfrm>
            <a:off x="353945" y="1481139"/>
            <a:ext cx="7697950" cy="507707"/>
            <a:chOff x="385" y="3110"/>
            <a:chExt cx="15769" cy="1065"/>
          </a:xfrm>
        </p:grpSpPr>
        <p:sp>
          <p:nvSpPr>
            <p:cNvPr id="8201" name="矩形 48"/>
            <p:cNvSpPr>
              <a:spLocks noChangeArrowheads="1"/>
            </p:cNvSpPr>
            <p:nvPr/>
          </p:nvSpPr>
          <p:spPr bwMode="auto">
            <a:xfrm>
              <a:off x="1077" y="3110"/>
              <a:ext cx="15077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请同学们观察这三幅图，说说你发现了什么？</a:t>
              </a:r>
            </a:p>
          </p:txBody>
        </p:sp>
        <p:pic>
          <p:nvPicPr>
            <p:cNvPr id="8202" name="Picture 18" descr="D:\My Documents\Tencent Files\441509586\Image\C2C\OJJCR_Q2O~VLU}YIZ]TWFPE.pn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3202"/>
              <a:ext cx="920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816" y="1763554"/>
            <a:ext cx="2469319" cy="204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555323" y="1919287"/>
            <a:ext cx="5109021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第一幅图中，蜈蚣风筝身体的各个关节组合在一起，在天空中形成一条线，可以看成点的运动轨迹。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083800" y="2027635"/>
            <a:ext cx="4622041" cy="11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第二幅图中，雨刷的摆动在车窗上形成一个半圆形。</a:t>
            </a:r>
          </a:p>
        </p:txBody>
      </p:sp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549" y="1949054"/>
            <a:ext cx="3065901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144" descr="u=25930478,2892844068&amp;fm=23&amp;gp=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648" y="546498"/>
            <a:ext cx="2711955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77048" y="903685"/>
            <a:ext cx="506874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第三幅图中，长方形转门在转动的过程中形成一个圆柱。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409680" y="2757488"/>
            <a:ext cx="6589977" cy="1731169"/>
            <a:chOff x="3140" y="5655"/>
            <a:chExt cx="13497" cy="3634"/>
          </a:xfrm>
        </p:grpSpPr>
        <p:sp>
          <p:nvSpPr>
            <p:cNvPr id="14340" name="Rectangle 7"/>
            <p:cNvSpPr>
              <a:spLocks noChangeArrowheads="1"/>
            </p:cNvSpPr>
            <p:nvPr/>
          </p:nvSpPr>
          <p:spPr bwMode="auto">
            <a:xfrm>
              <a:off x="8290" y="5955"/>
              <a:ext cx="8087" cy="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你们在生活中遇到过类似的现象吗？一起来说一说吧。</a:t>
              </a:r>
            </a:p>
          </p:txBody>
        </p:sp>
        <p:grpSp>
          <p:nvGrpSpPr>
            <p:cNvPr id="14341" name="组合 2"/>
            <p:cNvGrpSpPr/>
            <p:nvPr/>
          </p:nvGrpSpPr>
          <p:grpSpPr bwMode="auto">
            <a:xfrm>
              <a:off x="3140" y="5655"/>
              <a:ext cx="13497" cy="3634"/>
              <a:chOff x="3140" y="5655"/>
              <a:chExt cx="13497" cy="3634"/>
            </a:xfrm>
          </p:grpSpPr>
          <p:sp>
            <p:nvSpPr>
              <p:cNvPr id="4" name="圆角矩形标注 3"/>
              <p:cNvSpPr/>
              <p:nvPr/>
            </p:nvSpPr>
            <p:spPr>
              <a:xfrm>
                <a:off x="7674" y="5655"/>
                <a:ext cx="8962" cy="3059"/>
              </a:xfrm>
              <a:prstGeom prst="wedgeRoundRectCallout">
                <a:avLst>
                  <a:gd name="adj1" fmla="val -57852"/>
                  <a:gd name="adj2" fmla="val -8510"/>
                  <a:gd name="adj3" fmla="val 16667"/>
                </a:avLst>
              </a:prstGeom>
              <a:noFill/>
              <a:ln w="317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pic>
            <p:nvPicPr>
              <p:cNvPr id="14343" name="图片 4" descr="37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140" y="5992"/>
                <a:ext cx="2527" cy="3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85760" y="732235"/>
            <a:ext cx="7770936" cy="1695450"/>
            <a:chOff x="1018" y="2105"/>
            <a:chExt cx="15917" cy="3560"/>
          </a:xfrm>
        </p:grpSpPr>
        <p:grpSp>
          <p:nvGrpSpPr>
            <p:cNvPr id="16386" name="组合 9"/>
            <p:cNvGrpSpPr/>
            <p:nvPr/>
          </p:nvGrpSpPr>
          <p:grpSpPr bwMode="auto">
            <a:xfrm>
              <a:off x="5375" y="2105"/>
              <a:ext cx="11560" cy="3060"/>
              <a:chOff x="5375" y="2559"/>
              <a:chExt cx="11562" cy="3060"/>
            </a:xfrm>
          </p:grpSpPr>
          <p:sp>
            <p:nvSpPr>
              <p:cNvPr id="4" name="圆角矩形标注 3"/>
              <p:cNvSpPr/>
              <p:nvPr/>
            </p:nvSpPr>
            <p:spPr>
              <a:xfrm>
                <a:off x="5375" y="2559"/>
                <a:ext cx="11562" cy="3060"/>
              </a:xfrm>
              <a:prstGeom prst="wedgeRoundRectCallout">
                <a:avLst>
                  <a:gd name="adj1" fmla="val -57852"/>
                  <a:gd name="adj2" fmla="val -8510"/>
                  <a:gd name="adj3" fmla="val 16667"/>
                </a:avLst>
              </a:prstGeom>
              <a:solidFill>
                <a:schemeClr val="bg1"/>
              </a:solidFill>
              <a:ln w="317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6388" name="Rectangle 7"/>
              <p:cNvSpPr>
                <a:spLocks noChangeArrowheads="1"/>
              </p:cNvSpPr>
              <p:nvPr/>
            </p:nvSpPr>
            <p:spPr bwMode="auto">
              <a:xfrm>
                <a:off x="5768" y="2709"/>
                <a:ext cx="10755" cy="2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同学们，观察了这三幅图你能得出什么结论呢？快和老师同学们分享一下吧！</a:t>
                </a:r>
              </a:p>
            </p:txBody>
          </p:sp>
        </p:grpSp>
        <p:pic>
          <p:nvPicPr>
            <p:cNvPr id="16389" name="图片 2" descr="4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7" y="2262"/>
              <a:ext cx="3402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767696" y="2850357"/>
            <a:ext cx="7913734" cy="1565672"/>
            <a:chOff x="1573" y="5985"/>
            <a:chExt cx="16209" cy="3288"/>
          </a:xfrm>
        </p:grpSpPr>
        <p:pic>
          <p:nvPicPr>
            <p:cNvPr id="16391" name="图片 5" descr="3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A"/>
                </a:clrFrom>
                <a:clrTo>
                  <a:srgbClr val="FF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97" y="6140"/>
              <a:ext cx="2385" cy="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2" name="组合 8"/>
            <p:cNvGrpSpPr/>
            <p:nvPr/>
          </p:nvGrpSpPr>
          <p:grpSpPr bwMode="auto">
            <a:xfrm>
              <a:off x="1573" y="5985"/>
              <a:ext cx="12587" cy="3288"/>
              <a:chOff x="1574" y="6437"/>
              <a:chExt cx="12587" cy="3289"/>
            </a:xfrm>
          </p:grpSpPr>
          <p:sp>
            <p:nvSpPr>
              <p:cNvPr id="16393" name="Rectangle 7"/>
              <p:cNvSpPr>
                <a:spLocks noChangeArrowheads="1"/>
              </p:cNvSpPr>
              <p:nvPr/>
            </p:nvSpPr>
            <p:spPr bwMode="auto">
              <a:xfrm>
                <a:off x="1950" y="6700"/>
                <a:ext cx="12210" cy="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哈哈，这可难不倒我。我得出的结论是：点的运动形成线；线的运动形成面；面的运动形成体。</a:t>
                </a:r>
              </a:p>
            </p:txBody>
          </p:sp>
          <p:sp>
            <p:nvSpPr>
              <p:cNvPr id="7" name="矩形标注 6"/>
              <p:cNvSpPr/>
              <p:nvPr/>
            </p:nvSpPr>
            <p:spPr>
              <a:xfrm>
                <a:off x="1574" y="6437"/>
                <a:ext cx="12587" cy="3289"/>
              </a:xfrm>
              <a:prstGeom prst="wedgeRectCallout">
                <a:avLst>
                  <a:gd name="adj1" fmla="val 56538"/>
                  <a:gd name="adj2" fmla="val -7055"/>
                </a:avLst>
              </a:prstGeom>
              <a:noFill/>
              <a:ln w="31750">
                <a:solidFill>
                  <a:srgbClr val="215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73636" y="2075260"/>
            <a:ext cx="799672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点在运动过程中形成了线，线在运动过程中形成了面，面在转动过程中形成了体。</a:t>
            </a:r>
          </a:p>
        </p:txBody>
      </p:sp>
      <p:pic>
        <p:nvPicPr>
          <p:cNvPr id="18434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723" y="561975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862895" y="61317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全屏显示(16:9)</PresentationFormat>
  <Paragraphs>106</Paragraphs>
  <Slides>28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2023-01-16T20:09:18Z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CE152BE52D6D43E68B8F4D6133D4FFBE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