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478" r:id="rId3"/>
    <p:sldId id="599" r:id="rId4"/>
    <p:sldId id="413" r:id="rId5"/>
    <p:sldId id="410" r:id="rId6"/>
    <p:sldId id="310" r:id="rId7"/>
    <p:sldId id="671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404" r:id="rId18"/>
    <p:sldId id="643" r:id="rId19"/>
    <p:sldId id="645" r:id="rId20"/>
    <p:sldId id="715" r:id="rId21"/>
    <p:sldId id="722" r:id="rId22"/>
    <p:sldId id="718" r:id="rId23"/>
    <p:sldId id="719" r:id="rId24"/>
    <p:sldId id="720" r:id="rId25"/>
    <p:sldId id="721" r:id="rId26"/>
    <p:sldId id="647" r:id="rId27"/>
    <p:sldId id="317" r:id="rId28"/>
    <p:sldId id="648" r:id="rId29"/>
    <p:sldId id="657" r:id="rId30"/>
    <p:sldId id="319" r:id="rId31"/>
    <p:sldId id="359" r:id="rId32"/>
    <p:sldId id="258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微软雅黑" panose="020B0503020204020204" pitchFamily="34" charset="-122"/>
      <p:regular r:id="rId39"/>
      <p:bold r:id="rId40"/>
    </p:embeddedFont>
    <p:embeddedFont>
      <p:font typeface="楷体" panose="02010609060101010101" pitchFamily="49" charset="-122"/>
      <p:regular r:id="rId41"/>
    </p:embeddedFont>
    <p:embeddedFont>
      <p:font typeface="等线" panose="02010600030101010101" pitchFamily="2" charset="-122"/>
      <p:regular r:id="rId42"/>
      <p:bold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B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>
        <p:scale>
          <a:sx n="66" d="100"/>
          <a:sy n="66" d="100"/>
        </p:scale>
        <p:origin x="238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2851D6E-C928-403F-A4A3-884DE310E70F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176F311A-7D1D-471D-8A6C-D2652B753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0"/>
          <p:cNvSpPr>
            <a:spLocks noChangeArrowheads="1"/>
          </p:cNvSpPr>
          <p:nvPr userDrawn="1"/>
        </p:nvSpPr>
        <p:spPr bwMode="auto">
          <a:xfrm flipH="1">
            <a:off x="-653541" y="-584888"/>
            <a:ext cx="1307082" cy="1307796"/>
          </a:xfrm>
          <a:prstGeom prst="ellipse">
            <a:avLst/>
          </a:prstGeom>
          <a:gradFill flip="none" rotWithShape="1">
            <a:gsLst>
              <a:gs pos="100000">
                <a:srgbClr val="30B593"/>
              </a:gs>
              <a:gs pos="0">
                <a:srgbClr val="00B050">
                  <a:alpha val="17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10" hasCustomPrompt="1"/>
          </p:nvPr>
        </p:nvSpPr>
        <p:spPr>
          <a:xfrm>
            <a:off x="653541" y="381992"/>
            <a:ext cx="3173413" cy="40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0BD9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45" name="矩形: 圆角 44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 flipH="1">
            <a:off x="-1184779" y="-1718489"/>
            <a:ext cx="2750732" cy="2752236"/>
          </a:xfrm>
          <a:prstGeom prst="ellipse">
            <a:avLst/>
          </a:prstGeom>
          <a:gradFill flip="none" rotWithShape="1">
            <a:gsLst>
              <a:gs pos="100000">
                <a:srgbClr val="30B593"/>
              </a:gs>
              <a:gs pos="0">
                <a:srgbClr val="00B050">
                  <a:alpha val="17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 flipH="1">
            <a:off x="1233996" y="117987"/>
            <a:ext cx="690207" cy="690584"/>
          </a:xfrm>
          <a:prstGeom prst="ellipse">
            <a:avLst/>
          </a:prstGeom>
          <a:solidFill>
            <a:srgbClr val="8EBCF2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 flipH="1">
            <a:off x="-2053633" y="4403130"/>
            <a:ext cx="4671212" cy="4673766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 flipH="1">
            <a:off x="2099536" y="5650523"/>
            <a:ext cx="817307" cy="817753"/>
          </a:xfrm>
          <a:prstGeom prst="ellipse">
            <a:avLst/>
          </a:prstGeom>
          <a:gradFill flip="none" rotWithShape="1">
            <a:gsLst>
              <a:gs pos="100000">
                <a:srgbClr val="30B593"/>
              </a:gs>
              <a:gs pos="0">
                <a:srgbClr val="00B050">
                  <a:alpha val="17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 flipH="1">
            <a:off x="6264929" y="-790496"/>
            <a:ext cx="8707437" cy="8712200"/>
          </a:xfrm>
          <a:prstGeom prst="ellipse">
            <a:avLst/>
          </a:prstGeom>
          <a:gradFill flip="none" rotWithShape="1">
            <a:gsLst>
              <a:gs pos="100000">
                <a:srgbClr val="30B593"/>
              </a:gs>
              <a:gs pos="0">
                <a:srgbClr val="00B050">
                  <a:alpha val="17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 flipH="1">
            <a:off x="6252230" y="-1341359"/>
            <a:ext cx="8707437" cy="8712200"/>
          </a:xfrm>
          <a:prstGeom prst="ellipse">
            <a:avLst/>
          </a:prstGeom>
          <a:solidFill>
            <a:schemeClr val="bg1">
              <a:lumMod val="95000"/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 flipH="1">
            <a:off x="4764994" y="711261"/>
            <a:ext cx="1393535" cy="1394296"/>
          </a:xfrm>
          <a:prstGeom prst="ellipse">
            <a:avLst/>
          </a:prstGeom>
          <a:solidFill>
            <a:schemeClr val="bg1">
              <a:lumMod val="75000"/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flipH="1">
            <a:off x="4331188" y="813965"/>
            <a:ext cx="1291592" cy="1291592"/>
            <a:chOff x="8856663" y="1851026"/>
            <a:chExt cx="1514475" cy="1514475"/>
          </a:xfrm>
          <a:solidFill>
            <a:srgbClr val="FF0000">
              <a:alpha val="41000"/>
            </a:srgbClr>
          </a:solidFill>
        </p:grpSpPr>
        <p:sp>
          <p:nvSpPr>
            <p:cNvPr id="20" name="Freeform 41"/>
            <p:cNvSpPr/>
            <p:nvPr/>
          </p:nvSpPr>
          <p:spPr bwMode="auto">
            <a:xfrm>
              <a:off x="8953500" y="1949451"/>
              <a:ext cx="282575" cy="285750"/>
            </a:xfrm>
            <a:custGeom>
              <a:avLst/>
              <a:gdLst>
                <a:gd name="T0" fmla="*/ 0 w 66"/>
                <a:gd name="T1" fmla="*/ 67 h 67"/>
                <a:gd name="T2" fmla="*/ 66 w 66"/>
                <a:gd name="T3" fmla="*/ 0 h 67"/>
                <a:gd name="T4" fmla="*/ 34 w 66"/>
                <a:gd name="T5" fmla="*/ 24 h 67"/>
                <a:gd name="T6" fmla="*/ 24 w 66"/>
                <a:gd name="T7" fmla="*/ 34 h 67"/>
                <a:gd name="T8" fmla="*/ 0 w 6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0" y="67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5" y="7"/>
                    <a:pt x="44" y="15"/>
                    <a:pt x="3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5" y="44"/>
                    <a:pt x="7" y="55"/>
                    <a:pt x="0" y="67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Freeform 42"/>
            <p:cNvSpPr/>
            <p:nvPr/>
          </p:nvSpPr>
          <p:spPr bwMode="auto">
            <a:xfrm>
              <a:off x="8869363" y="1868488"/>
              <a:ext cx="593725" cy="588963"/>
            </a:xfrm>
            <a:custGeom>
              <a:avLst/>
              <a:gdLst>
                <a:gd name="T0" fmla="*/ 0 w 139"/>
                <a:gd name="T1" fmla="*/ 138 h 138"/>
                <a:gd name="T2" fmla="*/ 139 w 139"/>
                <a:gd name="T3" fmla="*/ 0 h 138"/>
                <a:gd name="T4" fmla="*/ 128 w 139"/>
                <a:gd name="T5" fmla="*/ 2 h 138"/>
                <a:gd name="T6" fmla="*/ 3 w 139"/>
                <a:gd name="T7" fmla="*/ 127 h 138"/>
                <a:gd name="T8" fmla="*/ 0 w 13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8">
                  <a:moveTo>
                    <a:pt x="0" y="13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5" y="0"/>
                    <a:pt x="131" y="1"/>
                    <a:pt x="128" y="2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2" y="131"/>
                    <a:pt x="1" y="135"/>
                    <a:pt x="0" y="138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8856663" y="1851026"/>
              <a:ext cx="758825" cy="763588"/>
            </a:xfrm>
            <a:custGeom>
              <a:avLst/>
              <a:gdLst>
                <a:gd name="T0" fmla="*/ 0 w 178"/>
                <a:gd name="T1" fmla="*/ 178 h 179"/>
                <a:gd name="T2" fmla="*/ 0 w 178"/>
                <a:gd name="T3" fmla="*/ 179 h 179"/>
                <a:gd name="T4" fmla="*/ 178 w 178"/>
                <a:gd name="T5" fmla="*/ 0 h 179"/>
                <a:gd name="T6" fmla="*/ 177 w 178"/>
                <a:gd name="T7" fmla="*/ 0 h 179"/>
                <a:gd name="T8" fmla="*/ 170 w 178"/>
                <a:gd name="T9" fmla="*/ 0 h 179"/>
                <a:gd name="T10" fmla="*/ 0 w 178"/>
                <a:gd name="T11" fmla="*/ 170 h 179"/>
                <a:gd name="T12" fmla="*/ 0 w 178"/>
                <a:gd name="T13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0" y="178"/>
                  </a:moveTo>
                  <a:cubicBezTo>
                    <a:pt x="0" y="178"/>
                    <a:pt x="0" y="178"/>
                    <a:pt x="0" y="179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8" y="0"/>
                    <a:pt x="177" y="0"/>
                  </a:cubicBezTo>
                  <a:cubicBezTo>
                    <a:pt x="175" y="0"/>
                    <a:pt x="172" y="0"/>
                    <a:pt x="170" y="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2"/>
                    <a:pt x="0" y="175"/>
                    <a:pt x="0" y="178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Freeform 44"/>
            <p:cNvSpPr/>
            <p:nvPr/>
          </p:nvSpPr>
          <p:spPr bwMode="auto">
            <a:xfrm>
              <a:off x="8864600" y="1858963"/>
              <a:ext cx="884238" cy="884238"/>
            </a:xfrm>
            <a:custGeom>
              <a:avLst/>
              <a:gdLst>
                <a:gd name="T0" fmla="*/ 1 w 207"/>
                <a:gd name="T1" fmla="*/ 207 h 207"/>
                <a:gd name="T2" fmla="*/ 207 w 207"/>
                <a:gd name="T3" fmla="*/ 1 h 207"/>
                <a:gd name="T4" fmla="*/ 199 w 207"/>
                <a:gd name="T5" fmla="*/ 0 h 207"/>
                <a:gd name="T6" fmla="*/ 0 w 207"/>
                <a:gd name="T7" fmla="*/ 199 h 207"/>
                <a:gd name="T8" fmla="*/ 1 w 207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" y="207"/>
                  </a:moveTo>
                  <a:cubicBezTo>
                    <a:pt x="207" y="1"/>
                    <a:pt x="207" y="1"/>
                    <a:pt x="207" y="1"/>
                  </a:cubicBezTo>
                  <a:cubicBezTo>
                    <a:pt x="204" y="1"/>
                    <a:pt x="202" y="0"/>
                    <a:pt x="199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2"/>
                    <a:pt x="0" y="204"/>
                    <a:pt x="1" y="207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Freeform 45"/>
            <p:cNvSpPr/>
            <p:nvPr/>
          </p:nvSpPr>
          <p:spPr bwMode="auto">
            <a:xfrm>
              <a:off x="8885238" y="1884363"/>
              <a:ext cx="974725" cy="969963"/>
            </a:xfrm>
            <a:custGeom>
              <a:avLst/>
              <a:gdLst>
                <a:gd name="T0" fmla="*/ 2 w 228"/>
                <a:gd name="T1" fmla="*/ 227 h 227"/>
                <a:gd name="T2" fmla="*/ 228 w 228"/>
                <a:gd name="T3" fmla="*/ 2 h 227"/>
                <a:gd name="T4" fmla="*/ 221 w 228"/>
                <a:gd name="T5" fmla="*/ 0 h 227"/>
                <a:gd name="T6" fmla="*/ 0 w 228"/>
                <a:gd name="T7" fmla="*/ 220 h 227"/>
                <a:gd name="T8" fmla="*/ 2 w 228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7">
                  <a:moveTo>
                    <a:pt x="2" y="227"/>
                  </a:moveTo>
                  <a:cubicBezTo>
                    <a:pt x="228" y="2"/>
                    <a:pt x="228" y="2"/>
                    <a:pt x="228" y="2"/>
                  </a:cubicBezTo>
                  <a:cubicBezTo>
                    <a:pt x="226" y="1"/>
                    <a:pt x="223" y="0"/>
                    <a:pt x="22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" y="223"/>
                    <a:pt x="2" y="225"/>
                    <a:pt x="2" y="227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Freeform 46"/>
            <p:cNvSpPr/>
            <p:nvPr/>
          </p:nvSpPr>
          <p:spPr bwMode="auto">
            <a:xfrm>
              <a:off x="8924925" y="1922463"/>
              <a:ext cx="1033463" cy="1028700"/>
            </a:xfrm>
            <a:custGeom>
              <a:avLst/>
              <a:gdLst>
                <a:gd name="T0" fmla="*/ 3 w 242"/>
                <a:gd name="T1" fmla="*/ 241 h 241"/>
                <a:gd name="T2" fmla="*/ 242 w 242"/>
                <a:gd name="T3" fmla="*/ 2 h 241"/>
                <a:gd name="T4" fmla="*/ 236 w 242"/>
                <a:gd name="T5" fmla="*/ 0 h 241"/>
                <a:gd name="T6" fmla="*/ 0 w 242"/>
                <a:gd name="T7" fmla="*/ 235 h 241"/>
                <a:gd name="T8" fmla="*/ 3 w 242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1">
                  <a:moveTo>
                    <a:pt x="3" y="241"/>
                  </a:moveTo>
                  <a:cubicBezTo>
                    <a:pt x="242" y="2"/>
                    <a:pt x="242" y="2"/>
                    <a:pt x="242" y="2"/>
                  </a:cubicBezTo>
                  <a:cubicBezTo>
                    <a:pt x="240" y="1"/>
                    <a:pt x="238" y="1"/>
                    <a:pt x="236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" y="237"/>
                    <a:pt x="2" y="239"/>
                    <a:pt x="3" y="241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Freeform 47"/>
            <p:cNvSpPr/>
            <p:nvPr/>
          </p:nvSpPr>
          <p:spPr bwMode="auto">
            <a:xfrm>
              <a:off x="8975725" y="1970088"/>
              <a:ext cx="1066800" cy="1071563"/>
            </a:xfrm>
            <a:custGeom>
              <a:avLst/>
              <a:gdLst>
                <a:gd name="T0" fmla="*/ 4 w 250"/>
                <a:gd name="T1" fmla="*/ 251 h 251"/>
                <a:gd name="T2" fmla="*/ 250 w 250"/>
                <a:gd name="T3" fmla="*/ 4 h 251"/>
                <a:gd name="T4" fmla="*/ 245 w 250"/>
                <a:gd name="T5" fmla="*/ 0 h 251"/>
                <a:gd name="T6" fmla="*/ 0 w 250"/>
                <a:gd name="T7" fmla="*/ 245 h 251"/>
                <a:gd name="T8" fmla="*/ 4 w 250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1">
                  <a:moveTo>
                    <a:pt x="4" y="251"/>
                  </a:moveTo>
                  <a:cubicBezTo>
                    <a:pt x="250" y="4"/>
                    <a:pt x="250" y="4"/>
                    <a:pt x="250" y="4"/>
                  </a:cubicBezTo>
                  <a:cubicBezTo>
                    <a:pt x="249" y="3"/>
                    <a:pt x="247" y="1"/>
                    <a:pt x="245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" y="247"/>
                    <a:pt x="2" y="249"/>
                    <a:pt x="4" y="251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Freeform 48"/>
            <p:cNvSpPr/>
            <p:nvPr/>
          </p:nvSpPr>
          <p:spPr bwMode="auto">
            <a:xfrm>
              <a:off x="9036050" y="2030413"/>
              <a:ext cx="1087438" cy="1087438"/>
            </a:xfrm>
            <a:custGeom>
              <a:avLst/>
              <a:gdLst>
                <a:gd name="T0" fmla="*/ 4 w 255"/>
                <a:gd name="T1" fmla="*/ 255 h 255"/>
                <a:gd name="T2" fmla="*/ 255 w 255"/>
                <a:gd name="T3" fmla="*/ 4 h 255"/>
                <a:gd name="T4" fmla="*/ 250 w 255"/>
                <a:gd name="T5" fmla="*/ 0 h 255"/>
                <a:gd name="T6" fmla="*/ 0 w 255"/>
                <a:gd name="T7" fmla="*/ 250 h 255"/>
                <a:gd name="T8" fmla="*/ 4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4" y="255"/>
                  </a:moveTo>
                  <a:cubicBezTo>
                    <a:pt x="255" y="4"/>
                    <a:pt x="255" y="4"/>
                    <a:pt x="255" y="4"/>
                  </a:cubicBezTo>
                  <a:cubicBezTo>
                    <a:pt x="253" y="3"/>
                    <a:pt x="252" y="2"/>
                    <a:pt x="25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" y="252"/>
                    <a:pt x="3" y="253"/>
                    <a:pt x="4" y="255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Freeform 49"/>
            <p:cNvSpPr/>
            <p:nvPr/>
          </p:nvSpPr>
          <p:spPr bwMode="auto">
            <a:xfrm>
              <a:off x="9104313" y="2098676"/>
              <a:ext cx="1087438" cy="1087438"/>
            </a:xfrm>
            <a:custGeom>
              <a:avLst/>
              <a:gdLst>
                <a:gd name="T0" fmla="*/ 5 w 255"/>
                <a:gd name="T1" fmla="*/ 255 h 255"/>
                <a:gd name="T2" fmla="*/ 255 w 255"/>
                <a:gd name="T3" fmla="*/ 5 h 255"/>
                <a:gd name="T4" fmla="*/ 251 w 255"/>
                <a:gd name="T5" fmla="*/ 0 h 255"/>
                <a:gd name="T6" fmla="*/ 0 w 255"/>
                <a:gd name="T7" fmla="*/ 251 h 255"/>
                <a:gd name="T8" fmla="*/ 5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5" y="255"/>
                  </a:moveTo>
                  <a:cubicBezTo>
                    <a:pt x="255" y="5"/>
                    <a:pt x="255" y="5"/>
                    <a:pt x="255" y="5"/>
                  </a:cubicBezTo>
                  <a:cubicBezTo>
                    <a:pt x="253" y="4"/>
                    <a:pt x="252" y="2"/>
                    <a:pt x="25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" y="252"/>
                    <a:pt x="3" y="254"/>
                    <a:pt x="5" y="255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Freeform 50"/>
            <p:cNvSpPr/>
            <p:nvPr/>
          </p:nvSpPr>
          <p:spPr bwMode="auto">
            <a:xfrm>
              <a:off x="9185275" y="2179638"/>
              <a:ext cx="1066800" cy="1066800"/>
            </a:xfrm>
            <a:custGeom>
              <a:avLst/>
              <a:gdLst>
                <a:gd name="T0" fmla="*/ 5 w 250"/>
                <a:gd name="T1" fmla="*/ 250 h 250"/>
                <a:gd name="T2" fmla="*/ 250 w 250"/>
                <a:gd name="T3" fmla="*/ 5 h 250"/>
                <a:gd name="T4" fmla="*/ 246 w 250"/>
                <a:gd name="T5" fmla="*/ 0 h 250"/>
                <a:gd name="T6" fmla="*/ 0 w 250"/>
                <a:gd name="T7" fmla="*/ 247 h 250"/>
                <a:gd name="T8" fmla="*/ 5 w 25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0">
                  <a:moveTo>
                    <a:pt x="5" y="250"/>
                  </a:moveTo>
                  <a:cubicBezTo>
                    <a:pt x="250" y="5"/>
                    <a:pt x="250" y="5"/>
                    <a:pt x="250" y="5"/>
                  </a:cubicBezTo>
                  <a:cubicBezTo>
                    <a:pt x="249" y="3"/>
                    <a:pt x="247" y="2"/>
                    <a:pt x="246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1" y="248"/>
                    <a:pt x="3" y="249"/>
                    <a:pt x="5" y="250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Freeform 51"/>
            <p:cNvSpPr/>
            <p:nvPr/>
          </p:nvSpPr>
          <p:spPr bwMode="auto">
            <a:xfrm>
              <a:off x="9269413" y="2265363"/>
              <a:ext cx="1030288" cy="1031875"/>
            </a:xfrm>
            <a:custGeom>
              <a:avLst/>
              <a:gdLst>
                <a:gd name="T0" fmla="*/ 6 w 241"/>
                <a:gd name="T1" fmla="*/ 242 h 242"/>
                <a:gd name="T2" fmla="*/ 241 w 241"/>
                <a:gd name="T3" fmla="*/ 6 h 242"/>
                <a:gd name="T4" fmla="*/ 239 w 241"/>
                <a:gd name="T5" fmla="*/ 0 h 242"/>
                <a:gd name="T6" fmla="*/ 0 w 241"/>
                <a:gd name="T7" fmla="*/ 239 h 242"/>
                <a:gd name="T8" fmla="*/ 6 w 241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2">
                  <a:moveTo>
                    <a:pt x="6" y="242"/>
                  </a:moveTo>
                  <a:cubicBezTo>
                    <a:pt x="241" y="6"/>
                    <a:pt x="241" y="6"/>
                    <a:pt x="241" y="6"/>
                  </a:cubicBezTo>
                  <a:cubicBezTo>
                    <a:pt x="241" y="4"/>
                    <a:pt x="240" y="2"/>
                    <a:pt x="23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" y="240"/>
                    <a:pt x="4" y="241"/>
                    <a:pt x="6" y="242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Freeform 52"/>
            <p:cNvSpPr/>
            <p:nvPr/>
          </p:nvSpPr>
          <p:spPr bwMode="auto">
            <a:xfrm>
              <a:off x="9367838" y="2366963"/>
              <a:ext cx="969963" cy="968375"/>
            </a:xfrm>
            <a:custGeom>
              <a:avLst/>
              <a:gdLst>
                <a:gd name="T0" fmla="*/ 7 w 227"/>
                <a:gd name="T1" fmla="*/ 227 h 227"/>
                <a:gd name="T2" fmla="*/ 227 w 227"/>
                <a:gd name="T3" fmla="*/ 6 h 227"/>
                <a:gd name="T4" fmla="*/ 225 w 227"/>
                <a:gd name="T5" fmla="*/ 0 h 227"/>
                <a:gd name="T6" fmla="*/ 0 w 227"/>
                <a:gd name="T7" fmla="*/ 225 h 227"/>
                <a:gd name="T8" fmla="*/ 7 w 227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7">
                  <a:moveTo>
                    <a:pt x="7" y="227"/>
                  </a:moveTo>
                  <a:cubicBezTo>
                    <a:pt x="227" y="6"/>
                    <a:pt x="227" y="6"/>
                    <a:pt x="227" y="6"/>
                  </a:cubicBezTo>
                  <a:cubicBezTo>
                    <a:pt x="227" y="4"/>
                    <a:pt x="226" y="2"/>
                    <a:pt x="225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2" y="225"/>
                    <a:pt x="5" y="226"/>
                    <a:pt x="7" y="227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Freeform 53"/>
            <p:cNvSpPr/>
            <p:nvPr/>
          </p:nvSpPr>
          <p:spPr bwMode="auto">
            <a:xfrm>
              <a:off x="9478963" y="2478088"/>
              <a:ext cx="884238" cy="879475"/>
            </a:xfrm>
            <a:custGeom>
              <a:avLst/>
              <a:gdLst>
                <a:gd name="T0" fmla="*/ 8 w 207"/>
                <a:gd name="T1" fmla="*/ 206 h 206"/>
                <a:gd name="T2" fmla="*/ 207 w 207"/>
                <a:gd name="T3" fmla="*/ 7 h 206"/>
                <a:gd name="T4" fmla="*/ 206 w 207"/>
                <a:gd name="T5" fmla="*/ 0 h 206"/>
                <a:gd name="T6" fmla="*/ 0 w 207"/>
                <a:gd name="T7" fmla="*/ 205 h 206"/>
                <a:gd name="T8" fmla="*/ 8 w 20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8" y="206"/>
                  </a:moveTo>
                  <a:cubicBezTo>
                    <a:pt x="207" y="7"/>
                    <a:pt x="207" y="7"/>
                    <a:pt x="207" y="7"/>
                  </a:cubicBezTo>
                  <a:cubicBezTo>
                    <a:pt x="207" y="5"/>
                    <a:pt x="206" y="2"/>
                    <a:pt x="206" y="0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" y="206"/>
                    <a:pt x="5" y="206"/>
                    <a:pt x="8" y="206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Freeform 54"/>
            <p:cNvSpPr/>
            <p:nvPr/>
          </p:nvSpPr>
          <p:spPr bwMode="auto">
            <a:xfrm>
              <a:off x="9612313" y="2606676"/>
              <a:ext cx="758825" cy="758825"/>
            </a:xfrm>
            <a:custGeom>
              <a:avLst/>
              <a:gdLst>
                <a:gd name="T0" fmla="*/ 0 w 178"/>
                <a:gd name="T1" fmla="*/ 178 h 178"/>
                <a:gd name="T2" fmla="*/ 9 w 178"/>
                <a:gd name="T3" fmla="*/ 178 h 178"/>
                <a:gd name="T4" fmla="*/ 178 w 178"/>
                <a:gd name="T5" fmla="*/ 9 h 178"/>
                <a:gd name="T6" fmla="*/ 178 w 178"/>
                <a:gd name="T7" fmla="*/ 1 h 178"/>
                <a:gd name="T8" fmla="*/ 178 w 178"/>
                <a:gd name="T9" fmla="*/ 0 h 178"/>
                <a:gd name="T10" fmla="*/ 0 w 178"/>
                <a:gd name="T11" fmla="*/ 178 h 178"/>
                <a:gd name="T12" fmla="*/ 0 w 178"/>
                <a:gd name="T1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0" y="178"/>
                  </a:moveTo>
                  <a:cubicBezTo>
                    <a:pt x="3" y="178"/>
                    <a:pt x="6" y="178"/>
                    <a:pt x="9" y="178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6"/>
                    <a:pt x="178" y="3"/>
                    <a:pt x="178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Freeform 55"/>
            <p:cNvSpPr/>
            <p:nvPr/>
          </p:nvSpPr>
          <p:spPr bwMode="auto">
            <a:xfrm>
              <a:off x="9764713" y="2759076"/>
              <a:ext cx="590550" cy="590550"/>
            </a:xfrm>
            <a:custGeom>
              <a:avLst/>
              <a:gdLst>
                <a:gd name="T0" fmla="*/ 12 w 138"/>
                <a:gd name="T1" fmla="*/ 136 h 138"/>
                <a:gd name="T2" fmla="*/ 135 w 138"/>
                <a:gd name="T3" fmla="*/ 12 h 138"/>
                <a:gd name="T4" fmla="*/ 138 w 138"/>
                <a:gd name="T5" fmla="*/ 0 h 138"/>
                <a:gd name="T6" fmla="*/ 0 w 138"/>
                <a:gd name="T7" fmla="*/ 138 h 138"/>
                <a:gd name="T8" fmla="*/ 12 w 138"/>
                <a:gd name="T9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2" y="136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6" y="8"/>
                    <a:pt x="137" y="4"/>
                    <a:pt x="138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" y="138"/>
                    <a:pt x="8" y="137"/>
                    <a:pt x="12" y="136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Freeform 56"/>
            <p:cNvSpPr/>
            <p:nvPr/>
          </p:nvSpPr>
          <p:spPr bwMode="auto">
            <a:xfrm>
              <a:off x="9991725" y="2990851"/>
              <a:ext cx="277813" cy="273050"/>
            </a:xfrm>
            <a:custGeom>
              <a:avLst/>
              <a:gdLst>
                <a:gd name="T0" fmla="*/ 65 w 65"/>
                <a:gd name="T1" fmla="*/ 0 h 64"/>
                <a:gd name="T2" fmla="*/ 0 w 65"/>
                <a:gd name="T3" fmla="*/ 64 h 64"/>
                <a:gd name="T4" fmla="*/ 65 w 6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4">
                  <a:moveTo>
                    <a:pt x="65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27" y="49"/>
                    <a:pt x="49" y="26"/>
                    <a:pt x="65" y="0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8160000">
            <a:off x="156510" y="224011"/>
            <a:ext cx="993161" cy="802844"/>
            <a:chOff x="92075" y="74613"/>
            <a:chExt cx="1706563" cy="1379538"/>
          </a:xfrm>
          <a:solidFill>
            <a:schemeClr val="bg1">
              <a:lumMod val="85000"/>
            </a:schemeClr>
          </a:solidFill>
        </p:grpSpPr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1077913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401763" y="565150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1" y="3"/>
                    <a:pt x="1" y="8"/>
                  </a:cubicBezTo>
                  <a:cubicBezTo>
                    <a:pt x="0" y="12"/>
                    <a:pt x="4" y="15"/>
                    <a:pt x="8" y="16"/>
                  </a:cubicBezTo>
                  <a:cubicBezTo>
                    <a:pt x="13" y="16"/>
                    <a:pt x="16" y="12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1730375" y="565150"/>
              <a:ext cx="68263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254000" y="731838"/>
              <a:ext cx="68263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582613" y="731838"/>
              <a:ext cx="68263" cy="65088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911225" y="731838"/>
              <a:ext cx="68263" cy="65088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7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1239838" y="728663"/>
              <a:ext cx="68263" cy="68263"/>
            </a:xfrm>
            <a:custGeom>
              <a:avLst/>
              <a:gdLst>
                <a:gd name="T0" fmla="*/ 8 w 16"/>
                <a:gd name="T1" fmla="*/ 1 h 16"/>
                <a:gd name="T2" fmla="*/ 0 w 16"/>
                <a:gd name="T3" fmla="*/ 8 h 16"/>
                <a:gd name="T4" fmla="*/ 7 w 16"/>
                <a:gd name="T5" fmla="*/ 16 h 16"/>
                <a:gd name="T6" fmla="*/ 15 w 16"/>
                <a:gd name="T7" fmla="*/ 9 h 16"/>
                <a:gd name="T8" fmla="*/ 8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9"/>
                  </a:cubicBezTo>
                  <a:cubicBezTo>
                    <a:pt x="16" y="4"/>
                    <a:pt x="13" y="1"/>
                    <a:pt x="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1568450" y="731838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5" name="Oval 13"/>
            <p:cNvSpPr>
              <a:spLocks noChangeArrowheads="1"/>
            </p:cNvSpPr>
            <p:nvPr/>
          </p:nvSpPr>
          <p:spPr bwMode="auto">
            <a:xfrm>
              <a:off x="420688" y="893763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6" name="Freeform 14"/>
            <p:cNvSpPr/>
            <p:nvPr/>
          </p:nvSpPr>
          <p:spPr bwMode="auto">
            <a:xfrm>
              <a:off x="749300" y="893763"/>
              <a:ext cx="63500" cy="68263"/>
            </a:xfrm>
            <a:custGeom>
              <a:avLst/>
              <a:gdLst>
                <a:gd name="T0" fmla="*/ 0 w 15"/>
                <a:gd name="T1" fmla="*/ 7 h 16"/>
                <a:gd name="T2" fmla="*/ 7 w 15"/>
                <a:gd name="T3" fmla="*/ 15 h 16"/>
                <a:gd name="T4" fmla="*/ 15 w 15"/>
                <a:gd name="T5" fmla="*/ 8 h 16"/>
                <a:gd name="T6" fmla="*/ 8 w 15"/>
                <a:gd name="T7" fmla="*/ 0 h 16"/>
                <a:gd name="T8" fmla="*/ 0 w 15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7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7" name="Freeform 15"/>
            <p:cNvSpPr/>
            <p:nvPr/>
          </p:nvSpPr>
          <p:spPr bwMode="auto">
            <a:xfrm>
              <a:off x="1077913" y="893763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7 h 16"/>
                <a:gd name="T4" fmla="*/ 7 w 15"/>
                <a:gd name="T5" fmla="*/ 15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8" name="Freeform 16"/>
            <p:cNvSpPr/>
            <p:nvPr/>
          </p:nvSpPr>
          <p:spPr bwMode="auto">
            <a:xfrm>
              <a:off x="1401763" y="893763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5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0" y="3"/>
                    <a:pt x="1" y="8"/>
                  </a:cubicBezTo>
                  <a:cubicBezTo>
                    <a:pt x="1" y="12"/>
                    <a:pt x="4" y="16"/>
                    <a:pt x="8" y="15"/>
                  </a:cubicBezTo>
                  <a:cubicBezTo>
                    <a:pt x="13" y="15"/>
                    <a:pt x="16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9" name="Freeform 17"/>
            <p:cNvSpPr/>
            <p:nvPr/>
          </p:nvSpPr>
          <p:spPr bwMode="auto">
            <a:xfrm>
              <a:off x="582613" y="1057275"/>
              <a:ext cx="68263" cy="68263"/>
            </a:xfrm>
            <a:custGeom>
              <a:avLst/>
              <a:gdLst>
                <a:gd name="T0" fmla="*/ 8 w 16"/>
                <a:gd name="T1" fmla="*/ 16 h 16"/>
                <a:gd name="T2" fmla="*/ 16 w 16"/>
                <a:gd name="T3" fmla="*/ 8 h 16"/>
                <a:gd name="T4" fmla="*/ 8 w 16"/>
                <a:gd name="T5" fmla="*/ 0 h 16"/>
                <a:gd name="T6" fmla="*/ 0 w 16"/>
                <a:gd name="T7" fmla="*/ 8 h 16"/>
                <a:gd name="T8" fmla="*/ 8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0" name="Freeform 18"/>
            <p:cNvSpPr/>
            <p:nvPr/>
          </p:nvSpPr>
          <p:spPr bwMode="auto">
            <a:xfrm>
              <a:off x="911225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1" name="Freeform 19"/>
            <p:cNvSpPr/>
            <p:nvPr/>
          </p:nvSpPr>
          <p:spPr bwMode="auto">
            <a:xfrm>
              <a:off x="1239838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5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6" y="4"/>
                    <a:pt x="12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2" name="Freeform 20"/>
            <p:cNvSpPr/>
            <p:nvPr/>
          </p:nvSpPr>
          <p:spPr bwMode="auto">
            <a:xfrm>
              <a:off x="749300" y="1223963"/>
              <a:ext cx="63500" cy="63500"/>
            </a:xfrm>
            <a:custGeom>
              <a:avLst/>
              <a:gdLst>
                <a:gd name="T0" fmla="*/ 7 w 15"/>
                <a:gd name="T1" fmla="*/ 15 h 15"/>
                <a:gd name="T2" fmla="*/ 15 w 15"/>
                <a:gd name="T3" fmla="*/ 8 h 15"/>
                <a:gd name="T4" fmla="*/ 8 w 15"/>
                <a:gd name="T5" fmla="*/ 0 h 15"/>
                <a:gd name="T6" fmla="*/ 0 w 15"/>
                <a:gd name="T7" fmla="*/ 7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1077913" y="1223963"/>
              <a:ext cx="63500" cy="63500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8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4" name="Freeform 22"/>
            <p:cNvSpPr/>
            <p:nvPr/>
          </p:nvSpPr>
          <p:spPr bwMode="auto">
            <a:xfrm>
              <a:off x="911225" y="1385888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5" name="Freeform 23"/>
            <p:cNvSpPr/>
            <p:nvPr/>
          </p:nvSpPr>
          <p:spPr bwMode="auto">
            <a:xfrm>
              <a:off x="582613" y="74613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8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3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6" name="Freeform 24"/>
            <p:cNvSpPr/>
            <p:nvPr/>
          </p:nvSpPr>
          <p:spPr bwMode="auto">
            <a:xfrm>
              <a:off x="911225" y="74613"/>
              <a:ext cx="68263" cy="63500"/>
            </a:xfrm>
            <a:custGeom>
              <a:avLst/>
              <a:gdLst>
                <a:gd name="T0" fmla="*/ 16 w 16"/>
                <a:gd name="T1" fmla="*/ 8 h 15"/>
                <a:gd name="T2" fmla="*/ 8 w 16"/>
                <a:gd name="T3" fmla="*/ 0 h 15"/>
                <a:gd name="T4" fmla="*/ 0 w 16"/>
                <a:gd name="T5" fmla="*/ 7 h 15"/>
                <a:gd name="T6" fmla="*/ 7 w 16"/>
                <a:gd name="T7" fmla="*/ 15 h 15"/>
                <a:gd name="T8" fmla="*/ 16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2" y="15"/>
                    <a:pt x="15" y="12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7" name="Freeform 25"/>
            <p:cNvSpPr/>
            <p:nvPr/>
          </p:nvSpPr>
          <p:spPr bwMode="auto">
            <a:xfrm>
              <a:off x="1239838" y="74613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5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8" name="Freeform 26"/>
            <p:cNvSpPr/>
            <p:nvPr/>
          </p:nvSpPr>
          <p:spPr bwMode="auto">
            <a:xfrm>
              <a:off x="420688" y="236538"/>
              <a:ext cx="63500" cy="68263"/>
            </a:xfrm>
            <a:custGeom>
              <a:avLst/>
              <a:gdLst>
                <a:gd name="T0" fmla="*/ 8 w 15"/>
                <a:gd name="T1" fmla="*/ 16 h 16"/>
                <a:gd name="T2" fmla="*/ 15 w 15"/>
                <a:gd name="T3" fmla="*/ 8 h 16"/>
                <a:gd name="T4" fmla="*/ 7 w 15"/>
                <a:gd name="T5" fmla="*/ 0 h 16"/>
                <a:gd name="T6" fmla="*/ 0 w 15"/>
                <a:gd name="T7" fmla="*/ 8 h 16"/>
                <a:gd name="T8" fmla="*/ 8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16"/>
                  </a:move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9" name="Freeform 27"/>
            <p:cNvSpPr/>
            <p:nvPr/>
          </p:nvSpPr>
          <p:spPr bwMode="auto">
            <a:xfrm>
              <a:off x="749300" y="236538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0" name="Freeform 28"/>
            <p:cNvSpPr/>
            <p:nvPr/>
          </p:nvSpPr>
          <p:spPr bwMode="auto">
            <a:xfrm>
              <a:off x="1077913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1" name="Freeform 29"/>
            <p:cNvSpPr/>
            <p:nvPr/>
          </p:nvSpPr>
          <p:spPr bwMode="auto">
            <a:xfrm>
              <a:off x="1406525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2" name="Oval 30"/>
            <p:cNvSpPr>
              <a:spLocks noChangeArrowheads="1"/>
            </p:cNvSpPr>
            <p:nvPr/>
          </p:nvSpPr>
          <p:spPr bwMode="auto">
            <a:xfrm>
              <a:off x="254000" y="403225"/>
              <a:ext cx="68263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3" name="Freeform 31"/>
            <p:cNvSpPr/>
            <p:nvPr/>
          </p:nvSpPr>
          <p:spPr bwMode="auto">
            <a:xfrm>
              <a:off x="582613" y="403225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4" name="Freeform 32"/>
            <p:cNvSpPr/>
            <p:nvPr/>
          </p:nvSpPr>
          <p:spPr bwMode="auto">
            <a:xfrm>
              <a:off x="911225" y="403225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5" name="Oval 33"/>
            <p:cNvSpPr>
              <a:spLocks noChangeArrowheads="1"/>
            </p:cNvSpPr>
            <p:nvPr/>
          </p:nvSpPr>
          <p:spPr bwMode="auto">
            <a:xfrm>
              <a:off x="1239838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>
              <a:off x="1568450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7" name="Oval 35"/>
            <p:cNvSpPr>
              <a:spLocks noChangeArrowheads="1"/>
            </p:cNvSpPr>
            <p:nvPr/>
          </p:nvSpPr>
          <p:spPr bwMode="auto">
            <a:xfrm>
              <a:off x="92075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8" name="Freeform 36"/>
            <p:cNvSpPr/>
            <p:nvPr/>
          </p:nvSpPr>
          <p:spPr bwMode="auto">
            <a:xfrm>
              <a:off x="420688" y="565150"/>
              <a:ext cx="63500" cy="68263"/>
            </a:xfrm>
            <a:custGeom>
              <a:avLst/>
              <a:gdLst>
                <a:gd name="T0" fmla="*/ 7 w 15"/>
                <a:gd name="T1" fmla="*/ 16 h 16"/>
                <a:gd name="T2" fmla="*/ 15 w 15"/>
                <a:gd name="T3" fmla="*/ 8 h 16"/>
                <a:gd name="T4" fmla="*/ 8 w 15"/>
                <a:gd name="T5" fmla="*/ 0 h 16"/>
                <a:gd name="T6" fmla="*/ 0 w 15"/>
                <a:gd name="T7" fmla="*/ 8 h 16"/>
                <a:gd name="T8" fmla="*/ 7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5"/>
                    <a:pt x="7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9" name="Freeform 37"/>
            <p:cNvSpPr/>
            <p:nvPr/>
          </p:nvSpPr>
          <p:spPr bwMode="auto">
            <a:xfrm>
              <a:off x="749300" y="565150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pic>
        <p:nvPicPr>
          <p:cNvPr id="84" name="图片 83" descr="图片包含 桌子, 雪, 小, 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-1" r="22106" b="-14512"/>
          <a:stretch>
            <a:fillRect/>
          </a:stretch>
        </p:blipFill>
        <p:spPr>
          <a:xfrm flipH="1">
            <a:off x="6573844" y="0"/>
            <a:ext cx="5604660" cy="7853154"/>
          </a:xfrm>
          <a:custGeom>
            <a:avLst/>
            <a:gdLst>
              <a:gd name="connsiteX0" fmla="*/ 0 w 5604660"/>
              <a:gd name="connsiteY0" fmla="*/ 0 h 7853154"/>
              <a:gd name="connsiteX1" fmla="*/ 4137468 w 5604660"/>
              <a:gd name="connsiteY1" fmla="*/ 0 h 7853154"/>
              <a:gd name="connsiteX2" fmla="*/ 4279405 w 5604660"/>
              <a:gd name="connsiteY2" fmla="*/ 129001 h 7853154"/>
              <a:gd name="connsiteX3" fmla="*/ 5604660 w 5604660"/>
              <a:gd name="connsiteY3" fmla="*/ 3328450 h 7853154"/>
              <a:gd name="connsiteX4" fmla="*/ 1079956 w 5604660"/>
              <a:gd name="connsiteY4" fmla="*/ 7853154 h 7853154"/>
              <a:gd name="connsiteX5" fmla="*/ 168070 w 5604660"/>
              <a:gd name="connsiteY5" fmla="*/ 7761228 h 7853154"/>
              <a:gd name="connsiteX6" fmla="*/ 0 w 5604660"/>
              <a:gd name="connsiteY6" fmla="*/ 7722438 h 7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4660" h="7853154">
                <a:moveTo>
                  <a:pt x="0" y="0"/>
                </a:moveTo>
                <a:lnTo>
                  <a:pt x="4137468" y="0"/>
                </a:lnTo>
                <a:lnTo>
                  <a:pt x="4279405" y="129001"/>
                </a:lnTo>
                <a:cubicBezTo>
                  <a:pt x="5098217" y="947812"/>
                  <a:pt x="5604660" y="2078988"/>
                  <a:pt x="5604660" y="3328450"/>
                </a:cubicBezTo>
                <a:cubicBezTo>
                  <a:pt x="5604660" y="5827375"/>
                  <a:pt x="3578881" y="7853154"/>
                  <a:pt x="1079956" y="7853154"/>
                </a:cubicBezTo>
                <a:cubicBezTo>
                  <a:pt x="767590" y="7853154"/>
                  <a:pt x="462618" y="7821501"/>
                  <a:pt x="168070" y="7761228"/>
                </a:cubicBezTo>
                <a:lnTo>
                  <a:pt x="0" y="7722438"/>
                </a:lnTo>
                <a:close/>
              </a:path>
            </a:pathLst>
          </a:custGeom>
        </p:spPr>
      </p:pic>
      <p:sp>
        <p:nvSpPr>
          <p:cNvPr id="86" name="文本框 85"/>
          <p:cNvSpPr txBox="1"/>
          <p:nvPr/>
        </p:nvSpPr>
        <p:spPr>
          <a:xfrm>
            <a:off x="970883" y="1769846"/>
            <a:ext cx="4211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-150" dirty="0">
                <a:solidFill>
                  <a:schemeClr val="bg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二年级下册    </a:t>
            </a:r>
            <a:r>
              <a:rPr lang="en-US" altLang="zh-CN" sz="3200" spc="-150" dirty="0">
                <a:solidFill>
                  <a:schemeClr val="bg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5.1</a:t>
            </a:r>
            <a:endParaRPr lang="zh-CN" altLang="en-US" sz="3200" spc="-150" dirty="0">
              <a:solidFill>
                <a:schemeClr val="bg1">
                  <a:lumMod val="7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921778" y="2368677"/>
            <a:ext cx="5024276" cy="2752903"/>
            <a:chOff x="1625940" y="3130797"/>
            <a:chExt cx="5024276" cy="2752903"/>
          </a:xfrm>
        </p:grpSpPr>
        <p:grpSp>
          <p:nvGrpSpPr>
            <p:cNvPr id="91" name="组合 90"/>
            <p:cNvGrpSpPr/>
            <p:nvPr/>
          </p:nvGrpSpPr>
          <p:grpSpPr>
            <a:xfrm>
              <a:off x="1737794" y="5606700"/>
              <a:ext cx="3480147" cy="277000"/>
              <a:chOff x="3484532" y="5589625"/>
              <a:chExt cx="5222936" cy="319808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3484532" y="5589625"/>
                <a:ext cx="2193317" cy="319807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6490140" y="5589626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sp>
          <p:nvSpPr>
            <p:cNvPr id="92" name="文本框 91"/>
            <p:cNvSpPr txBox="1"/>
            <p:nvPr/>
          </p:nvSpPr>
          <p:spPr>
            <a:xfrm>
              <a:off x="1625940" y="3130797"/>
              <a:ext cx="50052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rgbClr val="30B59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寓言两则</a:t>
              </a: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667217" y="4475149"/>
              <a:ext cx="4896606" cy="88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pc="3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 </a:t>
              </a:r>
              <a:r>
                <a:rPr lang="en-US" altLang="zh-CN" spc="3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5.1</a:t>
              </a:r>
            </a:p>
            <a:p>
              <a:pPr>
                <a:lnSpc>
                  <a:spcPct val="150000"/>
                </a:lnSpc>
              </a:pPr>
              <a:r>
                <a:rPr lang="zh-CN" altLang="en-US" spc="3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亡羊补牢</a:t>
              </a:r>
              <a:r>
                <a:rPr lang="en-US" altLang="zh-CN" spc="3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-</a:t>
              </a:r>
              <a:r>
                <a:rPr lang="zh-CN" altLang="en-US" spc="3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拔苗助长</a:t>
              </a:r>
              <a:endParaRPr lang="en-US" altLang="zh-CN" spc="300" dirty="0">
                <a:solidFill>
                  <a:srgbClr val="3F3F3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1755953" y="4446425"/>
              <a:ext cx="4894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láo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631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牢固   牢狱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这个胶水粘连效果很牢固。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“宀”稍小，最后一笔竖在竖中线上。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牢</a:t>
            </a:r>
          </a:p>
        </p:txBody>
      </p:sp>
      <p:pic>
        <p:nvPicPr>
          <p:cNvPr id="8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4480" y="2263140"/>
            <a:ext cx="2865755" cy="2842260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zuān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钅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钻入    钻心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猫咪可以从这个洞钻进去。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左右等宽，撇画舒展，“占”上部稍长，“口”要小。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钻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7676" y="2286001"/>
            <a:ext cx="2960164" cy="2834584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49080" y="14433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quàn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又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劝告   劝说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我们要耐心听从老人家的劝告。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注意左右两部分的穿插。左边“又”的第二笔变长点。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劝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0693" y="2466057"/>
            <a:ext cx="2653666" cy="2634898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04325" y="1393190"/>
            <a:ext cx="782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diū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0705" y="226377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77485" y="2267585"/>
            <a:ext cx="64916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丢失   丢掉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垃圾不能随手丢掉。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第一笔短撇，第四笔横长托上盖下，竖在竖中线上。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丢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4760" y="2406650"/>
            <a:ext cx="2662296" cy="2529204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ɡào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口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告诉   劝告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老师告诉我不能旷课。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牛字头的竖写在竖中线上，不要向下出头，长横写在横中线上。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告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3135" y="2423795"/>
            <a:ext cx="2636732" cy="2539364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jīn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⺮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筋疲力尽   筋骨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干完这些活，我累得筋疲力尽。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竹字头要写得扁平，下面的部分要注意左右匀称。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筋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3458" y="2357121"/>
            <a:ext cx="2769716" cy="2743834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pí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疒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疲惫   疲劳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爸爸下班后感觉很疲劳。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“皮”要写在病字旁里面，最后一笔捺要稍长。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疲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2410" y="2292350"/>
            <a:ext cx="2840468" cy="2868294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"/>
          <p:cNvSpPr/>
          <p:nvPr/>
        </p:nvSpPr>
        <p:spPr>
          <a:xfrm>
            <a:off x="1198880" y="1485900"/>
            <a:ext cx="5808345" cy="5880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想一想：这两则寓言分别讲了哪些内容？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07440" y="2150146"/>
            <a:ext cx="9977120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charset="0"/>
              </a:rPr>
              <a:t>揠苗助长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charset="0"/>
              </a:rPr>
              <a:t>讲的是古时候有个人用拔苗的办法帮禾苗长高，结果禾苗都枯死了。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07440" y="2774033"/>
            <a:ext cx="9977120" cy="4592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Calibri" panose="020F050202020403020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Calibri" panose="020F0502020204030204" charset="0"/>
              </a:rPr>
              <a:t>亡羊补牢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Calibri" panose="020F050202020403020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Calibri" panose="020F0502020204030204" charset="0"/>
              </a:rPr>
              <a:t>讲述了从前有一个人养了几只羊，羊丢了两次后才修补羊圈的故事。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文本框 6"/>
          <p:cNvSpPr txBox="1"/>
          <p:nvPr/>
        </p:nvSpPr>
        <p:spPr>
          <a:xfrm>
            <a:off x="1198880" y="3351753"/>
            <a:ext cx="7694601" cy="98969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结合课文内容，猜猜“亡羊补牢”的“亡”是什么意思？“牢”是什么意思？</a:t>
            </a:r>
          </a:p>
        </p:txBody>
      </p:sp>
      <p:sp>
        <p:nvSpPr>
          <p:cNvPr id="48" name="矩形 3"/>
          <p:cNvSpPr>
            <a:spLocks noChangeArrowheads="1"/>
          </p:cNvSpPr>
          <p:nvPr/>
        </p:nvSpPr>
        <p:spPr bwMode="auto">
          <a:xfrm>
            <a:off x="3827463" y="3939240"/>
            <a:ext cx="230398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亡羊补牢</a:t>
            </a:r>
          </a:p>
        </p:txBody>
      </p:sp>
      <p:sp>
        <p:nvSpPr>
          <p:cNvPr id="51" name="TextBox 14"/>
          <p:cNvSpPr txBox="1">
            <a:spLocks noChangeArrowheads="1"/>
          </p:cNvSpPr>
          <p:nvPr/>
        </p:nvSpPr>
        <p:spPr bwMode="auto">
          <a:xfrm>
            <a:off x="6393564" y="3978036"/>
            <a:ext cx="1122281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60BD9E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丢失</a:t>
            </a:r>
          </a:p>
        </p:txBody>
      </p:sp>
      <p:sp>
        <p:nvSpPr>
          <p:cNvPr id="52" name="椭圆 51"/>
          <p:cNvSpPr/>
          <p:nvPr/>
        </p:nvSpPr>
        <p:spPr>
          <a:xfrm>
            <a:off x="4206669" y="3981525"/>
            <a:ext cx="500149" cy="435508"/>
          </a:xfrm>
          <a:prstGeom prst="ellipse">
            <a:avLst/>
          </a:prstGeom>
          <a:noFill/>
          <a:ln>
            <a:solidFill>
              <a:srgbClr val="60B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260491" y="3989466"/>
            <a:ext cx="500149" cy="435508"/>
          </a:xfrm>
          <a:prstGeom prst="ellipse">
            <a:avLst/>
          </a:prstGeom>
          <a:noFill/>
          <a:ln>
            <a:solidFill>
              <a:srgbClr val="60B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720698" y="3989466"/>
            <a:ext cx="1979907" cy="438582"/>
          </a:xfrm>
          <a:prstGeom prst="rect">
            <a:avLst/>
          </a:prstGeom>
          <a:solidFill>
            <a:schemeClr val="bg1"/>
          </a:solidFill>
          <a:ln>
            <a:solidFill>
              <a:srgbClr val="60BD9E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1181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养畜生的圈</a:t>
            </a:r>
          </a:p>
        </p:txBody>
      </p:sp>
      <p:sp>
        <p:nvSpPr>
          <p:cNvPr id="56" name="圆角矩形 1"/>
          <p:cNvSpPr>
            <a:spLocks noChangeArrowheads="1"/>
          </p:cNvSpPr>
          <p:nvPr/>
        </p:nvSpPr>
        <p:spPr bwMode="auto">
          <a:xfrm>
            <a:off x="1976566" y="5360699"/>
            <a:ext cx="8238867" cy="55915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60BD9E"/>
            </a:solidFill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亡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：丢失。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牢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：养畜生的圈。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亡羊补牢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羊丢失后修补羊圈。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" name="文本框 6"/>
          <p:cNvSpPr txBox="1"/>
          <p:nvPr/>
        </p:nvSpPr>
        <p:spPr>
          <a:xfrm>
            <a:off x="877570" y="4631717"/>
            <a:ext cx="10436860" cy="58291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结合“亡”和“牢”意思，说说题目“亡羊补牢”是什么意思？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8" grpId="0"/>
      <p:bldP spid="52" grpId="0" bldLvl="0" animBg="1"/>
      <p:bldP spid="53" grpId="0" bldLvl="0" animBg="1"/>
      <p:bldP spid="54" grpId="0" bldLvl="0" animBg="1"/>
      <p:bldP spid="5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棱台 2"/>
          <p:cNvSpPr/>
          <p:nvPr/>
        </p:nvSpPr>
        <p:spPr bwMode="auto">
          <a:xfrm>
            <a:off x="1111250" y="3198637"/>
            <a:ext cx="8485505" cy="720725"/>
          </a:xfrm>
          <a:prstGeom prst="bevel">
            <a:avLst/>
          </a:prstGeom>
          <a:solidFill>
            <a:schemeClr val="bg1"/>
          </a:solidFill>
          <a:ln>
            <a:solidFill>
              <a:srgbClr val="60BD9E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0" marR="0" lvl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交代了“亡羊”的原因，为下文的“补牢”做铺垫。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11250" y="1581150"/>
            <a:ext cx="5570756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认真默读第一自然段，思考羊为什么会丢失呢？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111250" y="2086545"/>
            <a:ext cx="10077450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从前有个人，养了几只羊。一天早上，他去放羊，发现羊少了一只。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原来羊圈破了个窟窿，夜里狼从窟窿钻进去，把羊叼走了。 </a:t>
            </a:r>
          </a:p>
        </p:txBody>
      </p:sp>
      <p:sp>
        <p:nvSpPr>
          <p:cNvPr id="4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11250" y="5084222"/>
            <a:ext cx="9932670" cy="603150"/>
          </a:xfrm>
          <a:prstGeom prst="snip2DiagRect">
            <a:avLst/>
          </a:prstGeom>
          <a:solidFill>
            <a:schemeClr val="bg1"/>
          </a:solidFill>
          <a:ln>
            <a:solidFill>
              <a:srgbClr val="60BD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“劝”“赶快”写出了街坊对养羊人的关心以及在街坊心中修羊圈的紧迫性。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254125" y="4066734"/>
            <a:ext cx="6530975" cy="505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街坊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他说：“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赶快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把羊圈修一修，堵上那个窟窿吧。”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550151" y="4066701"/>
            <a:ext cx="3493770" cy="50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“劝”“赶快”写出了什么？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9458882" y="4537851"/>
            <a:ext cx="1857375" cy="769334"/>
          </a:xfrm>
          <a:prstGeom prst="cloud">
            <a:avLst/>
          </a:prstGeom>
          <a:noFill/>
          <a:ln w="38100">
            <a:solidFill>
              <a:srgbClr val="60BD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语言描写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/>
      <p:bldP spid="47" grpId="0" bldLvl="0" animBg="1"/>
      <p:bldP spid="48" grpId="0"/>
      <p:bldP spid="7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矩形 2"/>
          <p:cNvSpPr/>
          <p:nvPr/>
        </p:nvSpPr>
        <p:spPr>
          <a:xfrm>
            <a:off x="1094740" y="1612416"/>
            <a:ext cx="7824470" cy="505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他说：“羊已经丢了，还修羊圈干什么？”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094740" y="2314108"/>
            <a:ext cx="10208260" cy="1580716"/>
          </a:xfrm>
          <a:prstGeom prst="roundRect">
            <a:avLst/>
          </a:prstGeom>
          <a:noFill/>
          <a:ln w="38100">
            <a:solidFill>
              <a:srgbClr val="60BD9E"/>
            </a:solidFill>
            <a:prstDash val="dashDot"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这句话运用了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反问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的修辞手法，说明养羊人认为羊已经丢了，修补羊圈于事无补，突出了养羊人对及时纠正自己的错误——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修羊圈这件事不以为然的态度，为下文再次丢羊埋下了伏笔。 </a:t>
            </a:r>
          </a:p>
        </p:txBody>
      </p:sp>
      <p:sp>
        <p:nvSpPr>
          <p:cNvPr id="8" name="同侧圆角矩形 7"/>
          <p:cNvSpPr/>
          <p:nvPr/>
        </p:nvSpPr>
        <p:spPr bwMode="auto">
          <a:xfrm>
            <a:off x="6301740" y="1612416"/>
            <a:ext cx="5001260" cy="50539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rgbClr val="60BD9E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R="0" lvl="0" algn="l" defTabSz="1066800" rtl="0" eaLnBrk="1" fontAlgn="auto" latinLnBrk="0" hangingPunct="1">
              <a:spcBef>
                <a:spcPts val="0"/>
              </a:spcBef>
              <a:buClrTx/>
              <a:buSzTx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这句话运用了什么修辞手法？有什么作用？</a:t>
            </a:r>
          </a:p>
        </p:txBody>
      </p:sp>
      <p:sp>
        <p:nvSpPr>
          <p:cNvPr id="45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泪滴形 45"/>
          <p:cNvSpPr/>
          <p:nvPr/>
        </p:nvSpPr>
        <p:spPr>
          <a:xfrm>
            <a:off x="4678997" y="4192119"/>
            <a:ext cx="655955" cy="675219"/>
          </a:xfrm>
          <a:prstGeom prst="teardrop">
            <a:avLst/>
          </a:prstGeom>
          <a:solidFill>
            <a:schemeClr val="bg1"/>
          </a:solidFill>
          <a:ln>
            <a:solidFill>
              <a:srgbClr val="60B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泪滴形 46"/>
          <p:cNvSpPr/>
          <p:nvPr/>
        </p:nvSpPr>
        <p:spPr>
          <a:xfrm>
            <a:off x="7636510" y="4192119"/>
            <a:ext cx="532130" cy="675219"/>
          </a:xfrm>
          <a:prstGeom prst="teardrop">
            <a:avLst/>
          </a:prstGeom>
          <a:solidFill>
            <a:schemeClr val="bg1"/>
          </a:solidFill>
          <a:ln>
            <a:solidFill>
              <a:srgbClr val="60B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43964" y="4192119"/>
            <a:ext cx="9754235" cy="505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第二天早上，他去放羊，发现羊又少了一只。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原来狼又从窟窿钻进去，把羊叼走了。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94739" y="5185597"/>
            <a:ext cx="10208259" cy="559160"/>
          </a:xfrm>
          <a:prstGeom prst="round2DiagRect">
            <a:avLst/>
          </a:prstGeom>
          <a:noFill/>
          <a:ln w="38100">
            <a:solidFill>
              <a:srgbClr val="60BD9E"/>
            </a:solidFill>
            <a:prstDash val="lgDashDotDot"/>
          </a:ln>
        </p:spPr>
        <p:txBody>
          <a:bodyPr wrap="square" rtlCol="0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两个“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”，强调了养羊人不听劝告，让悲剧再一次发生，为后文养羊人的后悔作铺垫。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46" grpId="0" bldLvl="0" animBg="1"/>
      <p:bldP spid="47" grpId="0" bldLvl="0" animBg="1"/>
      <p:bldP spid="48" grpId="0"/>
      <p:bldP spid="4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20800" y="2395855"/>
            <a:ext cx="5321300" cy="2813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同学们，古时候，有个人为了禾苗长得快，居然自己动手往上拔……还有一个人，羊丢了后，没有修补羊圈，第二天，羊又丢了，后来，修了羊圈，再没丢过羊……同学们怎样看待这两个人的行为呢？他们的结局又是怎样的呢？让我们一起去课文中看看吧！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桌子, 雪, 小, 弓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-1" r="22106" b="-14512"/>
          <a:stretch>
            <a:fillRect/>
          </a:stretch>
        </p:blipFill>
        <p:spPr>
          <a:xfrm flipH="1">
            <a:off x="7081048" y="1506292"/>
            <a:ext cx="3599652" cy="5043770"/>
          </a:xfrm>
          <a:custGeom>
            <a:avLst/>
            <a:gdLst>
              <a:gd name="connsiteX0" fmla="*/ 0 w 5604660"/>
              <a:gd name="connsiteY0" fmla="*/ 0 h 7853154"/>
              <a:gd name="connsiteX1" fmla="*/ 4137468 w 5604660"/>
              <a:gd name="connsiteY1" fmla="*/ 0 h 7853154"/>
              <a:gd name="connsiteX2" fmla="*/ 4279405 w 5604660"/>
              <a:gd name="connsiteY2" fmla="*/ 129001 h 7853154"/>
              <a:gd name="connsiteX3" fmla="*/ 5604660 w 5604660"/>
              <a:gd name="connsiteY3" fmla="*/ 3328450 h 7853154"/>
              <a:gd name="connsiteX4" fmla="*/ 1079956 w 5604660"/>
              <a:gd name="connsiteY4" fmla="*/ 7853154 h 7853154"/>
              <a:gd name="connsiteX5" fmla="*/ 168070 w 5604660"/>
              <a:gd name="connsiteY5" fmla="*/ 7761228 h 7853154"/>
              <a:gd name="connsiteX6" fmla="*/ 0 w 5604660"/>
              <a:gd name="connsiteY6" fmla="*/ 7722438 h 7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4660" h="7853154">
                <a:moveTo>
                  <a:pt x="0" y="0"/>
                </a:moveTo>
                <a:lnTo>
                  <a:pt x="4137468" y="0"/>
                </a:lnTo>
                <a:lnTo>
                  <a:pt x="4279405" y="129001"/>
                </a:lnTo>
                <a:cubicBezTo>
                  <a:pt x="5098217" y="947812"/>
                  <a:pt x="5604660" y="2078988"/>
                  <a:pt x="5604660" y="3328450"/>
                </a:cubicBezTo>
                <a:cubicBezTo>
                  <a:pt x="5604660" y="5827375"/>
                  <a:pt x="3578881" y="7853154"/>
                  <a:pt x="1079956" y="7853154"/>
                </a:cubicBezTo>
                <a:cubicBezTo>
                  <a:pt x="767590" y="7853154"/>
                  <a:pt x="462618" y="7821501"/>
                  <a:pt x="168070" y="7761228"/>
                </a:cubicBezTo>
                <a:lnTo>
                  <a:pt x="0" y="7722438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缺角矩形 78"/>
          <p:cNvSpPr/>
          <p:nvPr/>
        </p:nvSpPr>
        <p:spPr>
          <a:xfrm>
            <a:off x="1598330" y="3148972"/>
            <a:ext cx="901700" cy="564515"/>
          </a:xfrm>
          <a:prstGeom prst="plaque">
            <a:avLst/>
          </a:prstGeom>
          <a:solidFill>
            <a:schemeClr val="bg1"/>
          </a:solidFill>
          <a:ln w="38100">
            <a:solidFill>
              <a:srgbClr val="60B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877626" y="4684456"/>
            <a:ext cx="4421505" cy="1259447"/>
          </a:xfrm>
          <a:prstGeom prst="wedgeRectCallout">
            <a:avLst>
              <a:gd name="adj1" fmla="val -27444"/>
              <a:gd name="adj2" fmla="val -68633"/>
            </a:avLst>
          </a:prstGeom>
          <a:solidFill>
            <a:schemeClr val="bg1"/>
          </a:solidFill>
          <a:ln>
            <a:solidFill>
              <a:srgbClr val="60BD9E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“结结实实”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突出了养羊人真正认识到自己的错误，而且非常认真地弥补和纠正了错误。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659164" y="3966917"/>
            <a:ext cx="7742043" cy="508082"/>
          </a:xfrm>
          <a:prstGeom prst="wedgeRoundRectCallout">
            <a:avLst>
              <a:gd name="adj1" fmla="val -43322"/>
              <a:gd name="adj2" fmla="val -108157"/>
              <a:gd name="adj3" fmla="val 16667"/>
            </a:avLst>
          </a:prstGeom>
          <a:solidFill>
            <a:schemeClr val="bg1"/>
          </a:solidFill>
          <a:ln>
            <a:solidFill>
              <a:srgbClr val="60BD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“赶紧”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写出了养羊人知错就改，用实际行动纠正了自己的错误。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1446842" y="4684456"/>
            <a:ext cx="4804991" cy="1259447"/>
          </a:xfrm>
          <a:prstGeom prst="rect">
            <a:avLst/>
          </a:prstGeom>
          <a:solidFill>
            <a:schemeClr val="bg1"/>
          </a:solidFill>
          <a:ln w="57150">
            <a:solidFill>
              <a:srgbClr val="60BD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“再也没丢过”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强调了养羊人修补羊圈后的结果，点明了知错就改，就不算晚的道理。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4926725" y="3148456"/>
            <a:ext cx="1687830" cy="6254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60B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5296" y="1668150"/>
            <a:ext cx="9122410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他很后悔没有听街坊的劝告，心想，现在修还不晚。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58886" y="2477961"/>
            <a:ext cx="244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心理描写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01306" y="2477961"/>
            <a:ext cx="3576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养羊人已经认识到自己的错误</a:t>
            </a:r>
          </a:p>
        </p:txBody>
      </p:sp>
      <p:pic>
        <p:nvPicPr>
          <p:cNvPr id="9" name="图片 8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189" y="1312490"/>
            <a:ext cx="1386840" cy="1386840"/>
          </a:xfrm>
          <a:prstGeom prst="rect">
            <a:avLst/>
          </a:prstGeom>
        </p:spPr>
      </p:pic>
      <p:sp>
        <p:nvSpPr>
          <p:cNvPr id="50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935296" y="3132929"/>
            <a:ext cx="10633075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他赶紧堵上那个窟窿，把羊圈修得结结实实的。从此，他的羊再也没丢过。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ldLvl="0" animBg="1"/>
      <p:bldP spid="81" grpId="0" bldLvl="0" animBg="1"/>
      <p:bldP spid="82" grpId="0" bldLvl="0" animBg="1"/>
      <p:bldP spid="8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4"/>
          <p:cNvGrpSpPr/>
          <p:nvPr/>
        </p:nvGrpSpPr>
        <p:grpSpPr bwMode="auto">
          <a:xfrm>
            <a:off x="2162965" y="2358572"/>
            <a:ext cx="2772079" cy="521970"/>
            <a:chOff x="2040014" y="909895"/>
            <a:chExt cx="3137301" cy="704496"/>
          </a:xfrm>
          <a:solidFill>
            <a:schemeClr val="bg1"/>
          </a:solidFill>
        </p:grpSpPr>
        <p:cxnSp>
          <p:nvCxnSpPr>
            <p:cNvPr id="9" name="直接箭头连接符 8"/>
            <p:cNvCxnSpPr/>
            <p:nvPr/>
          </p:nvCxnSpPr>
          <p:spPr>
            <a:xfrm flipV="1">
              <a:off x="2040014" y="1237024"/>
              <a:ext cx="795816" cy="221316"/>
            </a:xfrm>
            <a:prstGeom prst="straightConnector1">
              <a:avLst/>
            </a:prstGeom>
            <a:grpFill/>
            <a:ln w="25400">
              <a:solidFill>
                <a:srgbClr val="60BD9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2958089" y="909895"/>
              <a:ext cx="2219226" cy="704496"/>
            </a:xfrm>
            <a:prstGeom prst="rect">
              <a:avLst/>
            </a:prstGeom>
            <a:grpFill/>
            <a:ln w="9525">
              <a:solidFill>
                <a:srgbClr val="60BD9E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拔的意思。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524410" y="2494892"/>
            <a:ext cx="613851" cy="540060"/>
          </a:xfrm>
          <a:prstGeom prst="ellipse">
            <a:avLst/>
          </a:prstGeom>
          <a:solidFill>
            <a:schemeClr val="bg1"/>
          </a:solidFill>
          <a:ln>
            <a:solidFill>
              <a:srgbClr val="60B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1137920" y="1575798"/>
            <a:ext cx="10375265" cy="58118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根据课文内容，猜猜“揠苗助长”的“揠”是什么意思？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547431" y="2550127"/>
            <a:ext cx="615535" cy="15286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揠苗助长</a:t>
            </a:r>
          </a:p>
        </p:txBody>
      </p:sp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缺角矩形 48"/>
          <p:cNvSpPr>
            <a:spLocks noChangeArrowheads="1"/>
          </p:cNvSpPr>
          <p:nvPr/>
        </p:nvSpPr>
        <p:spPr bwMode="auto">
          <a:xfrm>
            <a:off x="1524410" y="5117204"/>
            <a:ext cx="7488961" cy="745667"/>
          </a:xfrm>
          <a:prstGeom prst="plaque">
            <a:avLst/>
          </a:prstGeom>
          <a:solidFill>
            <a:schemeClr val="bg1"/>
          </a:solidFill>
          <a:ln w="9525">
            <a:solidFill>
              <a:srgbClr val="60BD9E"/>
            </a:solidFill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：拔。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揠苗助长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拔高禾苗，帮它长。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文本框 6"/>
          <p:cNvSpPr txBox="1"/>
          <p:nvPr/>
        </p:nvSpPr>
        <p:spPr>
          <a:xfrm>
            <a:off x="1137920" y="4232113"/>
            <a:ext cx="8992235" cy="58118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结合“揠”的含义，说说题目“揠苗助长”的意思。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1" grpId="0"/>
      <p:bldP spid="4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>
            <a:spLocks noChangeArrowheads="1"/>
          </p:cNvSpPr>
          <p:nvPr/>
        </p:nvSpPr>
        <p:spPr bwMode="auto">
          <a:xfrm>
            <a:off x="929186" y="4764913"/>
            <a:ext cx="10173063" cy="6352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0BD9E"/>
            </a:solidFill>
            <a:prstDash val="lgDashDotDot"/>
            <a:miter lim="800000"/>
          </a:ln>
        </p:spPr>
        <p:txBody>
          <a:bodyPr wrap="square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“巴望” “天天”表现了种田的人眼巴巴地等着禾苗长高的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焦急心情。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69" name="矩形 2"/>
          <p:cNvSpPr/>
          <p:nvPr/>
        </p:nvSpPr>
        <p:spPr>
          <a:xfrm>
            <a:off x="654050" y="2054769"/>
            <a:ext cx="10732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《揠苗助长》中的那个人觉得自己的禾苗长得怎样？他的心情怎样？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39690" y="2765334"/>
            <a:ext cx="2792095" cy="735747"/>
          </a:xfrm>
          <a:prstGeom prst="wedgeEllipseCallout">
            <a:avLst>
              <a:gd name="adj1" fmla="val 16814"/>
              <a:gd name="adj2" fmla="val -81258"/>
            </a:avLst>
          </a:prstGeom>
          <a:solidFill>
            <a:schemeClr val="bg1"/>
          </a:solidFill>
          <a:ln>
            <a:solidFill>
              <a:srgbClr val="60BD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长得太慢了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56270" y="2854234"/>
            <a:ext cx="1339850" cy="735747"/>
          </a:xfrm>
          <a:prstGeom prst="wedgeEllipseCallout">
            <a:avLst>
              <a:gd name="adj1" fmla="val 24932"/>
              <a:gd name="adj2" fmla="val -72353"/>
            </a:avLst>
          </a:prstGeom>
          <a:solidFill>
            <a:schemeClr val="bg1"/>
          </a:solidFill>
          <a:ln>
            <a:solidFill>
              <a:srgbClr val="60BD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着急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1621" y="3577499"/>
            <a:ext cx="10574564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古时候有个人，他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巴望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自己田里的禾苗长得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快些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天天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到田边去看。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4" grpId="0" bldLvl="0" animBg="1"/>
      <p:bldP spid="3" grpId="0" bldLvl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4343" y="3587882"/>
            <a:ext cx="9535886" cy="11420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焦急、转来转去、自言自语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可以看出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种田人已经迫不及待地想让禾苗长高了。</a:t>
            </a:r>
          </a:p>
        </p:txBody>
      </p:sp>
      <p:sp>
        <p:nvSpPr>
          <p:cNvPr id="3" name="棱台 2"/>
          <p:cNvSpPr/>
          <p:nvPr/>
        </p:nvSpPr>
        <p:spPr bwMode="auto">
          <a:xfrm>
            <a:off x="4476115" y="2781935"/>
            <a:ext cx="3239770" cy="647065"/>
          </a:xfrm>
          <a:prstGeom prst="bevel">
            <a:avLst/>
          </a:prstGeom>
          <a:solidFill>
            <a:schemeClr val="bg1"/>
          </a:solidFill>
          <a:ln>
            <a:solidFill>
              <a:srgbClr val="60BD9E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动作、 语言描写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2"/>
          <p:cNvSpPr/>
          <p:nvPr/>
        </p:nvSpPr>
        <p:spPr>
          <a:xfrm>
            <a:off x="882968" y="1724932"/>
            <a:ext cx="10426064" cy="707791"/>
          </a:xfrm>
          <a:prstGeom prst="bevel">
            <a:avLst/>
          </a:prstGeom>
          <a:solidFill>
            <a:schemeClr val="bg1"/>
          </a:solidFill>
          <a:ln w="9525">
            <a:solidFill>
              <a:srgbClr val="60BD9E"/>
            </a:solidFill>
          </a:ln>
        </p:spPr>
        <p:txBody>
          <a:bodyPr wrap="square" anchor="t">
            <a:spAutoFit/>
          </a:bodyPr>
          <a:lstStyle/>
          <a:p>
            <a:pPr marL="0"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他在田边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焦急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转来转去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自言自语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地说：“我得想个办法帮它们长。”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7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云形 11"/>
          <p:cNvSpPr/>
          <p:nvPr/>
        </p:nvSpPr>
        <p:spPr>
          <a:xfrm>
            <a:off x="7844155" y="3008492"/>
            <a:ext cx="1367790" cy="504190"/>
          </a:xfrm>
          <a:prstGeom prst="cloud">
            <a:avLst/>
          </a:prstGeom>
          <a:solidFill>
            <a:schemeClr val="bg1"/>
          </a:solidFill>
          <a:ln>
            <a:solidFill>
              <a:srgbClr val="60B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云形 10"/>
          <p:cNvSpPr/>
          <p:nvPr/>
        </p:nvSpPr>
        <p:spPr>
          <a:xfrm>
            <a:off x="4622800" y="3008492"/>
            <a:ext cx="612775" cy="504190"/>
          </a:xfrm>
          <a:prstGeom prst="cloud">
            <a:avLst/>
          </a:prstGeom>
          <a:solidFill>
            <a:schemeClr val="bg1"/>
          </a:solidFill>
          <a:ln>
            <a:solidFill>
              <a:srgbClr val="60B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云形 7"/>
          <p:cNvSpPr/>
          <p:nvPr/>
        </p:nvSpPr>
        <p:spPr>
          <a:xfrm>
            <a:off x="6206490" y="2480172"/>
            <a:ext cx="647700" cy="503555"/>
          </a:xfrm>
          <a:prstGeom prst="cloud">
            <a:avLst/>
          </a:prstGeom>
          <a:solidFill>
            <a:schemeClr val="bg1"/>
          </a:solidFill>
          <a:ln>
            <a:solidFill>
              <a:srgbClr val="60B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64310" y="2352537"/>
            <a:ext cx="8653780" cy="1135054"/>
          </a:xfrm>
          <a:prstGeom prst="rect">
            <a:avLst/>
          </a:prstGeom>
          <a:noFill/>
          <a:ln w="9525">
            <a:solidFill>
              <a:srgbClr val="60BD9E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一天，他终于想出了办法，就急忙跑到田里，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把禾苗一棵一棵往高里拔。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从中午一直忙到太阳落山，弄得筋疲力尽。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42619" y="1601332"/>
            <a:ext cx="60642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这个人最后想出了什么办法帮助禾苗长高？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64310" y="3862231"/>
            <a:ext cx="8641080" cy="56263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60BD9E"/>
            </a:solidFill>
          </a:ln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“急忙”写出了种田人想到了解决问题的办法，急于把它付诸实践。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64310" y="5368451"/>
            <a:ext cx="6672084" cy="56263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60BD9E"/>
            </a:solidFill>
          </a:ln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“筋疲力尽”写出了种田人拔完禾苗后疲倦的样子。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64310" y="4615341"/>
            <a:ext cx="4984373" cy="56263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60BD9E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一直”说明了种田人忙的时间很长。</a:t>
            </a:r>
          </a:p>
        </p:txBody>
      </p:sp>
      <p:sp>
        <p:nvSpPr>
          <p:cNvPr id="4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1" grpId="0" bldLvl="0" animBg="1"/>
      <p:bldP spid="8" grpId="0" bldLvl="0" animBg="1"/>
      <p:bldP spid="10" grpId="0" bldLvl="0" animBg="1"/>
      <p:bldP spid="4" grpId="0" bldLvl="0" animBg="1"/>
      <p:bldP spid="6" grpId="0" bldLvl="0" animBg="1"/>
      <p:bldP spid="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0404" y="1536479"/>
            <a:ext cx="6842760" cy="5865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这个人把禾苗都拔高之后，禾苗生长得怎么样？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90404" y="2123050"/>
            <a:ext cx="9424586" cy="58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他的儿子不明白是怎么回事，第二天跑到田里一看，禾苗都枯死了。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90404" y="2932233"/>
            <a:ext cx="7802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为什么这个人费了那么多力气，但结果禾苗全枯死了呢？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90403" y="3518338"/>
            <a:ext cx="9424587" cy="1112787"/>
          </a:xfrm>
          <a:prstGeom prst="wedgeRoundRectCallout">
            <a:avLst>
              <a:gd name="adj1" fmla="val -31997"/>
              <a:gd name="adj2" fmla="val -61567"/>
              <a:gd name="adj3" fmla="val 16667"/>
            </a:avLst>
          </a:prstGeom>
          <a:noFill/>
          <a:ln>
            <a:solidFill>
              <a:srgbClr val="60BD9E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自己累得“筋疲力尽”，却得到了完全相反的效果。事实充分说明，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违反规律，急于求成反而坏事。</a:t>
            </a:r>
          </a:p>
        </p:txBody>
      </p:sp>
      <p:sp>
        <p:nvSpPr>
          <p:cNvPr id="4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190402" y="5358127"/>
            <a:ext cx="9424587" cy="588046"/>
          </a:xfrm>
          <a:prstGeom prst="rect">
            <a:avLst/>
          </a:prstGeom>
          <a:noFill/>
          <a:ln>
            <a:solidFill>
              <a:srgbClr val="60BD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故事告诉我们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不顾事物发展的规律，急于求成，反而会把事情弄糟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0" name="矩形 7"/>
          <p:cNvSpPr>
            <a:spLocks noChangeArrowheads="1"/>
          </p:cNvSpPr>
          <p:nvPr/>
        </p:nvSpPr>
        <p:spPr bwMode="auto">
          <a:xfrm>
            <a:off x="654050" y="4676615"/>
            <a:ext cx="7221855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 这个故事告诉我们一个什么道理？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694010" y="4834907"/>
            <a:ext cx="353258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急于求成 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反而坏事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2"/>
          <p:cNvSpPr/>
          <p:nvPr/>
        </p:nvSpPr>
        <p:spPr>
          <a:xfrm>
            <a:off x="5694362" y="1564502"/>
            <a:ext cx="3302635" cy="656291"/>
          </a:xfrm>
          <a:prstGeom prst="cube">
            <a:avLst>
              <a:gd name="adj" fmla="val 11249"/>
            </a:avLst>
          </a:prstGeom>
          <a:noFill/>
          <a:ln w="9525">
            <a:solidFill>
              <a:srgbClr val="00B050"/>
            </a:solidFill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亡羊补牢     揠苗助长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57692" y="2539227"/>
            <a:ext cx="8476615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62738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一位家长,急于让自己的孩子成才,只要一有空,他就给孩子报各种补习班。周一到周五,孩子在学校学了,回家来还要学钢琴,周六、周日还要上形体课、奥数。这位家长的做法把孩子累坏了,孩子经常生病,精神非常恍惚。这位家长的这种做法无异（            ），急于求成,不过,现在孩子还小,我们要赶紧补救,（                ）,为时不晚。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12985" y="1697852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根据描述,填写成语。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98712" y="4883012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揠苗助长,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48267" y="541895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亡羊补牢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6617" y="2617580"/>
            <a:ext cx="9998766" cy="196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学习这篇课文，我们先读懂了故事，然后明白了故事中蕴涵着的道理，以后我们遇到寓言故事时，就可以按“理解题意—了解内容—联系实际—体会寓意”这样的方法学习。</a:t>
            </a: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 bwMode="auto">
          <a:xfrm>
            <a:off x="3047696" y="2690053"/>
            <a:ext cx="125413" cy="2114550"/>
          </a:xfrm>
          <a:prstGeom prst="leftBrace">
            <a:avLst>
              <a:gd name="adj1" fmla="val 141364"/>
              <a:gd name="adj2" fmla="val 50000"/>
            </a:avLst>
          </a:prstGeom>
          <a:noFill/>
          <a:ln w="28575">
            <a:solidFill>
              <a:srgbClr val="008080"/>
            </a:solidFill>
            <a:round/>
          </a:ln>
        </p:spPr>
        <p:txBody>
          <a:bodyPr wrap="none" lIns="91431" tIns="45716" rIns="91431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AutoShape 4"/>
          <p:cNvSpPr/>
          <p:nvPr/>
        </p:nvSpPr>
        <p:spPr bwMode="auto">
          <a:xfrm rot="10800000">
            <a:off x="8203357" y="2690053"/>
            <a:ext cx="161925" cy="2114550"/>
          </a:xfrm>
          <a:prstGeom prst="leftBrace">
            <a:avLst>
              <a:gd name="adj1" fmla="val 74242"/>
              <a:gd name="adj2" fmla="val 49384"/>
            </a:avLst>
          </a:prstGeom>
          <a:noFill/>
          <a:ln w="28575">
            <a:solidFill>
              <a:srgbClr val="008080"/>
            </a:solidFill>
            <a:round/>
          </a:ln>
        </p:spPr>
        <p:txBody>
          <a:bodyPr wrap="none" lIns="91431" tIns="45716" rIns="91431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2260507" y="2750586"/>
            <a:ext cx="615535" cy="198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lIns="91431" tIns="45716" rIns="91431" bIns="4571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亡羊补牢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171522" y="2544004"/>
            <a:ext cx="5580063" cy="520700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第一天：羊丢了，不修羊圈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171521" y="3496503"/>
            <a:ext cx="4719638" cy="520700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第二天：羊又丢了，后悔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171522" y="4420428"/>
            <a:ext cx="5456170" cy="520700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结果：修羊圈，再也没丢羊</a:t>
            </a:r>
          </a:p>
        </p:txBody>
      </p:sp>
      <p:sp>
        <p:nvSpPr>
          <p:cNvPr id="19467" name="TextBox 16"/>
          <p:cNvSpPr txBox="1">
            <a:spLocks noChangeArrowheads="1"/>
          </p:cNvSpPr>
          <p:nvPr/>
        </p:nvSpPr>
        <p:spPr bwMode="auto">
          <a:xfrm>
            <a:off x="8478103" y="3267794"/>
            <a:ext cx="1919369" cy="9531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亡羊补牢为时未晚</a:t>
            </a:r>
          </a:p>
        </p:txBody>
      </p:sp>
      <p:sp>
        <p:nvSpPr>
          <p:cNvPr id="5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2" grpId="0"/>
      <p:bldP spid="1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/>
          <p:nvPr/>
        </p:nvSpPr>
        <p:spPr bwMode="auto">
          <a:xfrm>
            <a:off x="3327401" y="2791598"/>
            <a:ext cx="125412" cy="2114550"/>
          </a:xfrm>
          <a:prstGeom prst="leftBrace">
            <a:avLst>
              <a:gd name="adj1" fmla="val 141366"/>
              <a:gd name="adj2" fmla="val 50000"/>
            </a:avLst>
          </a:prstGeom>
          <a:noFill/>
          <a:ln w="28575">
            <a:solidFill>
              <a:srgbClr val="008080"/>
            </a:solidFill>
            <a:round/>
          </a:ln>
        </p:spPr>
        <p:txBody>
          <a:bodyPr wrap="none" lIns="91431" tIns="45716" rIns="91431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AutoShape 4"/>
          <p:cNvSpPr/>
          <p:nvPr/>
        </p:nvSpPr>
        <p:spPr bwMode="auto">
          <a:xfrm rot="10800000">
            <a:off x="8104188" y="2791598"/>
            <a:ext cx="161925" cy="2114550"/>
          </a:xfrm>
          <a:prstGeom prst="leftBrace">
            <a:avLst>
              <a:gd name="adj1" fmla="val 74242"/>
              <a:gd name="adj2" fmla="val 49384"/>
            </a:avLst>
          </a:prstGeom>
          <a:noFill/>
          <a:ln w="28575">
            <a:solidFill>
              <a:srgbClr val="008080"/>
            </a:solidFill>
            <a:round/>
          </a:ln>
        </p:spPr>
        <p:txBody>
          <a:bodyPr wrap="none" lIns="91431" tIns="45716" rIns="91431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1598613" y="3588523"/>
            <a:ext cx="19621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揠苗助长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671888" y="2632848"/>
            <a:ext cx="1286506" cy="520700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起因</a:t>
            </a: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4751733" y="2899480"/>
            <a:ext cx="609600" cy="0"/>
          </a:xfrm>
          <a:prstGeom prst="line">
            <a:avLst/>
          </a:prstGeom>
          <a:noFill/>
          <a:ln w="31750">
            <a:solidFill>
              <a:srgbClr val="60BD9E"/>
            </a:solidFill>
            <a:round/>
            <a:tailEnd type="triangle" w="med" len="med"/>
          </a:ln>
          <a:effectLst/>
        </p:spPr>
        <p:txBody>
          <a:bodyPr lIns="91431" tIns="45716" rIns="91431" bIns="45716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5507039" y="2620148"/>
            <a:ext cx="28416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盼望禾苗快长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3671888" y="3585347"/>
            <a:ext cx="1393677" cy="520700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经过</a:t>
            </a: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751733" y="3840074"/>
            <a:ext cx="609600" cy="0"/>
          </a:xfrm>
          <a:prstGeom prst="line">
            <a:avLst/>
          </a:prstGeom>
          <a:noFill/>
          <a:ln w="31750">
            <a:solidFill>
              <a:srgbClr val="60BD9E"/>
            </a:solidFill>
            <a:round/>
            <a:tailEnd type="triangle" w="med" len="med"/>
          </a:ln>
          <a:effectLst/>
        </p:spPr>
        <p:txBody>
          <a:bodyPr lIns="91431" tIns="45716" rIns="91431" bIns="45716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5507038" y="3572648"/>
            <a:ext cx="2571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往高里拔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3709988" y="4509273"/>
            <a:ext cx="1355577" cy="520700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结果</a:t>
            </a: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4751733" y="4780667"/>
            <a:ext cx="609600" cy="0"/>
          </a:xfrm>
          <a:prstGeom prst="line">
            <a:avLst/>
          </a:prstGeom>
          <a:noFill/>
          <a:ln w="31750">
            <a:solidFill>
              <a:srgbClr val="60BD9E"/>
            </a:solidFill>
            <a:round/>
            <a:tailEnd type="triangle" w="med" len="med"/>
          </a:ln>
          <a:effectLst/>
        </p:spPr>
        <p:txBody>
          <a:bodyPr lIns="91431" tIns="45716" rIns="91431" bIns="45716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545138" y="4496573"/>
            <a:ext cx="2571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全枯死了</a:t>
            </a:r>
          </a:p>
        </p:txBody>
      </p:sp>
      <p:sp>
        <p:nvSpPr>
          <p:cNvPr id="33809" name="TextBox 16"/>
          <p:cNvSpPr txBox="1">
            <a:spLocks noChangeArrowheads="1"/>
          </p:cNvSpPr>
          <p:nvPr/>
        </p:nvSpPr>
        <p:spPr bwMode="auto">
          <a:xfrm>
            <a:off x="8518302" y="3372306"/>
            <a:ext cx="1919369" cy="9531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急于求成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反而坏事</a:t>
            </a:r>
          </a:p>
        </p:txBody>
      </p:sp>
      <p:sp>
        <p:nvSpPr>
          <p:cNvPr id="7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/>
      <p:bldP spid="24" grpId="0" bldLvl="0" animBg="1"/>
      <p:bldP spid="25" grpId="0"/>
      <p:bldP spid="28" grpId="0"/>
      <p:bldP spid="29" grpId="0" bldLvl="0" animBg="1"/>
      <p:bldP spid="30" grpId="0"/>
      <p:bldP spid="31" grpId="0"/>
      <p:bldP spid="32" grpId="0" bldLvl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944880" y="2607945"/>
            <a:ext cx="5939790" cy="2489405"/>
          </a:xfrm>
          <a:prstGeom prst="round2Diag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寓言：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是文学作品的一种体裁，常带有讽刺或劝诫的性质，用假托的故事或拟人手法说明某个道理，以比喻性的故事寄寓意味深长的道理，给人以启示。</a:t>
            </a:r>
          </a:p>
        </p:txBody>
      </p:sp>
      <p:pic>
        <p:nvPicPr>
          <p:cNvPr id="4" name="图片 3" descr="u=1508587809,1840560007&amp;fm=27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670" y="2053590"/>
            <a:ext cx="4229735" cy="3310460"/>
          </a:xfrm>
          <a:prstGeom prst="rect">
            <a:avLst/>
          </a:prstGeom>
        </p:spPr>
      </p:pic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850362" y="1869826"/>
            <a:ext cx="8693785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一、选择正确的读音。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叼（dāo  diāo）                狼（lán   láng）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坊（fāng   fǎng）              窟（qū    kū ）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悔（huǐ    měi）                 窿（kū    lóng）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23002" y="3187451"/>
            <a:ext cx="1548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20987" y="3078120"/>
            <a:ext cx="74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0177" y="4009141"/>
            <a:ext cx="72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43772" y="3899810"/>
            <a:ext cx="949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0177" y="4886076"/>
            <a:ext cx="793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0987" y="4776745"/>
            <a:ext cx="1129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725612" y="1572674"/>
            <a:ext cx="8740775" cy="42793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二、按要求写句子。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（1）他把羊圈修的结结实实。（改为“被”字句）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__________________________________________（2）羊已经丢了还修羊圈干什么呢？（改为陈述句）   __________________________________________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13012" y="3042699"/>
            <a:ext cx="4493538" cy="830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羊圈被他修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得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结结实实的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3012" y="5194714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羊已经丢了不用修羊圈了。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 flipH="1">
            <a:off x="-1184779" y="-1718489"/>
            <a:ext cx="2750732" cy="2752236"/>
          </a:xfrm>
          <a:prstGeom prst="ellipse">
            <a:avLst/>
          </a:prstGeom>
          <a:gradFill flip="none" rotWithShape="1">
            <a:gsLst>
              <a:gs pos="100000">
                <a:srgbClr val="30B593"/>
              </a:gs>
              <a:gs pos="0">
                <a:srgbClr val="00B050">
                  <a:alpha val="17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 flipH="1">
            <a:off x="1233996" y="117987"/>
            <a:ext cx="690207" cy="690584"/>
          </a:xfrm>
          <a:prstGeom prst="ellipse">
            <a:avLst/>
          </a:prstGeom>
          <a:solidFill>
            <a:srgbClr val="8EBCF2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 flipH="1">
            <a:off x="-2053633" y="4403130"/>
            <a:ext cx="4671212" cy="4673766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 flipH="1">
            <a:off x="2099536" y="5650523"/>
            <a:ext cx="817307" cy="817753"/>
          </a:xfrm>
          <a:prstGeom prst="ellipse">
            <a:avLst/>
          </a:prstGeom>
          <a:gradFill flip="none" rotWithShape="1">
            <a:gsLst>
              <a:gs pos="100000">
                <a:srgbClr val="30B593"/>
              </a:gs>
              <a:gs pos="0">
                <a:srgbClr val="00B050">
                  <a:alpha val="17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 flipH="1">
            <a:off x="6264929" y="-790496"/>
            <a:ext cx="8707437" cy="8712200"/>
          </a:xfrm>
          <a:prstGeom prst="ellipse">
            <a:avLst/>
          </a:prstGeom>
          <a:gradFill flip="none" rotWithShape="1">
            <a:gsLst>
              <a:gs pos="100000">
                <a:srgbClr val="30B593"/>
              </a:gs>
              <a:gs pos="0">
                <a:srgbClr val="00B050">
                  <a:alpha val="17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 flipH="1">
            <a:off x="6252230" y="-1341359"/>
            <a:ext cx="8707437" cy="8712200"/>
          </a:xfrm>
          <a:prstGeom prst="ellipse">
            <a:avLst/>
          </a:prstGeom>
          <a:solidFill>
            <a:schemeClr val="bg1">
              <a:lumMod val="95000"/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 flipH="1">
            <a:off x="4764994" y="711261"/>
            <a:ext cx="1393535" cy="1394296"/>
          </a:xfrm>
          <a:prstGeom prst="ellipse">
            <a:avLst/>
          </a:prstGeom>
          <a:solidFill>
            <a:schemeClr val="bg1">
              <a:lumMod val="75000"/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flipH="1">
            <a:off x="4331188" y="813965"/>
            <a:ext cx="1291592" cy="1291592"/>
            <a:chOff x="8856663" y="1851026"/>
            <a:chExt cx="1514475" cy="1514475"/>
          </a:xfrm>
          <a:solidFill>
            <a:srgbClr val="FF0000">
              <a:alpha val="41000"/>
            </a:srgbClr>
          </a:solidFill>
        </p:grpSpPr>
        <p:sp>
          <p:nvSpPr>
            <p:cNvPr id="20" name="Freeform 41"/>
            <p:cNvSpPr/>
            <p:nvPr/>
          </p:nvSpPr>
          <p:spPr bwMode="auto">
            <a:xfrm>
              <a:off x="8953500" y="1949451"/>
              <a:ext cx="282575" cy="285750"/>
            </a:xfrm>
            <a:custGeom>
              <a:avLst/>
              <a:gdLst>
                <a:gd name="T0" fmla="*/ 0 w 66"/>
                <a:gd name="T1" fmla="*/ 67 h 67"/>
                <a:gd name="T2" fmla="*/ 66 w 66"/>
                <a:gd name="T3" fmla="*/ 0 h 67"/>
                <a:gd name="T4" fmla="*/ 34 w 66"/>
                <a:gd name="T5" fmla="*/ 24 h 67"/>
                <a:gd name="T6" fmla="*/ 24 w 66"/>
                <a:gd name="T7" fmla="*/ 34 h 67"/>
                <a:gd name="T8" fmla="*/ 0 w 6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0" y="67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5" y="7"/>
                    <a:pt x="44" y="15"/>
                    <a:pt x="3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5" y="44"/>
                    <a:pt x="7" y="55"/>
                    <a:pt x="0" y="67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Freeform 42"/>
            <p:cNvSpPr/>
            <p:nvPr/>
          </p:nvSpPr>
          <p:spPr bwMode="auto">
            <a:xfrm>
              <a:off x="8869363" y="1868488"/>
              <a:ext cx="593725" cy="588963"/>
            </a:xfrm>
            <a:custGeom>
              <a:avLst/>
              <a:gdLst>
                <a:gd name="T0" fmla="*/ 0 w 139"/>
                <a:gd name="T1" fmla="*/ 138 h 138"/>
                <a:gd name="T2" fmla="*/ 139 w 139"/>
                <a:gd name="T3" fmla="*/ 0 h 138"/>
                <a:gd name="T4" fmla="*/ 128 w 139"/>
                <a:gd name="T5" fmla="*/ 2 h 138"/>
                <a:gd name="T6" fmla="*/ 3 w 139"/>
                <a:gd name="T7" fmla="*/ 127 h 138"/>
                <a:gd name="T8" fmla="*/ 0 w 13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8">
                  <a:moveTo>
                    <a:pt x="0" y="13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5" y="0"/>
                    <a:pt x="131" y="1"/>
                    <a:pt x="128" y="2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2" y="131"/>
                    <a:pt x="1" y="135"/>
                    <a:pt x="0" y="138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8856663" y="1851026"/>
              <a:ext cx="758825" cy="763588"/>
            </a:xfrm>
            <a:custGeom>
              <a:avLst/>
              <a:gdLst>
                <a:gd name="T0" fmla="*/ 0 w 178"/>
                <a:gd name="T1" fmla="*/ 178 h 179"/>
                <a:gd name="T2" fmla="*/ 0 w 178"/>
                <a:gd name="T3" fmla="*/ 179 h 179"/>
                <a:gd name="T4" fmla="*/ 178 w 178"/>
                <a:gd name="T5" fmla="*/ 0 h 179"/>
                <a:gd name="T6" fmla="*/ 177 w 178"/>
                <a:gd name="T7" fmla="*/ 0 h 179"/>
                <a:gd name="T8" fmla="*/ 170 w 178"/>
                <a:gd name="T9" fmla="*/ 0 h 179"/>
                <a:gd name="T10" fmla="*/ 0 w 178"/>
                <a:gd name="T11" fmla="*/ 170 h 179"/>
                <a:gd name="T12" fmla="*/ 0 w 178"/>
                <a:gd name="T13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0" y="178"/>
                  </a:moveTo>
                  <a:cubicBezTo>
                    <a:pt x="0" y="178"/>
                    <a:pt x="0" y="178"/>
                    <a:pt x="0" y="179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8" y="0"/>
                    <a:pt x="177" y="0"/>
                  </a:cubicBezTo>
                  <a:cubicBezTo>
                    <a:pt x="175" y="0"/>
                    <a:pt x="172" y="0"/>
                    <a:pt x="170" y="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2"/>
                    <a:pt x="0" y="175"/>
                    <a:pt x="0" y="178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Freeform 44"/>
            <p:cNvSpPr/>
            <p:nvPr/>
          </p:nvSpPr>
          <p:spPr bwMode="auto">
            <a:xfrm>
              <a:off x="8864600" y="1858963"/>
              <a:ext cx="884238" cy="884238"/>
            </a:xfrm>
            <a:custGeom>
              <a:avLst/>
              <a:gdLst>
                <a:gd name="T0" fmla="*/ 1 w 207"/>
                <a:gd name="T1" fmla="*/ 207 h 207"/>
                <a:gd name="T2" fmla="*/ 207 w 207"/>
                <a:gd name="T3" fmla="*/ 1 h 207"/>
                <a:gd name="T4" fmla="*/ 199 w 207"/>
                <a:gd name="T5" fmla="*/ 0 h 207"/>
                <a:gd name="T6" fmla="*/ 0 w 207"/>
                <a:gd name="T7" fmla="*/ 199 h 207"/>
                <a:gd name="T8" fmla="*/ 1 w 207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" y="207"/>
                  </a:moveTo>
                  <a:cubicBezTo>
                    <a:pt x="207" y="1"/>
                    <a:pt x="207" y="1"/>
                    <a:pt x="207" y="1"/>
                  </a:cubicBezTo>
                  <a:cubicBezTo>
                    <a:pt x="204" y="1"/>
                    <a:pt x="202" y="0"/>
                    <a:pt x="199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2"/>
                    <a:pt x="0" y="204"/>
                    <a:pt x="1" y="207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Freeform 45"/>
            <p:cNvSpPr/>
            <p:nvPr/>
          </p:nvSpPr>
          <p:spPr bwMode="auto">
            <a:xfrm>
              <a:off x="8885238" y="1884363"/>
              <a:ext cx="974725" cy="969963"/>
            </a:xfrm>
            <a:custGeom>
              <a:avLst/>
              <a:gdLst>
                <a:gd name="T0" fmla="*/ 2 w 228"/>
                <a:gd name="T1" fmla="*/ 227 h 227"/>
                <a:gd name="T2" fmla="*/ 228 w 228"/>
                <a:gd name="T3" fmla="*/ 2 h 227"/>
                <a:gd name="T4" fmla="*/ 221 w 228"/>
                <a:gd name="T5" fmla="*/ 0 h 227"/>
                <a:gd name="T6" fmla="*/ 0 w 228"/>
                <a:gd name="T7" fmla="*/ 220 h 227"/>
                <a:gd name="T8" fmla="*/ 2 w 228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7">
                  <a:moveTo>
                    <a:pt x="2" y="227"/>
                  </a:moveTo>
                  <a:cubicBezTo>
                    <a:pt x="228" y="2"/>
                    <a:pt x="228" y="2"/>
                    <a:pt x="228" y="2"/>
                  </a:cubicBezTo>
                  <a:cubicBezTo>
                    <a:pt x="226" y="1"/>
                    <a:pt x="223" y="0"/>
                    <a:pt x="22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" y="223"/>
                    <a:pt x="2" y="225"/>
                    <a:pt x="2" y="227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Freeform 46"/>
            <p:cNvSpPr/>
            <p:nvPr/>
          </p:nvSpPr>
          <p:spPr bwMode="auto">
            <a:xfrm>
              <a:off x="8924925" y="1922463"/>
              <a:ext cx="1033463" cy="1028700"/>
            </a:xfrm>
            <a:custGeom>
              <a:avLst/>
              <a:gdLst>
                <a:gd name="T0" fmla="*/ 3 w 242"/>
                <a:gd name="T1" fmla="*/ 241 h 241"/>
                <a:gd name="T2" fmla="*/ 242 w 242"/>
                <a:gd name="T3" fmla="*/ 2 h 241"/>
                <a:gd name="T4" fmla="*/ 236 w 242"/>
                <a:gd name="T5" fmla="*/ 0 h 241"/>
                <a:gd name="T6" fmla="*/ 0 w 242"/>
                <a:gd name="T7" fmla="*/ 235 h 241"/>
                <a:gd name="T8" fmla="*/ 3 w 242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1">
                  <a:moveTo>
                    <a:pt x="3" y="241"/>
                  </a:moveTo>
                  <a:cubicBezTo>
                    <a:pt x="242" y="2"/>
                    <a:pt x="242" y="2"/>
                    <a:pt x="242" y="2"/>
                  </a:cubicBezTo>
                  <a:cubicBezTo>
                    <a:pt x="240" y="1"/>
                    <a:pt x="238" y="1"/>
                    <a:pt x="236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" y="237"/>
                    <a:pt x="2" y="239"/>
                    <a:pt x="3" y="241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Freeform 47"/>
            <p:cNvSpPr/>
            <p:nvPr/>
          </p:nvSpPr>
          <p:spPr bwMode="auto">
            <a:xfrm>
              <a:off x="8975725" y="1970088"/>
              <a:ext cx="1066800" cy="1071563"/>
            </a:xfrm>
            <a:custGeom>
              <a:avLst/>
              <a:gdLst>
                <a:gd name="T0" fmla="*/ 4 w 250"/>
                <a:gd name="T1" fmla="*/ 251 h 251"/>
                <a:gd name="T2" fmla="*/ 250 w 250"/>
                <a:gd name="T3" fmla="*/ 4 h 251"/>
                <a:gd name="T4" fmla="*/ 245 w 250"/>
                <a:gd name="T5" fmla="*/ 0 h 251"/>
                <a:gd name="T6" fmla="*/ 0 w 250"/>
                <a:gd name="T7" fmla="*/ 245 h 251"/>
                <a:gd name="T8" fmla="*/ 4 w 250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1">
                  <a:moveTo>
                    <a:pt x="4" y="251"/>
                  </a:moveTo>
                  <a:cubicBezTo>
                    <a:pt x="250" y="4"/>
                    <a:pt x="250" y="4"/>
                    <a:pt x="250" y="4"/>
                  </a:cubicBezTo>
                  <a:cubicBezTo>
                    <a:pt x="249" y="3"/>
                    <a:pt x="247" y="1"/>
                    <a:pt x="245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" y="247"/>
                    <a:pt x="2" y="249"/>
                    <a:pt x="4" y="251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Freeform 48"/>
            <p:cNvSpPr/>
            <p:nvPr/>
          </p:nvSpPr>
          <p:spPr bwMode="auto">
            <a:xfrm>
              <a:off x="9036050" y="2030413"/>
              <a:ext cx="1087438" cy="1087438"/>
            </a:xfrm>
            <a:custGeom>
              <a:avLst/>
              <a:gdLst>
                <a:gd name="T0" fmla="*/ 4 w 255"/>
                <a:gd name="T1" fmla="*/ 255 h 255"/>
                <a:gd name="T2" fmla="*/ 255 w 255"/>
                <a:gd name="T3" fmla="*/ 4 h 255"/>
                <a:gd name="T4" fmla="*/ 250 w 255"/>
                <a:gd name="T5" fmla="*/ 0 h 255"/>
                <a:gd name="T6" fmla="*/ 0 w 255"/>
                <a:gd name="T7" fmla="*/ 250 h 255"/>
                <a:gd name="T8" fmla="*/ 4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4" y="255"/>
                  </a:moveTo>
                  <a:cubicBezTo>
                    <a:pt x="255" y="4"/>
                    <a:pt x="255" y="4"/>
                    <a:pt x="255" y="4"/>
                  </a:cubicBezTo>
                  <a:cubicBezTo>
                    <a:pt x="253" y="3"/>
                    <a:pt x="252" y="2"/>
                    <a:pt x="25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" y="252"/>
                    <a:pt x="3" y="253"/>
                    <a:pt x="4" y="255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Freeform 49"/>
            <p:cNvSpPr/>
            <p:nvPr/>
          </p:nvSpPr>
          <p:spPr bwMode="auto">
            <a:xfrm>
              <a:off x="9104313" y="2098676"/>
              <a:ext cx="1087438" cy="1087438"/>
            </a:xfrm>
            <a:custGeom>
              <a:avLst/>
              <a:gdLst>
                <a:gd name="T0" fmla="*/ 5 w 255"/>
                <a:gd name="T1" fmla="*/ 255 h 255"/>
                <a:gd name="T2" fmla="*/ 255 w 255"/>
                <a:gd name="T3" fmla="*/ 5 h 255"/>
                <a:gd name="T4" fmla="*/ 251 w 255"/>
                <a:gd name="T5" fmla="*/ 0 h 255"/>
                <a:gd name="T6" fmla="*/ 0 w 255"/>
                <a:gd name="T7" fmla="*/ 251 h 255"/>
                <a:gd name="T8" fmla="*/ 5 w 255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5">
                  <a:moveTo>
                    <a:pt x="5" y="255"/>
                  </a:moveTo>
                  <a:cubicBezTo>
                    <a:pt x="255" y="5"/>
                    <a:pt x="255" y="5"/>
                    <a:pt x="255" y="5"/>
                  </a:cubicBezTo>
                  <a:cubicBezTo>
                    <a:pt x="253" y="4"/>
                    <a:pt x="252" y="2"/>
                    <a:pt x="25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" y="252"/>
                    <a:pt x="3" y="254"/>
                    <a:pt x="5" y="255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Freeform 50"/>
            <p:cNvSpPr/>
            <p:nvPr/>
          </p:nvSpPr>
          <p:spPr bwMode="auto">
            <a:xfrm>
              <a:off x="9185275" y="2179638"/>
              <a:ext cx="1066800" cy="1066800"/>
            </a:xfrm>
            <a:custGeom>
              <a:avLst/>
              <a:gdLst>
                <a:gd name="T0" fmla="*/ 5 w 250"/>
                <a:gd name="T1" fmla="*/ 250 h 250"/>
                <a:gd name="T2" fmla="*/ 250 w 250"/>
                <a:gd name="T3" fmla="*/ 5 h 250"/>
                <a:gd name="T4" fmla="*/ 246 w 250"/>
                <a:gd name="T5" fmla="*/ 0 h 250"/>
                <a:gd name="T6" fmla="*/ 0 w 250"/>
                <a:gd name="T7" fmla="*/ 247 h 250"/>
                <a:gd name="T8" fmla="*/ 5 w 25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0">
                  <a:moveTo>
                    <a:pt x="5" y="250"/>
                  </a:moveTo>
                  <a:cubicBezTo>
                    <a:pt x="250" y="5"/>
                    <a:pt x="250" y="5"/>
                    <a:pt x="250" y="5"/>
                  </a:cubicBezTo>
                  <a:cubicBezTo>
                    <a:pt x="249" y="3"/>
                    <a:pt x="247" y="2"/>
                    <a:pt x="246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1" y="248"/>
                    <a:pt x="3" y="249"/>
                    <a:pt x="5" y="250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Freeform 51"/>
            <p:cNvSpPr/>
            <p:nvPr/>
          </p:nvSpPr>
          <p:spPr bwMode="auto">
            <a:xfrm>
              <a:off x="9269413" y="2265363"/>
              <a:ext cx="1030288" cy="1031875"/>
            </a:xfrm>
            <a:custGeom>
              <a:avLst/>
              <a:gdLst>
                <a:gd name="T0" fmla="*/ 6 w 241"/>
                <a:gd name="T1" fmla="*/ 242 h 242"/>
                <a:gd name="T2" fmla="*/ 241 w 241"/>
                <a:gd name="T3" fmla="*/ 6 h 242"/>
                <a:gd name="T4" fmla="*/ 239 w 241"/>
                <a:gd name="T5" fmla="*/ 0 h 242"/>
                <a:gd name="T6" fmla="*/ 0 w 241"/>
                <a:gd name="T7" fmla="*/ 239 h 242"/>
                <a:gd name="T8" fmla="*/ 6 w 241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2">
                  <a:moveTo>
                    <a:pt x="6" y="242"/>
                  </a:moveTo>
                  <a:cubicBezTo>
                    <a:pt x="241" y="6"/>
                    <a:pt x="241" y="6"/>
                    <a:pt x="241" y="6"/>
                  </a:cubicBezTo>
                  <a:cubicBezTo>
                    <a:pt x="241" y="4"/>
                    <a:pt x="240" y="2"/>
                    <a:pt x="23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" y="240"/>
                    <a:pt x="4" y="241"/>
                    <a:pt x="6" y="242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Freeform 52"/>
            <p:cNvSpPr/>
            <p:nvPr/>
          </p:nvSpPr>
          <p:spPr bwMode="auto">
            <a:xfrm>
              <a:off x="9367838" y="2366963"/>
              <a:ext cx="969963" cy="968375"/>
            </a:xfrm>
            <a:custGeom>
              <a:avLst/>
              <a:gdLst>
                <a:gd name="T0" fmla="*/ 7 w 227"/>
                <a:gd name="T1" fmla="*/ 227 h 227"/>
                <a:gd name="T2" fmla="*/ 227 w 227"/>
                <a:gd name="T3" fmla="*/ 6 h 227"/>
                <a:gd name="T4" fmla="*/ 225 w 227"/>
                <a:gd name="T5" fmla="*/ 0 h 227"/>
                <a:gd name="T6" fmla="*/ 0 w 227"/>
                <a:gd name="T7" fmla="*/ 225 h 227"/>
                <a:gd name="T8" fmla="*/ 7 w 227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7">
                  <a:moveTo>
                    <a:pt x="7" y="227"/>
                  </a:moveTo>
                  <a:cubicBezTo>
                    <a:pt x="227" y="6"/>
                    <a:pt x="227" y="6"/>
                    <a:pt x="227" y="6"/>
                  </a:cubicBezTo>
                  <a:cubicBezTo>
                    <a:pt x="227" y="4"/>
                    <a:pt x="226" y="2"/>
                    <a:pt x="225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2" y="225"/>
                    <a:pt x="5" y="226"/>
                    <a:pt x="7" y="227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Freeform 53"/>
            <p:cNvSpPr/>
            <p:nvPr/>
          </p:nvSpPr>
          <p:spPr bwMode="auto">
            <a:xfrm>
              <a:off x="9478963" y="2478088"/>
              <a:ext cx="884238" cy="879475"/>
            </a:xfrm>
            <a:custGeom>
              <a:avLst/>
              <a:gdLst>
                <a:gd name="T0" fmla="*/ 8 w 207"/>
                <a:gd name="T1" fmla="*/ 206 h 206"/>
                <a:gd name="T2" fmla="*/ 207 w 207"/>
                <a:gd name="T3" fmla="*/ 7 h 206"/>
                <a:gd name="T4" fmla="*/ 206 w 207"/>
                <a:gd name="T5" fmla="*/ 0 h 206"/>
                <a:gd name="T6" fmla="*/ 0 w 207"/>
                <a:gd name="T7" fmla="*/ 205 h 206"/>
                <a:gd name="T8" fmla="*/ 8 w 20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8" y="206"/>
                  </a:moveTo>
                  <a:cubicBezTo>
                    <a:pt x="207" y="7"/>
                    <a:pt x="207" y="7"/>
                    <a:pt x="207" y="7"/>
                  </a:cubicBezTo>
                  <a:cubicBezTo>
                    <a:pt x="207" y="5"/>
                    <a:pt x="206" y="2"/>
                    <a:pt x="206" y="0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" y="206"/>
                    <a:pt x="5" y="206"/>
                    <a:pt x="8" y="206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Freeform 54"/>
            <p:cNvSpPr/>
            <p:nvPr/>
          </p:nvSpPr>
          <p:spPr bwMode="auto">
            <a:xfrm>
              <a:off x="9612313" y="2606676"/>
              <a:ext cx="758825" cy="758825"/>
            </a:xfrm>
            <a:custGeom>
              <a:avLst/>
              <a:gdLst>
                <a:gd name="T0" fmla="*/ 0 w 178"/>
                <a:gd name="T1" fmla="*/ 178 h 178"/>
                <a:gd name="T2" fmla="*/ 9 w 178"/>
                <a:gd name="T3" fmla="*/ 178 h 178"/>
                <a:gd name="T4" fmla="*/ 178 w 178"/>
                <a:gd name="T5" fmla="*/ 9 h 178"/>
                <a:gd name="T6" fmla="*/ 178 w 178"/>
                <a:gd name="T7" fmla="*/ 1 h 178"/>
                <a:gd name="T8" fmla="*/ 178 w 178"/>
                <a:gd name="T9" fmla="*/ 0 h 178"/>
                <a:gd name="T10" fmla="*/ 0 w 178"/>
                <a:gd name="T11" fmla="*/ 178 h 178"/>
                <a:gd name="T12" fmla="*/ 0 w 178"/>
                <a:gd name="T1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0" y="178"/>
                  </a:moveTo>
                  <a:cubicBezTo>
                    <a:pt x="3" y="178"/>
                    <a:pt x="6" y="178"/>
                    <a:pt x="9" y="178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6"/>
                    <a:pt x="178" y="3"/>
                    <a:pt x="178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Freeform 55"/>
            <p:cNvSpPr/>
            <p:nvPr/>
          </p:nvSpPr>
          <p:spPr bwMode="auto">
            <a:xfrm>
              <a:off x="9764713" y="2759076"/>
              <a:ext cx="590550" cy="590550"/>
            </a:xfrm>
            <a:custGeom>
              <a:avLst/>
              <a:gdLst>
                <a:gd name="T0" fmla="*/ 12 w 138"/>
                <a:gd name="T1" fmla="*/ 136 h 138"/>
                <a:gd name="T2" fmla="*/ 135 w 138"/>
                <a:gd name="T3" fmla="*/ 12 h 138"/>
                <a:gd name="T4" fmla="*/ 138 w 138"/>
                <a:gd name="T5" fmla="*/ 0 h 138"/>
                <a:gd name="T6" fmla="*/ 0 w 138"/>
                <a:gd name="T7" fmla="*/ 138 h 138"/>
                <a:gd name="T8" fmla="*/ 12 w 138"/>
                <a:gd name="T9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2" y="136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6" y="8"/>
                    <a:pt x="137" y="4"/>
                    <a:pt x="138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" y="138"/>
                    <a:pt x="8" y="137"/>
                    <a:pt x="12" y="136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Freeform 56"/>
            <p:cNvSpPr/>
            <p:nvPr/>
          </p:nvSpPr>
          <p:spPr bwMode="auto">
            <a:xfrm>
              <a:off x="9991725" y="2990851"/>
              <a:ext cx="277813" cy="273050"/>
            </a:xfrm>
            <a:custGeom>
              <a:avLst/>
              <a:gdLst>
                <a:gd name="T0" fmla="*/ 65 w 65"/>
                <a:gd name="T1" fmla="*/ 0 h 64"/>
                <a:gd name="T2" fmla="*/ 0 w 65"/>
                <a:gd name="T3" fmla="*/ 64 h 64"/>
                <a:gd name="T4" fmla="*/ 65 w 6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4">
                  <a:moveTo>
                    <a:pt x="65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27" y="49"/>
                    <a:pt x="49" y="26"/>
                    <a:pt x="65" y="0"/>
                  </a:cubicBezTo>
                </a:path>
              </a:pathLst>
            </a:custGeom>
            <a:gradFill flip="none" rotWithShape="1">
              <a:gsLst>
                <a:gs pos="100000">
                  <a:srgbClr val="30B593"/>
                </a:gs>
                <a:gs pos="0">
                  <a:srgbClr val="00B050">
                    <a:alpha val="17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127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8160000">
            <a:off x="156510" y="224011"/>
            <a:ext cx="993161" cy="802844"/>
            <a:chOff x="92075" y="74613"/>
            <a:chExt cx="1706563" cy="1379538"/>
          </a:xfrm>
          <a:solidFill>
            <a:schemeClr val="bg1">
              <a:lumMod val="85000"/>
            </a:schemeClr>
          </a:solidFill>
        </p:grpSpPr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1077913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401763" y="565150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1" y="3"/>
                    <a:pt x="1" y="8"/>
                  </a:cubicBezTo>
                  <a:cubicBezTo>
                    <a:pt x="0" y="12"/>
                    <a:pt x="4" y="15"/>
                    <a:pt x="8" y="16"/>
                  </a:cubicBezTo>
                  <a:cubicBezTo>
                    <a:pt x="13" y="16"/>
                    <a:pt x="16" y="12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1730375" y="565150"/>
              <a:ext cx="68263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254000" y="731838"/>
              <a:ext cx="68263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582613" y="731838"/>
              <a:ext cx="68263" cy="65088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911225" y="731838"/>
              <a:ext cx="68263" cy="65088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7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1239838" y="728663"/>
              <a:ext cx="68263" cy="68263"/>
            </a:xfrm>
            <a:custGeom>
              <a:avLst/>
              <a:gdLst>
                <a:gd name="T0" fmla="*/ 8 w 16"/>
                <a:gd name="T1" fmla="*/ 1 h 16"/>
                <a:gd name="T2" fmla="*/ 0 w 16"/>
                <a:gd name="T3" fmla="*/ 8 h 16"/>
                <a:gd name="T4" fmla="*/ 7 w 16"/>
                <a:gd name="T5" fmla="*/ 16 h 16"/>
                <a:gd name="T6" fmla="*/ 15 w 16"/>
                <a:gd name="T7" fmla="*/ 9 h 16"/>
                <a:gd name="T8" fmla="*/ 8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9"/>
                  </a:cubicBezTo>
                  <a:cubicBezTo>
                    <a:pt x="16" y="4"/>
                    <a:pt x="13" y="1"/>
                    <a:pt x="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1568450" y="731838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5" name="Oval 13"/>
            <p:cNvSpPr>
              <a:spLocks noChangeArrowheads="1"/>
            </p:cNvSpPr>
            <p:nvPr/>
          </p:nvSpPr>
          <p:spPr bwMode="auto">
            <a:xfrm>
              <a:off x="420688" y="893763"/>
              <a:ext cx="63500" cy="65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6" name="Freeform 14"/>
            <p:cNvSpPr/>
            <p:nvPr/>
          </p:nvSpPr>
          <p:spPr bwMode="auto">
            <a:xfrm>
              <a:off x="749300" y="893763"/>
              <a:ext cx="63500" cy="68263"/>
            </a:xfrm>
            <a:custGeom>
              <a:avLst/>
              <a:gdLst>
                <a:gd name="T0" fmla="*/ 0 w 15"/>
                <a:gd name="T1" fmla="*/ 7 h 16"/>
                <a:gd name="T2" fmla="*/ 7 w 15"/>
                <a:gd name="T3" fmla="*/ 15 h 16"/>
                <a:gd name="T4" fmla="*/ 15 w 15"/>
                <a:gd name="T5" fmla="*/ 8 h 16"/>
                <a:gd name="T6" fmla="*/ 8 w 15"/>
                <a:gd name="T7" fmla="*/ 0 h 16"/>
                <a:gd name="T8" fmla="*/ 0 w 15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7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7" name="Freeform 15"/>
            <p:cNvSpPr/>
            <p:nvPr/>
          </p:nvSpPr>
          <p:spPr bwMode="auto">
            <a:xfrm>
              <a:off x="1077913" y="893763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7 h 16"/>
                <a:gd name="T4" fmla="*/ 7 w 15"/>
                <a:gd name="T5" fmla="*/ 15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8" name="Freeform 16"/>
            <p:cNvSpPr/>
            <p:nvPr/>
          </p:nvSpPr>
          <p:spPr bwMode="auto">
            <a:xfrm>
              <a:off x="1401763" y="893763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1 w 16"/>
                <a:gd name="T3" fmla="*/ 8 h 16"/>
                <a:gd name="T4" fmla="*/ 8 w 16"/>
                <a:gd name="T5" fmla="*/ 15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0" y="3"/>
                    <a:pt x="1" y="8"/>
                  </a:cubicBezTo>
                  <a:cubicBezTo>
                    <a:pt x="1" y="12"/>
                    <a:pt x="4" y="16"/>
                    <a:pt x="8" y="15"/>
                  </a:cubicBezTo>
                  <a:cubicBezTo>
                    <a:pt x="13" y="15"/>
                    <a:pt x="16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9" name="Freeform 17"/>
            <p:cNvSpPr/>
            <p:nvPr/>
          </p:nvSpPr>
          <p:spPr bwMode="auto">
            <a:xfrm>
              <a:off x="582613" y="1057275"/>
              <a:ext cx="68263" cy="68263"/>
            </a:xfrm>
            <a:custGeom>
              <a:avLst/>
              <a:gdLst>
                <a:gd name="T0" fmla="*/ 8 w 16"/>
                <a:gd name="T1" fmla="*/ 16 h 16"/>
                <a:gd name="T2" fmla="*/ 16 w 16"/>
                <a:gd name="T3" fmla="*/ 8 h 16"/>
                <a:gd name="T4" fmla="*/ 8 w 16"/>
                <a:gd name="T5" fmla="*/ 0 h 16"/>
                <a:gd name="T6" fmla="*/ 0 w 16"/>
                <a:gd name="T7" fmla="*/ 8 h 16"/>
                <a:gd name="T8" fmla="*/ 8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0" name="Freeform 18"/>
            <p:cNvSpPr/>
            <p:nvPr/>
          </p:nvSpPr>
          <p:spPr bwMode="auto">
            <a:xfrm>
              <a:off x="911225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1" name="Freeform 19"/>
            <p:cNvSpPr/>
            <p:nvPr/>
          </p:nvSpPr>
          <p:spPr bwMode="auto">
            <a:xfrm>
              <a:off x="1239838" y="1057275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5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6" y="4"/>
                    <a:pt x="12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2" name="Freeform 20"/>
            <p:cNvSpPr/>
            <p:nvPr/>
          </p:nvSpPr>
          <p:spPr bwMode="auto">
            <a:xfrm>
              <a:off x="749300" y="1223963"/>
              <a:ext cx="63500" cy="63500"/>
            </a:xfrm>
            <a:custGeom>
              <a:avLst/>
              <a:gdLst>
                <a:gd name="T0" fmla="*/ 7 w 15"/>
                <a:gd name="T1" fmla="*/ 15 h 15"/>
                <a:gd name="T2" fmla="*/ 15 w 15"/>
                <a:gd name="T3" fmla="*/ 8 h 15"/>
                <a:gd name="T4" fmla="*/ 8 w 15"/>
                <a:gd name="T5" fmla="*/ 0 h 15"/>
                <a:gd name="T6" fmla="*/ 0 w 15"/>
                <a:gd name="T7" fmla="*/ 7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1077913" y="1223963"/>
              <a:ext cx="63500" cy="63500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8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4" name="Freeform 22"/>
            <p:cNvSpPr/>
            <p:nvPr/>
          </p:nvSpPr>
          <p:spPr bwMode="auto">
            <a:xfrm>
              <a:off x="911225" y="1385888"/>
              <a:ext cx="68263" cy="68263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5" name="Freeform 23"/>
            <p:cNvSpPr/>
            <p:nvPr/>
          </p:nvSpPr>
          <p:spPr bwMode="auto">
            <a:xfrm>
              <a:off x="582613" y="74613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8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3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6" name="Freeform 24"/>
            <p:cNvSpPr/>
            <p:nvPr/>
          </p:nvSpPr>
          <p:spPr bwMode="auto">
            <a:xfrm>
              <a:off x="911225" y="74613"/>
              <a:ext cx="68263" cy="63500"/>
            </a:xfrm>
            <a:custGeom>
              <a:avLst/>
              <a:gdLst>
                <a:gd name="T0" fmla="*/ 16 w 16"/>
                <a:gd name="T1" fmla="*/ 8 h 15"/>
                <a:gd name="T2" fmla="*/ 8 w 16"/>
                <a:gd name="T3" fmla="*/ 0 h 15"/>
                <a:gd name="T4" fmla="*/ 0 w 16"/>
                <a:gd name="T5" fmla="*/ 7 h 15"/>
                <a:gd name="T6" fmla="*/ 7 w 16"/>
                <a:gd name="T7" fmla="*/ 15 h 15"/>
                <a:gd name="T8" fmla="*/ 16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2" y="15"/>
                    <a:pt x="15" y="12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7" name="Freeform 25"/>
            <p:cNvSpPr/>
            <p:nvPr/>
          </p:nvSpPr>
          <p:spPr bwMode="auto">
            <a:xfrm>
              <a:off x="1239838" y="74613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5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8" name="Freeform 26"/>
            <p:cNvSpPr/>
            <p:nvPr/>
          </p:nvSpPr>
          <p:spPr bwMode="auto">
            <a:xfrm>
              <a:off x="420688" y="236538"/>
              <a:ext cx="63500" cy="68263"/>
            </a:xfrm>
            <a:custGeom>
              <a:avLst/>
              <a:gdLst>
                <a:gd name="T0" fmla="*/ 8 w 15"/>
                <a:gd name="T1" fmla="*/ 16 h 16"/>
                <a:gd name="T2" fmla="*/ 15 w 15"/>
                <a:gd name="T3" fmla="*/ 8 h 16"/>
                <a:gd name="T4" fmla="*/ 7 w 15"/>
                <a:gd name="T5" fmla="*/ 0 h 16"/>
                <a:gd name="T6" fmla="*/ 0 w 15"/>
                <a:gd name="T7" fmla="*/ 8 h 16"/>
                <a:gd name="T8" fmla="*/ 8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16"/>
                  </a:move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9" name="Freeform 27"/>
            <p:cNvSpPr/>
            <p:nvPr/>
          </p:nvSpPr>
          <p:spPr bwMode="auto">
            <a:xfrm>
              <a:off x="749300" y="236538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0" name="Freeform 28"/>
            <p:cNvSpPr/>
            <p:nvPr/>
          </p:nvSpPr>
          <p:spPr bwMode="auto">
            <a:xfrm>
              <a:off x="1077913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1" name="Freeform 29"/>
            <p:cNvSpPr/>
            <p:nvPr/>
          </p:nvSpPr>
          <p:spPr bwMode="auto">
            <a:xfrm>
              <a:off x="1406525" y="236538"/>
              <a:ext cx="63500" cy="6826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7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2" name="Oval 30"/>
            <p:cNvSpPr>
              <a:spLocks noChangeArrowheads="1"/>
            </p:cNvSpPr>
            <p:nvPr/>
          </p:nvSpPr>
          <p:spPr bwMode="auto">
            <a:xfrm>
              <a:off x="254000" y="403225"/>
              <a:ext cx="68263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3" name="Freeform 31"/>
            <p:cNvSpPr/>
            <p:nvPr/>
          </p:nvSpPr>
          <p:spPr bwMode="auto">
            <a:xfrm>
              <a:off x="582613" y="403225"/>
              <a:ext cx="68263" cy="63500"/>
            </a:xfrm>
            <a:custGeom>
              <a:avLst/>
              <a:gdLst>
                <a:gd name="T0" fmla="*/ 8 w 16"/>
                <a:gd name="T1" fmla="*/ 15 h 15"/>
                <a:gd name="T2" fmla="*/ 16 w 16"/>
                <a:gd name="T3" fmla="*/ 7 h 15"/>
                <a:gd name="T4" fmla="*/ 8 w 16"/>
                <a:gd name="T5" fmla="*/ 0 h 15"/>
                <a:gd name="T6" fmla="*/ 0 w 16"/>
                <a:gd name="T7" fmla="*/ 7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4" name="Freeform 32"/>
            <p:cNvSpPr/>
            <p:nvPr/>
          </p:nvSpPr>
          <p:spPr bwMode="auto">
            <a:xfrm>
              <a:off x="911225" y="403225"/>
              <a:ext cx="68263" cy="63500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5" name="Oval 33"/>
            <p:cNvSpPr>
              <a:spLocks noChangeArrowheads="1"/>
            </p:cNvSpPr>
            <p:nvPr/>
          </p:nvSpPr>
          <p:spPr bwMode="auto">
            <a:xfrm>
              <a:off x="1239838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>
              <a:off x="1568450" y="403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7" name="Oval 35"/>
            <p:cNvSpPr>
              <a:spLocks noChangeArrowheads="1"/>
            </p:cNvSpPr>
            <p:nvPr/>
          </p:nvSpPr>
          <p:spPr bwMode="auto">
            <a:xfrm>
              <a:off x="92075" y="565150"/>
              <a:ext cx="6350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8" name="Freeform 36"/>
            <p:cNvSpPr/>
            <p:nvPr/>
          </p:nvSpPr>
          <p:spPr bwMode="auto">
            <a:xfrm>
              <a:off x="420688" y="565150"/>
              <a:ext cx="63500" cy="68263"/>
            </a:xfrm>
            <a:custGeom>
              <a:avLst/>
              <a:gdLst>
                <a:gd name="T0" fmla="*/ 7 w 15"/>
                <a:gd name="T1" fmla="*/ 16 h 16"/>
                <a:gd name="T2" fmla="*/ 15 w 15"/>
                <a:gd name="T3" fmla="*/ 8 h 16"/>
                <a:gd name="T4" fmla="*/ 8 w 15"/>
                <a:gd name="T5" fmla="*/ 0 h 16"/>
                <a:gd name="T6" fmla="*/ 0 w 15"/>
                <a:gd name="T7" fmla="*/ 8 h 16"/>
                <a:gd name="T8" fmla="*/ 7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5"/>
                    <a:pt x="7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9" name="Freeform 37"/>
            <p:cNvSpPr/>
            <p:nvPr/>
          </p:nvSpPr>
          <p:spPr bwMode="auto">
            <a:xfrm>
              <a:off x="749300" y="565150"/>
              <a:ext cx="63500" cy="6826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7 w 15"/>
                <a:gd name="T5" fmla="*/ 16 h 16"/>
                <a:gd name="T6" fmla="*/ 15 w 15"/>
                <a:gd name="T7" fmla="*/ 8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pic>
        <p:nvPicPr>
          <p:cNvPr id="84" name="图片 83" descr="图片包含 桌子, 雪, 小, 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-1" r="22106" b="-14512"/>
          <a:stretch>
            <a:fillRect/>
          </a:stretch>
        </p:blipFill>
        <p:spPr>
          <a:xfrm flipH="1">
            <a:off x="6573844" y="0"/>
            <a:ext cx="5604660" cy="7853154"/>
          </a:xfrm>
          <a:custGeom>
            <a:avLst/>
            <a:gdLst>
              <a:gd name="connsiteX0" fmla="*/ 0 w 5604660"/>
              <a:gd name="connsiteY0" fmla="*/ 0 h 7853154"/>
              <a:gd name="connsiteX1" fmla="*/ 4137468 w 5604660"/>
              <a:gd name="connsiteY1" fmla="*/ 0 h 7853154"/>
              <a:gd name="connsiteX2" fmla="*/ 4279405 w 5604660"/>
              <a:gd name="connsiteY2" fmla="*/ 129001 h 7853154"/>
              <a:gd name="connsiteX3" fmla="*/ 5604660 w 5604660"/>
              <a:gd name="connsiteY3" fmla="*/ 3328450 h 7853154"/>
              <a:gd name="connsiteX4" fmla="*/ 1079956 w 5604660"/>
              <a:gd name="connsiteY4" fmla="*/ 7853154 h 7853154"/>
              <a:gd name="connsiteX5" fmla="*/ 168070 w 5604660"/>
              <a:gd name="connsiteY5" fmla="*/ 7761228 h 7853154"/>
              <a:gd name="connsiteX6" fmla="*/ 0 w 5604660"/>
              <a:gd name="connsiteY6" fmla="*/ 7722438 h 7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4660" h="7853154">
                <a:moveTo>
                  <a:pt x="0" y="0"/>
                </a:moveTo>
                <a:lnTo>
                  <a:pt x="4137468" y="0"/>
                </a:lnTo>
                <a:lnTo>
                  <a:pt x="4279405" y="129001"/>
                </a:lnTo>
                <a:cubicBezTo>
                  <a:pt x="5098217" y="947812"/>
                  <a:pt x="5604660" y="2078988"/>
                  <a:pt x="5604660" y="3328450"/>
                </a:cubicBezTo>
                <a:cubicBezTo>
                  <a:pt x="5604660" y="5827375"/>
                  <a:pt x="3578881" y="7853154"/>
                  <a:pt x="1079956" y="7853154"/>
                </a:cubicBezTo>
                <a:cubicBezTo>
                  <a:pt x="767590" y="7853154"/>
                  <a:pt x="462618" y="7821501"/>
                  <a:pt x="168070" y="7761228"/>
                </a:cubicBezTo>
                <a:lnTo>
                  <a:pt x="0" y="7722438"/>
                </a:lnTo>
                <a:close/>
              </a:path>
            </a:pathLst>
          </a:custGeom>
        </p:spPr>
      </p:pic>
      <p:sp>
        <p:nvSpPr>
          <p:cNvPr id="86" name="文本框 85"/>
          <p:cNvSpPr txBox="1"/>
          <p:nvPr/>
        </p:nvSpPr>
        <p:spPr>
          <a:xfrm>
            <a:off x="970883" y="1769846"/>
            <a:ext cx="4211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-150" dirty="0">
                <a:solidFill>
                  <a:schemeClr val="bg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二年级下册    </a:t>
            </a:r>
            <a:r>
              <a:rPr lang="en-US" altLang="zh-CN" sz="3200" spc="-150" dirty="0">
                <a:solidFill>
                  <a:schemeClr val="bg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5.1</a:t>
            </a:r>
            <a:endParaRPr lang="zh-CN" altLang="en-US" sz="3200" spc="-150" dirty="0">
              <a:solidFill>
                <a:schemeClr val="bg1">
                  <a:lumMod val="7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921778" y="2368677"/>
            <a:ext cx="5024276" cy="2752903"/>
            <a:chOff x="1625940" y="3130797"/>
            <a:chExt cx="5024276" cy="2752903"/>
          </a:xfrm>
        </p:grpSpPr>
        <p:grpSp>
          <p:nvGrpSpPr>
            <p:cNvPr id="91" name="组合 90"/>
            <p:cNvGrpSpPr/>
            <p:nvPr/>
          </p:nvGrpSpPr>
          <p:grpSpPr>
            <a:xfrm>
              <a:off x="1737794" y="5606700"/>
              <a:ext cx="3480147" cy="277000"/>
              <a:chOff x="3484532" y="5589625"/>
              <a:chExt cx="5222936" cy="319808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3484532" y="5589625"/>
                <a:ext cx="2193317" cy="319807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6490140" y="5589626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sp>
          <p:nvSpPr>
            <p:cNvPr id="92" name="文本框 91"/>
            <p:cNvSpPr txBox="1"/>
            <p:nvPr/>
          </p:nvSpPr>
          <p:spPr>
            <a:xfrm>
              <a:off x="1625940" y="3130797"/>
              <a:ext cx="50052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>
                  <a:solidFill>
                    <a:srgbClr val="30B59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谢谢观看</a:t>
              </a:r>
              <a:endParaRPr lang="zh-CN" altLang="en-US" sz="8000" dirty="0">
                <a:solidFill>
                  <a:srgbClr val="30B59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667217" y="4475149"/>
              <a:ext cx="4896606" cy="88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pc="3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 </a:t>
              </a:r>
              <a:r>
                <a:rPr lang="en-US" altLang="zh-CN" spc="3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5.1</a:t>
              </a:r>
            </a:p>
            <a:p>
              <a:pPr>
                <a:lnSpc>
                  <a:spcPct val="150000"/>
                </a:lnSpc>
              </a:pPr>
              <a:r>
                <a:rPr lang="zh-CN" altLang="en-US" spc="3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亡羊补牢</a:t>
              </a:r>
              <a:r>
                <a:rPr lang="en-US" altLang="zh-CN" spc="3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-</a:t>
              </a:r>
              <a:r>
                <a:rPr lang="zh-CN" altLang="en-US" spc="3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拔苗助长</a:t>
              </a:r>
              <a:endParaRPr lang="en-US" altLang="zh-CN" spc="300" dirty="0">
                <a:solidFill>
                  <a:srgbClr val="3F3F3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1755953" y="4446425"/>
              <a:ext cx="4894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92713" y="2189480"/>
            <a:ext cx="6681030" cy="34582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寓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则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亡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牢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圈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叼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坊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悔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此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30855" y="2189480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yù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58640" y="2189480"/>
            <a:ext cx="5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zé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74030" y="2189480"/>
            <a:ext cx="11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wánɡ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50760" y="2189480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láo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695055" y="2189480"/>
            <a:ext cx="104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juàn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860675" y="4283075"/>
            <a:ext cx="10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zuān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197985" y="4283075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diāo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74030" y="4283075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fānɡ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76770" y="4283075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huǐ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30640" y="4036695"/>
            <a:ext cx="6110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cǐ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167009" y="865485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60BD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24" grpId="0"/>
      <p:bldP spid="24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/>
          <p:nvPr/>
        </p:nvSpPr>
        <p:spPr>
          <a:xfrm>
            <a:off x="2000855" y="2395220"/>
            <a:ext cx="8190290" cy="32422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羊圈    窟  窿    叼走    街坊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后悔    劝告     亡羊补牢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559654" y="2265055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juàn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52234" y="2265055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kū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053934" y="2265055"/>
            <a:ext cx="96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lóng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598889" y="2265055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diāo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134444" y="2265055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fāng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694909" y="4331335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huǐ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469479" y="4331335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quàn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957789" y="4331335"/>
            <a:ext cx="1146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wáng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628474" y="433133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láo</a:t>
            </a:r>
          </a:p>
        </p:txBody>
      </p:sp>
      <p:sp>
        <p:nvSpPr>
          <p:cNvPr id="55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167009" y="865485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60BD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4" grpId="0"/>
      <p:bldP spid="25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94460" y="1919605"/>
            <a:ext cx="994854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街坊：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同街巷的邻居。本课指养羊人的街坊。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　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自言自语：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自己一个人低声嘀咕。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筋疲力尽：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精神疲惫，力气用尽。形容精神和身体极度疲劳。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接受：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采纳。本课指养羊人接受街坊让他修羊圈的建议。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850272" y="248704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701872" y="248704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492572" y="250355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264857" y="248704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841382" y="4116458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693300" y="4105028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503050" y="411645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8264857" y="409613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859783" y="249406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亡</a:t>
            </a:r>
          </a:p>
        </p:txBody>
      </p:sp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4702637" y="249210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牢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502732" y="250861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钻</a:t>
            </a:r>
          </a:p>
        </p:txBody>
      </p:sp>
      <p:sp>
        <p:nvSpPr>
          <p:cNvPr id="48" name="矩形 47">
            <a:hlinkClick r:id="rId5" action="ppaction://hlinksldjump"/>
          </p:cNvPr>
          <p:cNvSpPr/>
          <p:nvPr/>
        </p:nvSpPr>
        <p:spPr>
          <a:xfrm>
            <a:off x="8265465" y="249210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劝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850195" y="412151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丢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698746" y="410298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告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513516" y="412588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筋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8275016" y="41055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疲</a:t>
            </a:r>
          </a:p>
        </p:txBody>
      </p:sp>
      <p:sp>
        <p:nvSpPr>
          <p:cNvPr id="6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8923020" y="1393190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wánɡ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6059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02300" y="2286000"/>
            <a:ext cx="605536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亠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亡羊补牢   死亡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亡羊补牢是一个寓言故事。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整体笔画舒展，第一笔点在竖中线上，横画要长。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亡</a:t>
            </a:r>
          </a:p>
        </p:txBody>
      </p:sp>
      <p:pic>
        <p:nvPicPr>
          <p:cNvPr id="9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2839" y="2286000"/>
            <a:ext cx="2736152" cy="2814954"/>
          </a:xfrm>
          <a:prstGeom prst="rect">
            <a:avLst/>
          </a:prstGeom>
        </p:spPr>
      </p:pic>
      <p:sp>
        <p:nvSpPr>
          <p:cNvPr id="4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1922</Words>
  <Application>Microsoft Office PowerPoint</Application>
  <PresentationFormat>宽屏</PresentationFormat>
  <Paragraphs>304</Paragraphs>
  <Slides>32</Slides>
  <Notes>30</Notes>
  <HiddenSlides>0</HiddenSlides>
  <MMClips>8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Calibri</vt:lpstr>
      <vt:lpstr>思源黑体 CN Light</vt:lpstr>
      <vt:lpstr>思源黑体 CN Bold</vt:lpstr>
      <vt:lpstr>微软雅黑</vt:lpstr>
      <vt:lpstr>宋体</vt:lpstr>
      <vt:lpstr>楷体</vt:lpstr>
      <vt:lpstr>Arial</vt:lpstr>
      <vt:lpstr>Times New Roman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2021-05-08T01:02:09Z</dcterms:created>
  <dcterms:modified xsi:type="dcterms:W3CDTF">2023-01-13T20:15:14Z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F0665F992A534A6A9ED41533C27516A8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