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6AEB3-7A46-414C-B6D7-E51C957F0E5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F38260-EC05-4FE2-954B-6A86FAA8898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48EB1-627C-4CD2-85B4-FAC73B725FC3}" type="slidenum">
              <a:rPr lang="zh-CN" altLang="en-US" smtClean="0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F29E3-975F-486E-8169-30668299691A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0CFC5-DE83-49BC-A41F-EC15925CBC95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CD992B-FCD8-4F69-846E-C1E3FBE83868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5DAF0-9FF7-411F-83F4-D1CB01E4382C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6847EA-B7EA-48BE-B353-1B1B99071115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3719C-9F71-4F2B-8D9F-D8545B4C5123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73A192-387C-48E2-BEB2-AA618C53AAE3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A3690-4A2A-4ECC-8312-8F035B13C909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5F685-3B2C-46EC-B8A3-10915C4FFEE8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7BA45-BFD1-4E80-BF49-98FBAA8CCCCB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F7AC5A-AA9A-4F33-9825-CDCE9A8CA077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8.wmf"/><Relationship Id="rId3" Type="http://schemas.openxmlformats.org/officeDocument/2006/relationships/image" Target="../media/image21.wmf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5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6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5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772816"/>
            <a:ext cx="7772400" cy="1470025"/>
          </a:xfrm>
        </p:spPr>
        <p:txBody>
          <a:bodyPr/>
          <a:lstStyle/>
          <a:p>
            <a:r>
              <a:rPr lang="zh-CN" altLang="en-US" sz="8800" b="1" spc="600" dirty="0" smtClean="0">
                <a:latin typeface="汉仪大宋简" pitchFamily="49" charset="-122"/>
                <a:ea typeface="汉仪大宋简" pitchFamily="49" charset="-122"/>
              </a:rPr>
              <a:t>公</a:t>
            </a:r>
            <a:r>
              <a:rPr lang="zh-CN" altLang="en-US" sz="8800" b="1" spc="600" dirty="0">
                <a:latin typeface="汉仪大宋简" pitchFamily="49" charset="-122"/>
                <a:ea typeface="汉仪大宋简" pitchFamily="49" charset="-122"/>
              </a:rPr>
              <a:t>式</a:t>
            </a:r>
            <a:r>
              <a:rPr lang="zh-CN" altLang="en-US" sz="8800" b="1" spc="600" dirty="0" smtClean="0">
                <a:latin typeface="汉仪大宋简" pitchFamily="49" charset="-122"/>
                <a:ea typeface="汉仪大宋简" pitchFamily="49" charset="-122"/>
              </a:rPr>
              <a:t>法</a:t>
            </a:r>
            <a:endParaRPr lang="zh-CN" altLang="en-US" sz="8800" spc="600" dirty="0">
              <a:latin typeface="汉仪大宋简" pitchFamily="49" charset="-122"/>
              <a:ea typeface="汉仪大宋简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5373215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3850" y="0"/>
            <a:ext cx="32321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476375" algn="l"/>
                <a:tab pos="2807970" algn="l"/>
                <a:tab pos="4140200" algn="l"/>
              </a:tabLst>
            </a:pPr>
            <a:r>
              <a:rPr lang="zh-CN" altLang="en-US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例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分解因式：</a:t>
            </a:r>
            <a:endParaRPr lang="zh-CN" altLang="en-US" sz="320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476375" algn="l"/>
                <a:tab pos="2807970" algn="l"/>
                <a:tab pos="4140200" algn="l"/>
              </a:tabLst>
            </a:pPr>
            <a:r>
              <a:rPr lang="zh-CN" altLang="en-US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zh-CN" altLang="en-US" sz="3200">
              <a:solidFill>
                <a:srgbClr val="000000"/>
              </a:solidFill>
            </a:endParaRPr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-1044575" y="549275"/>
          <a:ext cx="9240838" cy="288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3" imgW="3060700" imgH="965200" progId="Equation.DSMT4">
                  <p:embed/>
                </p:oleObj>
              </mc:Choice>
              <mc:Fallback>
                <p:oleObj name="Equation" r:id="rId3" imgW="3060700" imgH="965200" progId="Equation.DSMT4">
                  <p:embed/>
                  <p:pic>
                    <p:nvPicPr>
                      <p:cNvPr id="0" name="图片 5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044575" y="549275"/>
                        <a:ext cx="9240838" cy="2887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549275"/>
            <a:ext cx="2592388" cy="6477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250825" y="1989138"/>
            <a:ext cx="3673475" cy="6477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179388" y="2852738"/>
            <a:ext cx="4464050" cy="6477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859338" y="1989138"/>
            <a:ext cx="2592387" cy="6477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5076825" y="2781300"/>
            <a:ext cx="3167063" cy="6477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50825" y="3644900"/>
            <a:ext cx="849788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000000"/>
                </a:solidFill>
              </a:rPr>
              <a:t>分解因式，必须进行到每一个多项式因式</a:t>
            </a:r>
            <a:r>
              <a:rPr lang="zh-CN" altLang="en-US" sz="3200">
                <a:solidFill>
                  <a:srgbClr val="FF0000"/>
                </a:solidFill>
              </a:rPr>
              <a:t>都不能再分解为止。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animBg="1"/>
      <p:bldP spid="14343" grpId="0" animBg="1"/>
      <p:bldP spid="14344" grpId="0" animBg="1"/>
      <p:bldP spid="14345" grpId="0" animBg="1"/>
      <p:bldP spid="14346" grpId="0" animBg="1"/>
      <p:bldP spid="143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539750" y="111125"/>
            <a:ext cx="80645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476375" algn="l"/>
                <a:tab pos="2807970" algn="l"/>
                <a:tab pos="4140200" algn="l"/>
              </a:tabLst>
            </a:pPr>
            <a:r>
              <a:rPr lang="zh-CN" altLang="en-US" sz="3200">
                <a:solidFill>
                  <a:srgbClr val="000000"/>
                </a:solidFill>
              </a:rPr>
              <a:t>例</a:t>
            </a:r>
            <a:r>
              <a:rPr lang="en-US" altLang="zh-CN" sz="3200">
                <a:solidFill>
                  <a:srgbClr val="000000"/>
                </a:solidFill>
              </a:rPr>
              <a:t>4</a:t>
            </a:r>
            <a:r>
              <a:rPr lang="zh-CN" altLang="en-US" sz="3200">
                <a:solidFill>
                  <a:srgbClr val="000000"/>
                </a:solidFill>
              </a:rPr>
              <a:t>　在如图所示的圆环中，外圆半径</a:t>
            </a:r>
            <a:r>
              <a:rPr lang="en-US" altLang="zh-CN" sz="3200" i="1">
                <a:solidFill>
                  <a:srgbClr val="000000"/>
                </a:solidFill>
              </a:rPr>
              <a:t>R</a:t>
            </a:r>
            <a:r>
              <a:rPr lang="zh-CN" altLang="en-US" sz="3200">
                <a:solidFill>
                  <a:srgbClr val="000000"/>
                </a:solidFill>
              </a:rPr>
              <a:t>＝</a:t>
            </a:r>
            <a:r>
              <a:rPr lang="en-US" altLang="zh-CN" sz="3200">
                <a:solidFill>
                  <a:srgbClr val="000000"/>
                </a:solidFill>
              </a:rPr>
              <a:t>9.5</a:t>
            </a:r>
            <a:r>
              <a:rPr lang="en-US" altLang="zh-CN" sz="3200" i="1">
                <a:solidFill>
                  <a:srgbClr val="000000"/>
                </a:solidFill>
              </a:rPr>
              <a:t>cm</a:t>
            </a:r>
            <a:r>
              <a:rPr lang="zh-CN" altLang="en-US" sz="3200">
                <a:solidFill>
                  <a:srgbClr val="000000"/>
                </a:solidFill>
              </a:rPr>
              <a:t>，内圆半径</a:t>
            </a:r>
            <a:r>
              <a:rPr lang="en-US" altLang="zh-CN" sz="3200" i="1">
                <a:solidFill>
                  <a:srgbClr val="000000"/>
                </a:solidFill>
              </a:rPr>
              <a:t>r</a:t>
            </a:r>
            <a:r>
              <a:rPr lang="zh-CN" altLang="en-US" sz="3200">
                <a:solidFill>
                  <a:srgbClr val="000000"/>
                </a:solidFill>
              </a:rPr>
              <a:t>＝</a:t>
            </a:r>
            <a:r>
              <a:rPr lang="en-US" altLang="zh-CN" sz="3200">
                <a:solidFill>
                  <a:srgbClr val="000000"/>
                </a:solidFill>
              </a:rPr>
              <a:t>8.5</a:t>
            </a:r>
            <a:r>
              <a:rPr lang="en-US" altLang="zh-CN" sz="3200" i="1">
                <a:solidFill>
                  <a:srgbClr val="000000"/>
                </a:solidFill>
              </a:rPr>
              <a:t>cm</a:t>
            </a:r>
            <a:r>
              <a:rPr lang="zh-CN" altLang="en-US" sz="3200">
                <a:solidFill>
                  <a:srgbClr val="000000"/>
                </a:solidFill>
              </a:rPr>
              <a:t>，求圆环（阴影部分）的面积</a:t>
            </a:r>
            <a:r>
              <a:rPr lang="en-US" altLang="zh-CN" sz="3200">
                <a:solidFill>
                  <a:srgbClr val="000000"/>
                </a:solidFill>
              </a:rPr>
              <a:t>.</a:t>
            </a:r>
          </a:p>
        </p:txBody>
      </p:sp>
      <p:grpSp>
        <p:nvGrpSpPr>
          <p:cNvPr id="15386" name="Group 26"/>
          <p:cNvGrpSpPr>
            <a:grpSpLocks noChangeAspect="1"/>
          </p:cNvGrpSpPr>
          <p:nvPr/>
        </p:nvGrpSpPr>
        <p:grpSpPr bwMode="auto">
          <a:xfrm>
            <a:off x="5940425" y="1268413"/>
            <a:ext cx="2665413" cy="2651125"/>
            <a:chOff x="5987" y="9740"/>
            <a:chExt cx="1787" cy="1778"/>
          </a:xfrm>
        </p:grpSpPr>
        <p:sp>
          <p:nvSpPr>
            <p:cNvPr id="15387" name="AutoShape 27"/>
            <p:cNvSpPr>
              <a:spLocks noChangeAspect="1" noChangeArrowheads="1"/>
            </p:cNvSpPr>
            <p:nvPr/>
          </p:nvSpPr>
          <p:spPr bwMode="auto">
            <a:xfrm>
              <a:off x="5987" y="9740"/>
              <a:ext cx="1787" cy="1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388" name="AutoShape 28"/>
            <p:cNvSpPr>
              <a:spLocks noChangeArrowheads="1"/>
            </p:cNvSpPr>
            <p:nvPr/>
          </p:nvSpPr>
          <p:spPr bwMode="auto">
            <a:xfrm>
              <a:off x="5987" y="9740"/>
              <a:ext cx="1776" cy="1778"/>
            </a:xfrm>
            <a:custGeom>
              <a:avLst/>
              <a:gdLst>
                <a:gd name="G0" fmla="+- 3169 0 0"/>
                <a:gd name="G1" fmla="+- 21600 0 3169"/>
                <a:gd name="G2" fmla="+- 21600 0 3169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169" y="10800"/>
                  </a:moveTo>
                  <a:cubicBezTo>
                    <a:pt x="3169" y="15014"/>
                    <a:pt x="6586" y="18431"/>
                    <a:pt x="10800" y="18431"/>
                  </a:cubicBezTo>
                  <a:cubicBezTo>
                    <a:pt x="15014" y="18431"/>
                    <a:pt x="18431" y="15014"/>
                    <a:pt x="18431" y="10800"/>
                  </a:cubicBezTo>
                  <a:cubicBezTo>
                    <a:pt x="18431" y="6586"/>
                    <a:pt x="15014" y="3169"/>
                    <a:pt x="10800" y="3169"/>
                  </a:cubicBezTo>
                  <a:cubicBezTo>
                    <a:pt x="6586" y="3169"/>
                    <a:pt x="3169" y="6586"/>
                    <a:pt x="3169" y="10800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000000"/>
              </a:solidFill>
              <a:rou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389" name="Line 29"/>
            <p:cNvSpPr>
              <a:spLocks noChangeShapeType="1"/>
            </p:cNvSpPr>
            <p:nvPr/>
          </p:nvSpPr>
          <p:spPr bwMode="auto">
            <a:xfrm>
              <a:off x="6863" y="10640"/>
              <a:ext cx="91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390" name="Line 30"/>
            <p:cNvSpPr>
              <a:spLocks noChangeShapeType="1"/>
            </p:cNvSpPr>
            <p:nvPr/>
          </p:nvSpPr>
          <p:spPr bwMode="auto">
            <a:xfrm>
              <a:off x="6875" y="10002"/>
              <a:ext cx="1" cy="6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391" name="Text Box 31"/>
            <p:cNvSpPr txBox="1">
              <a:spLocks noChangeArrowheads="1"/>
            </p:cNvSpPr>
            <p:nvPr/>
          </p:nvSpPr>
          <p:spPr bwMode="auto">
            <a:xfrm>
              <a:off x="7122" y="10526"/>
              <a:ext cx="34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R</a:t>
              </a:r>
              <a:endParaRPr lang="en-US" altLang="zh-CN" sz="3200">
                <a:solidFill>
                  <a:srgbClr val="000000"/>
                </a:solidFill>
              </a:endParaRPr>
            </a:p>
          </p:txBody>
        </p:sp>
        <p:sp>
          <p:nvSpPr>
            <p:cNvPr id="15392" name="Text Box 32"/>
            <p:cNvSpPr txBox="1">
              <a:spLocks noChangeArrowheads="1"/>
            </p:cNvSpPr>
            <p:nvPr/>
          </p:nvSpPr>
          <p:spPr bwMode="auto">
            <a:xfrm>
              <a:off x="6605" y="10084"/>
              <a:ext cx="34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r</a:t>
              </a:r>
              <a:endParaRPr lang="en-US" altLang="zh-CN" sz="3200">
                <a:solidFill>
                  <a:srgbClr val="000000"/>
                </a:solidFill>
              </a:endParaRPr>
            </a:p>
          </p:txBody>
        </p:sp>
      </p:grpSp>
      <p:sp>
        <p:nvSpPr>
          <p:cNvPr id="15393" name="Rectangle 33"/>
          <p:cNvSpPr>
            <a:spLocks noChangeArrowheads="1"/>
          </p:cNvSpPr>
          <p:nvPr/>
        </p:nvSpPr>
        <p:spPr bwMode="auto">
          <a:xfrm>
            <a:off x="323850" y="2060575"/>
            <a:ext cx="5976938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476375" algn="l"/>
                <a:tab pos="2807970" algn="l"/>
                <a:tab pos="4140200" algn="l"/>
              </a:tabLst>
            </a:pPr>
            <a:r>
              <a:rPr lang="zh-CN" altLang="en-US" sz="3200">
                <a:solidFill>
                  <a:srgbClr val="009999"/>
                </a:solidFill>
              </a:rPr>
              <a:t>解：</a:t>
            </a:r>
            <a:r>
              <a:rPr lang="en-US" altLang="zh-CN" sz="3200">
                <a:solidFill>
                  <a:srgbClr val="009999"/>
                </a:solidFill>
              </a:rPr>
              <a:t>S</a:t>
            </a:r>
            <a:r>
              <a:rPr lang="zh-CN" altLang="en-US" sz="3200" baseline="-25000">
                <a:solidFill>
                  <a:srgbClr val="009999"/>
                </a:solidFill>
              </a:rPr>
              <a:t>圆环</a:t>
            </a:r>
            <a:r>
              <a:rPr lang="en-US" altLang="zh-CN" sz="3200">
                <a:solidFill>
                  <a:srgbClr val="009999"/>
                </a:solidFill>
              </a:rPr>
              <a:t>=</a:t>
            </a:r>
            <a:r>
              <a:rPr lang="en-US" altLang="zh-CN" sz="3200" i="1">
                <a:solidFill>
                  <a:srgbClr val="009999"/>
                </a:solidFill>
                <a:latin typeface="Times New Roman" panose="02020603050405020304" pitchFamily="18" charset="0"/>
              </a:rPr>
              <a:t>πR</a:t>
            </a:r>
            <a:r>
              <a:rPr lang="en-US" altLang="zh-CN" sz="3200" baseline="30000">
                <a:solidFill>
                  <a:srgbClr val="009999"/>
                </a:solidFill>
              </a:rPr>
              <a:t>2</a:t>
            </a:r>
            <a:r>
              <a:rPr lang="zh-CN" altLang="en-US" sz="3200">
                <a:solidFill>
                  <a:srgbClr val="009999"/>
                </a:solidFill>
              </a:rPr>
              <a:t>－</a:t>
            </a:r>
            <a:r>
              <a:rPr lang="en-US" altLang="zh-CN" sz="3200" i="1">
                <a:solidFill>
                  <a:srgbClr val="009999"/>
                </a:solidFill>
                <a:latin typeface="Times New Roman" panose="02020603050405020304" pitchFamily="18" charset="0"/>
              </a:rPr>
              <a:t>πr</a:t>
            </a:r>
            <a:r>
              <a:rPr lang="en-US" altLang="zh-CN" sz="3200" baseline="30000">
                <a:solidFill>
                  <a:srgbClr val="009999"/>
                </a:solidFill>
              </a:rPr>
              <a:t>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476375" algn="l"/>
                <a:tab pos="2807970" algn="l"/>
                <a:tab pos="4140200" algn="l"/>
              </a:tabLst>
            </a:pPr>
            <a:r>
              <a:rPr lang="en-US" altLang="zh-CN" sz="3200">
                <a:solidFill>
                  <a:srgbClr val="009999"/>
                </a:solidFill>
              </a:rPr>
              <a:t>               =</a:t>
            </a:r>
            <a:r>
              <a:rPr lang="en-US" altLang="zh-CN" sz="3200" i="1">
                <a:solidFill>
                  <a:srgbClr val="009999"/>
                </a:solidFill>
              </a:rPr>
              <a:t>π</a:t>
            </a:r>
            <a:r>
              <a:rPr lang="en-US" altLang="zh-CN" sz="3200">
                <a:solidFill>
                  <a:srgbClr val="009999"/>
                </a:solidFill>
              </a:rPr>
              <a:t>(</a:t>
            </a:r>
            <a:r>
              <a:rPr lang="en-US" altLang="zh-CN" sz="3200" i="1">
                <a:solidFill>
                  <a:srgbClr val="009999"/>
                </a:solidFill>
                <a:latin typeface="Times New Roman" panose="02020603050405020304" pitchFamily="18" charset="0"/>
              </a:rPr>
              <a:t>R</a:t>
            </a:r>
            <a:r>
              <a:rPr lang="en-US" altLang="zh-CN" sz="3200" baseline="30000">
                <a:solidFill>
                  <a:srgbClr val="009999"/>
                </a:solidFill>
              </a:rPr>
              <a:t>2</a:t>
            </a:r>
            <a:r>
              <a:rPr lang="zh-CN" altLang="en-US" sz="3200">
                <a:solidFill>
                  <a:srgbClr val="009999"/>
                </a:solidFill>
              </a:rPr>
              <a:t>－</a:t>
            </a:r>
            <a:r>
              <a:rPr lang="en-US" altLang="zh-CN" sz="3200" i="1">
                <a:solidFill>
                  <a:srgbClr val="009999"/>
                </a:solidFill>
                <a:latin typeface="Times New Roman" panose="02020603050405020304" pitchFamily="18" charset="0"/>
              </a:rPr>
              <a:t>r</a:t>
            </a:r>
            <a:r>
              <a:rPr lang="en-US" altLang="zh-CN" sz="3200" baseline="30000">
                <a:solidFill>
                  <a:srgbClr val="009999"/>
                </a:solidFill>
              </a:rPr>
              <a:t>2</a:t>
            </a:r>
            <a:r>
              <a:rPr lang="en-US" altLang="zh-CN" sz="3200">
                <a:solidFill>
                  <a:srgbClr val="009999"/>
                </a:solidFill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476375" algn="l"/>
                <a:tab pos="2807970" algn="l"/>
                <a:tab pos="4140200" algn="l"/>
              </a:tabLst>
            </a:pPr>
            <a:r>
              <a:rPr lang="en-US" altLang="zh-CN" sz="3200">
                <a:solidFill>
                  <a:srgbClr val="009999"/>
                </a:solidFill>
              </a:rPr>
              <a:t>               =</a:t>
            </a:r>
            <a:r>
              <a:rPr lang="en-US" altLang="zh-CN" sz="3200" i="1">
                <a:solidFill>
                  <a:srgbClr val="009999"/>
                </a:solidFill>
                <a:latin typeface="Times New Roman" panose="02020603050405020304" pitchFamily="18" charset="0"/>
              </a:rPr>
              <a:t>π</a:t>
            </a:r>
            <a:r>
              <a:rPr lang="en-US" altLang="zh-CN" sz="3200">
                <a:solidFill>
                  <a:srgbClr val="009999"/>
                </a:solidFill>
              </a:rPr>
              <a:t>(</a:t>
            </a:r>
            <a:r>
              <a:rPr lang="en-US" altLang="zh-CN" sz="3200" i="1">
                <a:solidFill>
                  <a:srgbClr val="009999"/>
                </a:solidFill>
                <a:latin typeface="Times New Roman" panose="02020603050405020304" pitchFamily="18" charset="0"/>
              </a:rPr>
              <a:t>R+r</a:t>
            </a:r>
            <a:r>
              <a:rPr lang="en-US" altLang="zh-CN" sz="3200">
                <a:solidFill>
                  <a:srgbClr val="009999"/>
                </a:solidFill>
              </a:rPr>
              <a:t>) (</a:t>
            </a:r>
            <a:r>
              <a:rPr lang="en-US" altLang="zh-CN" sz="3200" i="1">
                <a:solidFill>
                  <a:srgbClr val="009999"/>
                </a:solidFill>
                <a:latin typeface="Times New Roman" panose="02020603050405020304" pitchFamily="18" charset="0"/>
              </a:rPr>
              <a:t>R</a:t>
            </a:r>
            <a:r>
              <a:rPr lang="zh-CN" altLang="en-US" sz="3200" i="1">
                <a:solidFill>
                  <a:srgbClr val="009999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3200" i="1">
                <a:solidFill>
                  <a:srgbClr val="009999"/>
                </a:solidFill>
                <a:latin typeface="Times New Roman" panose="02020603050405020304" pitchFamily="18" charset="0"/>
              </a:rPr>
              <a:t>r</a:t>
            </a:r>
            <a:r>
              <a:rPr lang="en-US" altLang="zh-CN" sz="3200">
                <a:solidFill>
                  <a:srgbClr val="009999"/>
                </a:solidFill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476375" algn="l"/>
                <a:tab pos="2807970" algn="l"/>
                <a:tab pos="4140200" algn="l"/>
              </a:tabLst>
            </a:pPr>
            <a:r>
              <a:rPr lang="en-US" altLang="zh-CN" sz="3200">
                <a:solidFill>
                  <a:srgbClr val="009999"/>
                </a:solidFill>
              </a:rPr>
              <a:t>               =</a:t>
            </a:r>
            <a:r>
              <a:rPr lang="en-US" altLang="zh-CN" sz="3200" i="1">
                <a:solidFill>
                  <a:srgbClr val="009999"/>
                </a:solidFill>
                <a:latin typeface="Times New Roman" panose="02020603050405020304" pitchFamily="18" charset="0"/>
              </a:rPr>
              <a:t>π</a:t>
            </a:r>
            <a:r>
              <a:rPr lang="en-US" altLang="zh-CN" sz="3200">
                <a:solidFill>
                  <a:srgbClr val="009999"/>
                </a:solidFill>
              </a:rPr>
              <a:t>(9.5+8.5)(9.5-8.5)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476375" algn="l"/>
                <a:tab pos="2807970" algn="l"/>
                <a:tab pos="4140200" algn="l"/>
              </a:tabLst>
            </a:pPr>
            <a:r>
              <a:rPr lang="en-US" altLang="zh-CN" sz="3200">
                <a:solidFill>
                  <a:srgbClr val="009999"/>
                </a:solidFill>
              </a:rPr>
              <a:t>               =18</a:t>
            </a:r>
            <a:r>
              <a:rPr lang="en-US" altLang="zh-CN" sz="3200" i="1">
                <a:solidFill>
                  <a:srgbClr val="009999"/>
                </a:solidFill>
                <a:latin typeface="Times New Roman" panose="02020603050405020304" pitchFamily="18" charset="0"/>
              </a:rPr>
              <a:t>π</a:t>
            </a:r>
            <a:r>
              <a:rPr lang="en-US" altLang="zh-CN" sz="3200">
                <a:solidFill>
                  <a:srgbClr val="009999"/>
                </a:solidFill>
              </a:rPr>
              <a:t>(cm</a:t>
            </a:r>
            <a:r>
              <a:rPr lang="en-US" altLang="zh-CN" sz="3200" baseline="30000">
                <a:solidFill>
                  <a:srgbClr val="009999"/>
                </a:solidFill>
              </a:rPr>
              <a:t>2</a:t>
            </a:r>
            <a:r>
              <a:rPr lang="en-US" altLang="zh-CN" sz="3200">
                <a:solidFill>
                  <a:srgbClr val="009999"/>
                </a:solidFill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476375" algn="l"/>
                <a:tab pos="2807970" algn="l"/>
                <a:tab pos="4140200" algn="l"/>
              </a:tabLst>
            </a:pPr>
            <a:r>
              <a:rPr lang="zh-CN" altLang="en-US" sz="3200">
                <a:solidFill>
                  <a:srgbClr val="009999"/>
                </a:solidFill>
              </a:rPr>
              <a:t>所以圆环的面积是</a:t>
            </a:r>
            <a:r>
              <a:rPr lang="en-US" altLang="zh-CN" sz="3200">
                <a:solidFill>
                  <a:srgbClr val="009999"/>
                </a:solidFill>
              </a:rPr>
              <a:t>18πcm</a:t>
            </a:r>
            <a:r>
              <a:rPr lang="en-US" altLang="zh-CN" sz="3200" baseline="30000">
                <a:solidFill>
                  <a:srgbClr val="009999"/>
                </a:solidFill>
              </a:rPr>
              <a:t>2</a:t>
            </a:r>
            <a:r>
              <a:rPr lang="en-US" altLang="zh-CN" sz="3200">
                <a:solidFill>
                  <a:srgbClr val="009999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476375" algn="l"/>
                <a:tab pos="2807970" algn="l"/>
                <a:tab pos="4140200" algn="l"/>
              </a:tabLst>
            </a:pPr>
            <a:endParaRPr lang="en-US" altLang="zh-CN" sz="3200">
              <a:solidFill>
                <a:srgbClr val="009999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476375" algn="l"/>
                <a:tab pos="2807970" algn="l"/>
                <a:tab pos="4140200" algn="l"/>
              </a:tabLst>
            </a:pPr>
            <a:endParaRPr lang="en-US" altLang="zh-CN" sz="3200">
              <a:solidFill>
                <a:srgbClr val="00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3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53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53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53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53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/>
              <a:t>巩固练习</a:t>
            </a:r>
            <a:endParaRPr lang="zh-CN" alt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1.</a:t>
            </a:r>
            <a:r>
              <a:rPr lang="zh-CN" altLang="en-US" dirty="0"/>
              <a:t>课本第</a:t>
            </a:r>
            <a:r>
              <a:rPr lang="en-US" altLang="zh-CN" dirty="0"/>
              <a:t>168</a:t>
            </a:r>
            <a:r>
              <a:rPr lang="zh-CN" altLang="en-US" dirty="0"/>
              <a:t>页练习</a:t>
            </a:r>
            <a:r>
              <a:rPr lang="en-US" altLang="zh-CN" dirty="0"/>
              <a:t>1</a:t>
            </a:r>
            <a:r>
              <a:rPr lang="zh-CN" altLang="en-US" dirty="0"/>
              <a:t>、</a:t>
            </a:r>
            <a:r>
              <a:rPr lang="en-US" altLang="zh-CN" dirty="0"/>
              <a:t>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68313" y="674688"/>
            <a:ext cx="817245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2.</a:t>
            </a:r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用简便的方法计算：</a:t>
            </a:r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98</a:t>
            </a:r>
            <a:r>
              <a:rPr lang="en-US" altLang="zh-CN" sz="3200" baseline="300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3200" baseline="300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altLang="zh-CN" sz="320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解：</a:t>
            </a:r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98</a:t>
            </a:r>
            <a:r>
              <a:rPr lang="en-US" altLang="zh-CN" sz="3200" baseline="300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3200" baseline="300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=(98+2)(98-2)=100×96</a:t>
            </a:r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9600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3.</a:t>
            </a:r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分解因式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1082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755650" y="2276475"/>
          <a:ext cx="5878513" cy="3859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3" imgW="2578100" imgH="1689100" progId="Equation.DSMT4">
                  <p:embed/>
                </p:oleObj>
              </mc:Choice>
              <mc:Fallback>
                <p:oleObj name="Equation" r:id="rId3" imgW="2578100" imgH="1689100" progId="Equation.DSMT4">
                  <p:embed/>
                  <p:pic>
                    <p:nvPicPr>
                      <p:cNvPr id="0" name="图片 6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276475"/>
                        <a:ext cx="5878513" cy="3859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684213" y="2781300"/>
            <a:ext cx="6048375" cy="6477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611188" y="3429000"/>
            <a:ext cx="6048375" cy="5762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468313" y="4437063"/>
            <a:ext cx="6048375" cy="5762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468313" y="5084763"/>
            <a:ext cx="6048375" cy="5762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468313" y="5734050"/>
            <a:ext cx="6048375" cy="5762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2205038"/>
            <a:ext cx="996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解：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animBg="1"/>
      <p:bldP spid="17416" grpId="0" animBg="1"/>
      <p:bldP spid="17417" grpId="0" animBg="1"/>
      <p:bldP spid="17418" grpId="0" animBg="1"/>
      <p:bldP spid="17419" grpId="0" animBg="1"/>
      <p:bldP spid="174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-171450"/>
            <a:ext cx="8540750" cy="1143000"/>
          </a:xfrm>
        </p:spPr>
        <p:txBody>
          <a:bodyPr/>
          <a:lstStyle/>
          <a:p>
            <a:r>
              <a:rPr lang="zh-CN" altLang="en-US" b="1" dirty="0"/>
              <a:t>小结</a:t>
            </a:r>
            <a:r>
              <a:rPr lang="zh-CN" altLang="en-US" dirty="0"/>
              <a:t>：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23950"/>
            <a:ext cx="8540750" cy="5329238"/>
          </a:xfrm>
        </p:spPr>
        <p:txBody>
          <a:bodyPr/>
          <a:lstStyle/>
          <a:p>
            <a:r>
              <a:rPr lang="en-US" altLang="zh-CN" sz="2800" dirty="0"/>
              <a:t>1.</a:t>
            </a:r>
            <a:r>
              <a:rPr lang="zh-CN" altLang="en-US" sz="2800" dirty="0"/>
              <a:t>可运用平方差公式进行因式分解的多项式特征是：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zh-CN" altLang="en-US" sz="2800" b="1" dirty="0"/>
              <a:t>　　</a:t>
            </a:r>
            <a:r>
              <a:rPr lang="zh-CN" altLang="en-US" sz="2800" b="1" dirty="0">
                <a:solidFill>
                  <a:schemeClr val="hlink"/>
                </a:solidFill>
              </a:rPr>
              <a:t>（</a:t>
            </a:r>
            <a:r>
              <a:rPr lang="en-US" altLang="zh-CN" sz="2800" b="1" dirty="0">
                <a:solidFill>
                  <a:schemeClr val="hlink"/>
                </a:solidFill>
              </a:rPr>
              <a:t>1</a:t>
            </a:r>
            <a:r>
              <a:rPr lang="zh-CN" altLang="en-US" sz="2800" b="1" dirty="0">
                <a:solidFill>
                  <a:schemeClr val="hlink"/>
                </a:solidFill>
              </a:rPr>
              <a:t>）恰好两项；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chemeClr val="hlink"/>
                </a:solidFill>
              </a:rPr>
              <a:t>　　（</a:t>
            </a:r>
            <a:r>
              <a:rPr lang="en-US" altLang="zh-CN" sz="2800" b="1" dirty="0">
                <a:solidFill>
                  <a:schemeClr val="hlink"/>
                </a:solidFill>
              </a:rPr>
              <a:t>2</a:t>
            </a:r>
            <a:r>
              <a:rPr lang="zh-CN" altLang="en-US" sz="2800" b="1" dirty="0">
                <a:solidFill>
                  <a:schemeClr val="hlink"/>
                </a:solidFill>
              </a:rPr>
              <a:t>）一项正，一项负；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chemeClr val="hlink"/>
                </a:solidFill>
              </a:rPr>
              <a:t>　　（</a:t>
            </a:r>
            <a:r>
              <a:rPr lang="en-US" altLang="zh-CN" sz="2800" b="1" dirty="0">
                <a:solidFill>
                  <a:schemeClr val="hlink"/>
                </a:solidFill>
              </a:rPr>
              <a:t>3</a:t>
            </a:r>
            <a:r>
              <a:rPr lang="zh-CN" altLang="en-US" sz="2800" b="1" dirty="0">
                <a:solidFill>
                  <a:schemeClr val="hlink"/>
                </a:solidFill>
              </a:rPr>
              <a:t>）可化为（　）</a:t>
            </a:r>
            <a:r>
              <a:rPr lang="en-US" altLang="zh-CN" sz="2800" b="1" baseline="30000" dirty="0">
                <a:solidFill>
                  <a:schemeClr val="hlink"/>
                </a:solidFill>
              </a:rPr>
              <a:t>2</a:t>
            </a:r>
            <a:r>
              <a:rPr lang="zh-CN" altLang="en-US" sz="2800" b="1" dirty="0">
                <a:solidFill>
                  <a:schemeClr val="hlink"/>
                </a:solidFill>
              </a:rPr>
              <a:t>－（　）</a:t>
            </a:r>
            <a:r>
              <a:rPr lang="en-US" altLang="zh-CN" sz="2800" b="1" baseline="30000" dirty="0">
                <a:solidFill>
                  <a:schemeClr val="hlink"/>
                </a:solidFill>
              </a:rPr>
              <a:t>2</a:t>
            </a:r>
            <a:r>
              <a:rPr lang="en-US" altLang="zh-CN" sz="2800" b="1" dirty="0">
                <a:solidFill>
                  <a:schemeClr val="hlink"/>
                </a:solidFill>
              </a:rPr>
              <a:t>.</a:t>
            </a:r>
          </a:p>
          <a:p>
            <a:r>
              <a:rPr lang="en-US" altLang="zh-CN" sz="2800" dirty="0"/>
              <a:t>2.</a:t>
            </a:r>
            <a:r>
              <a:rPr lang="zh-CN" altLang="en-US" sz="2800" dirty="0"/>
              <a:t>分解因式你已学了哪些方法？如何选用这些方法？分解因式的最后结果有什么要求？</a:t>
            </a:r>
          </a:p>
          <a:p>
            <a:pPr>
              <a:buFontTx/>
              <a:buNone/>
            </a:pPr>
            <a:r>
              <a:rPr lang="zh-CN" altLang="en-US" sz="2800" dirty="0"/>
              <a:t>　　　</a:t>
            </a:r>
            <a:r>
              <a:rPr lang="zh-CN" altLang="en-US" sz="2800" dirty="0">
                <a:solidFill>
                  <a:schemeClr val="hlink"/>
                </a:solidFill>
              </a:rPr>
              <a:t>提公因式法、公式法</a:t>
            </a:r>
            <a:r>
              <a:rPr lang="zh-CN" altLang="en-US" sz="2800" dirty="0"/>
              <a:t>。</a:t>
            </a:r>
          </a:p>
          <a:p>
            <a:pPr>
              <a:buFontTx/>
              <a:buNone/>
            </a:pPr>
            <a:r>
              <a:rPr lang="zh-CN" altLang="en-US" sz="2800" dirty="0">
                <a:solidFill>
                  <a:srgbClr val="FF0000"/>
                </a:solidFill>
              </a:rPr>
              <a:t>　　　如果有公因式，先提取公因式；</a:t>
            </a:r>
          </a:p>
          <a:p>
            <a:pPr>
              <a:buFontTx/>
              <a:buNone/>
            </a:pPr>
            <a:r>
              <a:rPr lang="zh-CN" altLang="en-US" sz="2800" dirty="0">
                <a:solidFill>
                  <a:srgbClr val="FF0000"/>
                </a:solidFill>
              </a:rPr>
              <a:t>　　　如果没有公因式，考虑能否用平方差公式；</a:t>
            </a:r>
            <a:endParaRPr lang="zh-CN" altLang="en-US" sz="2800" dirty="0"/>
          </a:p>
          <a:p>
            <a:pPr>
              <a:buFontTx/>
              <a:buNone/>
            </a:pPr>
            <a:r>
              <a:rPr lang="zh-CN" altLang="en-US" sz="2800" dirty="0"/>
              <a:t>　　　</a:t>
            </a:r>
            <a:r>
              <a:rPr lang="zh-CN" altLang="en-US" sz="2800" dirty="0">
                <a:solidFill>
                  <a:schemeClr val="hlink"/>
                </a:solidFill>
              </a:rPr>
              <a:t>分解因式必须进行到每一个多项式因式都不能再分解为止</a:t>
            </a:r>
            <a:r>
              <a:rPr lang="en-US" altLang="zh-CN" sz="2800" dirty="0">
                <a:solidFill>
                  <a:schemeClr val="hlink"/>
                </a:solidFill>
              </a:rPr>
              <a:t>.</a:t>
            </a:r>
            <a:r>
              <a:rPr lang="en-US" altLang="zh-CN" sz="28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40750" cy="511175"/>
          </a:xfrm>
        </p:spPr>
        <p:txBody>
          <a:bodyPr/>
          <a:lstStyle/>
          <a:p>
            <a:r>
              <a:rPr lang="zh-CN" altLang="en-US" sz="4000" dirty="0"/>
              <a:t>达标测试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620713"/>
            <a:ext cx="8540750" cy="584200"/>
          </a:xfrm>
        </p:spPr>
        <p:txBody>
          <a:bodyPr/>
          <a:lstStyle/>
          <a:p>
            <a:r>
              <a:rPr lang="en-US" altLang="zh-CN" dirty="0"/>
              <a:t>1</a:t>
            </a:r>
            <a:r>
              <a:rPr lang="zh-CN" altLang="en-US" dirty="0"/>
              <a:t>、用公式法把下列多项式分解因式</a:t>
            </a:r>
            <a:r>
              <a:rPr lang="zh-CN" altLang="en-US" dirty="0" smtClean="0"/>
              <a:t>： </a:t>
            </a:r>
            <a:endParaRPr lang="zh-CN" altLang="en-US" dirty="0"/>
          </a:p>
        </p:txBody>
      </p:sp>
      <p:pic>
        <p:nvPicPr>
          <p:cNvPr id="19489" name="Picture 33"/>
          <p:cNvPicPr>
            <a:picLocks noChangeAspect="1" noChangeArrowheads="1"/>
          </p:cNvPicPr>
          <p:nvPr/>
        </p:nvPicPr>
        <p:blipFill>
          <a:blip r:embed="rId3" cstate="email"/>
          <a:srcRect t="44574" r="40761"/>
          <a:stretch>
            <a:fillRect/>
          </a:stretch>
        </p:blipFill>
        <p:spPr bwMode="auto">
          <a:xfrm>
            <a:off x="323850" y="2176463"/>
            <a:ext cx="7993063" cy="270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9490" name="Object 34"/>
          <p:cNvGraphicFramePr>
            <a:graphicFrameLocks noChangeAspect="1"/>
          </p:cNvGraphicFramePr>
          <p:nvPr/>
        </p:nvGraphicFramePr>
        <p:xfrm>
          <a:off x="1547813" y="1628775"/>
          <a:ext cx="20161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Equation" r:id="rId4" imgW="939165" imgH="203200" progId="Equation.DSMT4">
                  <p:embed/>
                </p:oleObj>
              </mc:Choice>
              <mc:Fallback>
                <p:oleObj name="Equation" r:id="rId4" imgW="939165" imgH="203200" progId="Equation.DSMT4">
                  <p:embed/>
                  <p:pic>
                    <p:nvPicPr>
                      <p:cNvPr id="0" name="图片 7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1628775"/>
                        <a:ext cx="2016125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91" name="Object 35"/>
          <p:cNvGraphicFramePr>
            <a:graphicFrameLocks noChangeAspect="1"/>
          </p:cNvGraphicFramePr>
          <p:nvPr/>
        </p:nvGraphicFramePr>
        <p:xfrm>
          <a:off x="5867400" y="1628775"/>
          <a:ext cx="2046288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Equation" r:id="rId6" imgW="951865" imgH="203200" progId="Equation.DSMT4">
                  <p:embed/>
                </p:oleObj>
              </mc:Choice>
              <mc:Fallback>
                <p:oleObj name="Equation" r:id="rId6" imgW="951865" imgH="203200" progId="Equation.DSMT4">
                  <p:embed/>
                  <p:pic>
                    <p:nvPicPr>
                      <p:cNvPr id="0" name="图片 71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628775"/>
                        <a:ext cx="2046288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92" name="Object 36"/>
          <p:cNvGraphicFramePr>
            <a:graphicFrameLocks noChangeAspect="1"/>
          </p:cNvGraphicFramePr>
          <p:nvPr/>
        </p:nvGraphicFramePr>
        <p:xfrm>
          <a:off x="900113" y="2968625"/>
          <a:ext cx="27019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8" imgW="1256665" imgH="203200" progId="Equation.DSMT4">
                  <p:embed/>
                </p:oleObj>
              </mc:Choice>
              <mc:Fallback>
                <p:oleObj name="Equation" r:id="rId8" imgW="1256665" imgH="203200" progId="Equation.DSMT4">
                  <p:embed/>
                  <p:pic>
                    <p:nvPicPr>
                      <p:cNvPr id="0" name="图片 71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968625"/>
                        <a:ext cx="2701925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93" name="Object 37"/>
          <p:cNvGraphicFramePr>
            <a:graphicFrameLocks noChangeAspect="1"/>
          </p:cNvGraphicFramePr>
          <p:nvPr/>
        </p:nvGraphicFramePr>
        <p:xfrm>
          <a:off x="5795963" y="2681288"/>
          <a:ext cx="2811462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quation" r:id="rId10" imgW="1307465" imgH="482600" progId="Equation.DSMT4">
                  <p:embed/>
                </p:oleObj>
              </mc:Choice>
              <mc:Fallback>
                <p:oleObj name="Equation" r:id="rId10" imgW="1307465" imgH="482600" progId="Equation.DSMT4">
                  <p:embed/>
                  <p:pic>
                    <p:nvPicPr>
                      <p:cNvPr id="0" name="图片 71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2681288"/>
                        <a:ext cx="2811462" cy="1036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94" name="Object 38"/>
          <p:cNvGraphicFramePr>
            <a:graphicFrameLocks noChangeAspect="1"/>
          </p:cNvGraphicFramePr>
          <p:nvPr/>
        </p:nvGraphicFramePr>
        <p:xfrm>
          <a:off x="1116013" y="4697413"/>
          <a:ext cx="2236787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Equation" r:id="rId12" imgW="1040765" imgH="482600" progId="Equation.DSMT4">
                  <p:embed/>
                </p:oleObj>
              </mc:Choice>
              <mc:Fallback>
                <p:oleObj name="Equation" r:id="rId12" imgW="1040765" imgH="482600" progId="Equation.DSMT4">
                  <p:embed/>
                  <p:pic>
                    <p:nvPicPr>
                      <p:cNvPr id="0" name="图片 71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4697413"/>
                        <a:ext cx="2236787" cy="1036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95" name="Object 39"/>
          <p:cNvGraphicFramePr>
            <a:graphicFrameLocks noChangeAspect="1"/>
          </p:cNvGraphicFramePr>
          <p:nvPr/>
        </p:nvGraphicFramePr>
        <p:xfrm>
          <a:off x="5795963" y="4697413"/>
          <a:ext cx="2728912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quation" r:id="rId14" imgW="1270000" imgH="457200" progId="Equation.DSMT4">
                  <p:embed/>
                </p:oleObj>
              </mc:Choice>
              <mc:Fallback>
                <p:oleObj name="Equation" r:id="rId14" imgW="1270000" imgH="457200" progId="Equation.DSMT4">
                  <p:embed/>
                  <p:pic>
                    <p:nvPicPr>
                      <p:cNvPr id="0" name="图片 71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4697413"/>
                        <a:ext cx="2728912" cy="982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96" name="Object 40"/>
          <p:cNvGraphicFramePr>
            <a:graphicFrameLocks noChangeAspect="1"/>
          </p:cNvGraphicFramePr>
          <p:nvPr/>
        </p:nvGraphicFramePr>
        <p:xfrm>
          <a:off x="5651500" y="2465388"/>
          <a:ext cx="2592388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Equation" r:id="rId16" imgW="1205865" imgH="723900" progId="Equation.DSMT4">
                  <p:embed/>
                </p:oleObj>
              </mc:Choice>
              <mc:Fallback>
                <p:oleObj name="Equation" r:id="rId16" imgW="1205865" imgH="723900" progId="Equation.DSMT4">
                  <p:embed/>
                  <p:pic>
                    <p:nvPicPr>
                      <p:cNvPr id="0" name="图片 71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2465388"/>
                        <a:ext cx="2592388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497" name="Picture 41"/>
          <p:cNvPicPr>
            <a:picLocks noChangeAspect="1" noChangeArrowheads="1"/>
          </p:cNvPicPr>
          <p:nvPr/>
        </p:nvPicPr>
        <p:blipFill>
          <a:blip r:embed="rId3" cstate="email"/>
          <a:srcRect r="40761" b="81828"/>
          <a:stretch>
            <a:fillRect/>
          </a:stretch>
        </p:blipFill>
        <p:spPr bwMode="auto">
          <a:xfrm>
            <a:off x="900113" y="981075"/>
            <a:ext cx="7129462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98" name="Text Box 42"/>
          <p:cNvSpPr txBox="1">
            <a:spLocks noChangeArrowheads="1"/>
          </p:cNvSpPr>
          <p:nvPr/>
        </p:nvSpPr>
        <p:spPr bwMode="auto">
          <a:xfrm>
            <a:off x="431800" y="1109663"/>
            <a:ext cx="11160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</a:rPr>
              <a:t>解：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9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9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9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19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9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 cstate="email"/>
          <a:srcRect r="42094" b="14400"/>
          <a:stretch>
            <a:fillRect/>
          </a:stretch>
        </p:blipFill>
        <p:spPr bwMode="auto">
          <a:xfrm>
            <a:off x="611188" y="188913"/>
            <a:ext cx="7848600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2800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1258888" y="981075"/>
          <a:ext cx="6983412" cy="487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4" imgW="3302000" imgH="2311400" progId="Equation.DSMT4">
                  <p:embed/>
                </p:oleObj>
              </mc:Choice>
              <mc:Fallback>
                <p:oleObj name="Equation" r:id="rId4" imgW="3302000" imgH="2311400" progId="Equation.DSMT4">
                  <p:embed/>
                  <p:pic>
                    <p:nvPicPr>
                      <p:cNvPr id="0" name="图片 8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981075"/>
                        <a:ext cx="6983412" cy="4878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79388" y="981075"/>
            <a:ext cx="11525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</a:rPr>
              <a:t>证明：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900113" y="1557338"/>
            <a:ext cx="7056437" cy="5762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900113" y="2133600"/>
            <a:ext cx="7056437" cy="5762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900113" y="2565400"/>
            <a:ext cx="7056437" cy="5762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900113" y="3068638"/>
            <a:ext cx="7056437" cy="5762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900113" y="3573463"/>
            <a:ext cx="7056437" cy="5762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900113" y="4149725"/>
            <a:ext cx="7056437" cy="5762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1187450" y="4797425"/>
            <a:ext cx="7056438" cy="5762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1187450" y="5229225"/>
            <a:ext cx="7056438" cy="5762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/>
      <p:bldP spid="20488" grpId="0" animBg="1"/>
      <p:bldP spid="20489" grpId="0" animBg="1"/>
      <p:bldP spid="20490" grpId="0" animBg="1"/>
      <p:bldP spid="20491" grpId="0" animBg="1"/>
      <p:bldP spid="20492" grpId="0" animBg="1"/>
      <p:bldP spid="20493" grpId="0" animBg="1"/>
      <p:bldP spid="20494" grpId="0" animBg="1"/>
      <p:bldP spid="2049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/>
              <a:t>作业</a:t>
            </a:r>
            <a:r>
              <a:rPr lang="zh-CN" altLang="en-US"/>
              <a:t>：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习题</a:t>
            </a:r>
            <a:r>
              <a:rPr lang="en-US" altLang="zh-CN"/>
              <a:t>15.4</a:t>
            </a:r>
            <a:r>
              <a:rPr lang="zh-CN" altLang="en-US"/>
              <a:t>第</a:t>
            </a:r>
            <a:r>
              <a:rPr lang="en-US" altLang="zh-CN"/>
              <a:t>2</a:t>
            </a:r>
            <a:r>
              <a:rPr lang="zh-CN" altLang="en-US"/>
              <a:t>、</a:t>
            </a:r>
            <a:r>
              <a:rPr lang="en-US" altLang="zh-CN"/>
              <a:t>4</a:t>
            </a:r>
            <a:r>
              <a:rPr lang="zh-CN" altLang="en-US"/>
              <a:t>、</a:t>
            </a:r>
            <a:r>
              <a:rPr lang="en-US" altLang="zh-CN"/>
              <a:t>7</a:t>
            </a:r>
            <a:r>
              <a:rPr lang="zh-CN" altLang="en-US"/>
              <a:t>、</a:t>
            </a:r>
            <a:r>
              <a:rPr lang="en-US" altLang="zh-CN"/>
              <a:t>11</a:t>
            </a:r>
            <a:r>
              <a:rPr lang="zh-CN" altLang="en-US"/>
              <a:t>题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/>
          <a:lstStyle/>
          <a:p>
            <a:r>
              <a:rPr lang="zh-CN" altLang="en-US" dirty="0"/>
              <a:t>学习目标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98884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/>
              <a:t>①</a:t>
            </a:r>
            <a:r>
              <a:rPr lang="zh-CN" altLang="en-US" dirty="0"/>
              <a:t>进一步理解因式分解的概念，会运用平方差公式对比较简单的多项式进行因式分解．进一步体验“整体”的思想，培养“换元”的意识．</a:t>
            </a:r>
          </a:p>
          <a:p>
            <a:pPr>
              <a:lnSpc>
                <a:spcPct val="90000"/>
              </a:lnSpc>
            </a:pPr>
            <a:r>
              <a:rPr lang="zh-CN" altLang="en-US" dirty="0"/>
              <a:t>②对不同多项式进行因式分解的同时培养学生的观察、比较和判断能力以及运算能力，用不同的方法分解因式可以提高综合运用知识的能力．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复习引入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en-US" altLang="zh-CN" sz="28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1.</a:t>
            </a:r>
            <a:r>
              <a:rPr lang="zh-CN" altLang="en-US" sz="28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对于等式</a:t>
            </a:r>
            <a:r>
              <a:rPr lang="en-US" altLang="zh-CN"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800" baseline="30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8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en-US" altLang="zh-CN"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= </a:t>
            </a:r>
            <a:r>
              <a:rPr lang="en-US" altLang="zh-CN" sz="28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8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+1)</a:t>
            </a:r>
          </a:p>
          <a:p>
            <a:pPr algn="just">
              <a:buFontTx/>
              <a:buNone/>
            </a:pPr>
            <a:r>
              <a:rPr lang="en-US" altLang="zh-CN" sz="28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  (1)</a:t>
            </a:r>
            <a:r>
              <a:rPr lang="zh-CN" altLang="en-US" sz="28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如果从左到右看，是一种什么变形？</a:t>
            </a:r>
          </a:p>
          <a:p>
            <a:pPr algn="just">
              <a:buFontTx/>
              <a:buNone/>
            </a:pPr>
            <a:r>
              <a:rPr lang="zh-CN" altLang="en-US" sz="28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什么叫因式分解？这种因式分解的方法叫什么？</a:t>
            </a:r>
          </a:p>
          <a:p>
            <a:pPr algn="just">
              <a:buFontTx/>
              <a:buNone/>
            </a:pPr>
            <a:endParaRPr lang="zh-CN" altLang="en-US" sz="2800" dirty="0">
              <a:solidFill>
                <a:srgbClr val="00000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r>
              <a:rPr lang="zh-CN" altLang="en-US" sz="28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8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）如果从右往左看，即</a:t>
            </a:r>
            <a:r>
              <a:rPr lang="en-US" altLang="zh-CN"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8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8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+1) =</a:t>
            </a:r>
            <a:r>
              <a:rPr lang="en-US" altLang="zh-CN"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US" altLang="zh-CN" sz="2800" baseline="30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8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en-US" altLang="zh-CN"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，是一种什么变形？</a:t>
            </a:r>
          </a:p>
          <a:p>
            <a:pPr algn="just">
              <a:buFontTx/>
              <a:buNone/>
            </a:pP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所以因式分解与整式乘法是两种互为相反的变形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</a:t>
            </a:r>
            <a:r>
              <a:rPr lang="zh-CN" altLang="en-US" dirty="0"/>
              <a:t>因式分解</a:t>
            </a:r>
          </a:p>
        </p:txBody>
      </p:sp>
      <p:pic>
        <p:nvPicPr>
          <p:cNvPr id="8196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4" cstate="email"/>
          <a:srcRect r="38206"/>
          <a:stretch>
            <a:fillRect/>
          </a:stretch>
        </p:blipFill>
        <p:spPr>
          <a:xfrm>
            <a:off x="323850" y="1916113"/>
            <a:ext cx="8496300" cy="2736850"/>
          </a:xfrm>
          <a:noFill/>
        </p:spPr>
      </p:pic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3830638" y="1989138"/>
          <a:ext cx="2036762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5" imgW="799465" imgH="203200" progId="Equation.DSMT4">
                  <p:embed/>
                </p:oleObj>
              </mc:Choice>
              <mc:Fallback>
                <p:oleObj name="Equation" r:id="rId5" imgW="799465" imgH="203200" progId="Equation.DSMT4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0638" y="1989138"/>
                        <a:ext cx="2036762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5364163" y="2882900"/>
          <a:ext cx="3108325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7" imgW="1219200" imgH="228600" progId="Equation.DSMT4">
                  <p:embed/>
                </p:oleObj>
              </mc:Choice>
              <mc:Fallback>
                <p:oleObj name="Equation" r:id="rId7" imgW="1219200" imgH="228600" progId="Equation.DSMT4">
                  <p:embed/>
                  <p:pic>
                    <p:nvPicPr>
                      <p:cNvPr id="0" name="图片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2882900"/>
                        <a:ext cx="3108325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4211638" y="3892550"/>
          <a:ext cx="2592387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9" imgW="1016000" imgH="228600" progId="Equation.DSMT4">
                  <p:embed/>
                </p:oleObj>
              </mc:Choice>
              <mc:Fallback>
                <p:oleObj name="Equation" r:id="rId9" imgW="1016000" imgH="228600" progId="Equation.DSMT4">
                  <p:embed/>
                  <p:pic>
                    <p:nvPicPr>
                      <p:cNvPr id="0" name="图片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3892550"/>
                        <a:ext cx="2592387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2" cstate="email"/>
          <a:srcRect t="9912" r="55237"/>
          <a:stretch>
            <a:fillRect/>
          </a:stretch>
        </p:blipFill>
        <p:spPr bwMode="auto">
          <a:xfrm>
            <a:off x="611188" y="692150"/>
            <a:ext cx="7993062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探究新知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email"/>
          <a:srcRect t="1895" r="24756"/>
          <a:stretch>
            <a:fillRect/>
          </a:stretch>
        </p:blipFill>
        <p:spPr bwMode="auto">
          <a:xfrm>
            <a:off x="107504" y="1773238"/>
            <a:ext cx="867568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68313" y="3716338"/>
            <a:ext cx="84963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</a:rPr>
              <a:t>　　两个数的平方差，等于这两个数的和与这两个数的差的积。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>
                <a:solidFill>
                  <a:schemeClr val="tx1"/>
                </a:solidFill>
              </a:rPr>
              <a:t>例</a:t>
            </a:r>
            <a:r>
              <a:rPr lang="en-US" altLang="zh-CN" dirty="0">
                <a:solidFill>
                  <a:schemeClr val="tx1"/>
                </a:solidFill>
              </a:rPr>
              <a:t>1</a:t>
            </a:r>
            <a:r>
              <a:rPr lang="zh-CN" altLang="en-US" dirty="0">
                <a:solidFill>
                  <a:schemeClr val="tx1"/>
                </a:solidFill>
              </a:rPr>
              <a:t>　试用平方差公式对下列多项式进行因式分解</a:t>
            </a:r>
          </a:p>
        </p:txBody>
      </p:sp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251520" y="2132856"/>
          <a:ext cx="8793162" cy="166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3" imgW="2565400" imgH="482600" progId="Equation.DSMT4">
                  <p:embed/>
                </p:oleObj>
              </mc:Choice>
              <mc:Fallback>
                <p:oleObj name="Equation" r:id="rId3" imgW="2565400" imgH="482600" progId="Equation.DSMT4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132856"/>
                        <a:ext cx="8793162" cy="166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0" y="0"/>
          <a:ext cx="8820150" cy="338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3" imgW="3797300" imgH="1447800" progId="Equation.DSMT4">
                  <p:embed/>
                </p:oleObj>
              </mc:Choice>
              <mc:Fallback>
                <p:oleObj name="Equation" r:id="rId3" imgW="3797300" imgH="1447800" progId="Equation.DSMT4">
                  <p:embed/>
                  <p:pic>
                    <p:nvPicPr>
                      <p:cNvPr id="0" name="图片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8820150" cy="338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79388" y="1052513"/>
            <a:ext cx="2592387" cy="6477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132138" y="981075"/>
            <a:ext cx="2592387" cy="6477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179388" y="2133600"/>
            <a:ext cx="2592387" cy="6477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179388" y="2852738"/>
            <a:ext cx="2592387" cy="6477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3348038" y="2133600"/>
            <a:ext cx="5545137" cy="7905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3348038" y="2924175"/>
            <a:ext cx="3095625" cy="6477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/>
      <p:bldP spid="12294" grpId="0" animBg="1"/>
      <p:bldP spid="12295" grpId="0" animBg="1"/>
      <p:bldP spid="12296" grpId="0" animBg="1"/>
      <p:bldP spid="12297" grpId="0" animBg="1"/>
      <p:bldP spid="1229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95288" y="188913"/>
            <a:ext cx="8515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476375" algn="l"/>
                <a:tab pos="2807970" algn="l"/>
                <a:tab pos="4140200" algn="l"/>
              </a:tabLst>
            </a:pPr>
            <a:r>
              <a:rPr lang="zh-CN" altLang="en-US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例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下列各式能否运用平方差公式分解因式？</a:t>
            </a:r>
            <a:endParaRPr lang="zh-CN" altLang="en-US" sz="3200">
              <a:solidFill>
                <a:srgbClr val="000000"/>
              </a:solidFill>
            </a:endParaRP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611188" y="908050"/>
          <a:ext cx="6121400" cy="198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3" imgW="2311400" imgH="749300" progId="Equation.DSMT4">
                  <p:embed/>
                </p:oleObj>
              </mc:Choice>
              <mc:Fallback>
                <p:oleObj name="Equation" r:id="rId3" imgW="2311400" imgH="749300" progId="Equation.DSMT4">
                  <p:embed/>
                  <p:pic>
                    <p:nvPicPr>
                      <p:cNvPr id="0" name="图片 40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908050"/>
                        <a:ext cx="6121400" cy="198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69850" y="3213100"/>
            <a:ext cx="9113838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476375" algn="l"/>
                <a:tab pos="2807970" algn="l"/>
                <a:tab pos="4140200" algn="l"/>
              </a:tabLst>
            </a:pPr>
            <a:r>
              <a:rPr lang="zh-CN" altLang="en-US" sz="2800" b="1" dirty="0">
                <a:solidFill>
                  <a:srgbClr val="000000"/>
                </a:solidFill>
              </a:rPr>
              <a:t>归纳：可运用平方差公式进行因式分解的多项式特征是：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476375" algn="l"/>
                <a:tab pos="2807970" algn="l"/>
                <a:tab pos="4140200" algn="l"/>
              </a:tabLst>
            </a:pPr>
            <a:r>
              <a:rPr lang="zh-CN" altLang="en-US" sz="2800" b="1" dirty="0">
                <a:solidFill>
                  <a:srgbClr val="000000"/>
                </a:solidFill>
              </a:rPr>
              <a:t>       （</a:t>
            </a:r>
            <a:r>
              <a:rPr lang="en-US" altLang="zh-CN" sz="2800" b="1" dirty="0">
                <a:solidFill>
                  <a:srgbClr val="000000"/>
                </a:solidFill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</a:rPr>
              <a:t>）恰好两项；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476375" algn="l"/>
                <a:tab pos="2807970" algn="l"/>
                <a:tab pos="4140200" algn="l"/>
              </a:tabLst>
            </a:pPr>
            <a:r>
              <a:rPr lang="zh-CN" altLang="en-US" sz="2800" b="1" dirty="0">
                <a:solidFill>
                  <a:srgbClr val="000000"/>
                </a:solidFill>
              </a:rPr>
              <a:t>　　（</a:t>
            </a:r>
            <a:r>
              <a:rPr lang="en-US" altLang="zh-CN" sz="2800" b="1" dirty="0">
                <a:solidFill>
                  <a:srgbClr val="000000"/>
                </a:solidFill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</a:rPr>
              <a:t>）一项正，一项负；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476375" algn="l"/>
                <a:tab pos="2807970" algn="l"/>
                <a:tab pos="4140200" algn="l"/>
              </a:tabLst>
            </a:pPr>
            <a:r>
              <a:rPr lang="zh-CN" altLang="en-US" sz="2800" b="1" dirty="0">
                <a:solidFill>
                  <a:srgbClr val="000000"/>
                </a:solidFill>
              </a:rPr>
              <a:t>　　（</a:t>
            </a:r>
            <a:r>
              <a:rPr lang="en-US" altLang="zh-CN" sz="2800" b="1" dirty="0">
                <a:solidFill>
                  <a:srgbClr val="000000"/>
                </a:solidFill>
              </a:rPr>
              <a:t>3</a:t>
            </a:r>
            <a:r>
              <a:rPr lang="zh-CN" altLang="en-US" sz="2800" b="1" dirty="0">
                <a:solidFill>
                  <a:srgbClr val="000000"/>
                </a:solidFill>
              </a:rPr>
              <a:t>）可化为（　）</a:t>
            </a:r>
            <a:r>
              <a:rPr lang="en-US" altLang="zh-CN" sz="2800" b="1" baseline="30000" dirty="0">
                <a:solidFill>
                  <a:srgbClr val="000000"/>
                </a:solidFill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</a:rPr>
              <a:t>－（　）</a:t>
            </a:r>
            <a:r>
              <a:rPr lang="en-US" altLang="zh-CN" sz="2800" b="1" baseline="30000" dirty="0">
                <a:solidFill>
                  <a:srgbClr val="000000"/>
                </a:solidFill>
              </a:rPr>
              <a:t>2</a:t>
            </a:r>
            <a:r>
              <a:rPr lang="en-US" altLang="zh-CN" sz="2800" b="1" dirty="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325</Words>
  <Application>Microsoft Office PowerPoint</Application>
  <PresentationFormat>全屏显示(4:3)</PresentationFormat>
  <Paragraphs>56</Paragraphs>
  <Slides>17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汉仪大宋简</vt:lpstr>
      <vt:lpstr>宋体</vt:lpstr>
      <vt:lpstr>微软雅黑</vt:lpstr>
      <vt:lpstr>Arial</vt:lpstr>
      <vt:lpstr>Calibri</vt:lpstr>
      <vt:lpstr>Times New Roman</vt:lpstr>
      <vt:lpstr>WWW.2PPT.COM
</vt:lpstr>
      <vt:lpstr>Equation</vt:lpstr>
      <vt:lpstr>公式法</vt:lpstr>
      <vt:lpstr>学习目标</vt:lpstr>
      <vt:lpstr>复习引入</vt:lpstr>
      <vt:lpstr>2.因式分解</vt:lpstr>
      <vt:lpstr>PowerPoint 演示文稿</vt:lpstr>
      <vt:lpstr>探究新知</vt:lpstr>
      <vt:lpstr>例1　试用平方差公式对下列多项式进行因式分解</vt:lpstr>
      <vt:lpstr>PowerPoint 演示文稿</vt:lpstr>
      <vt:lpstr>PowerPoint 演示文稿</vt:lpstr>
      <vt:lpstr>PowerPoint 演示文稿</vt:lpstr>
      <vt:lpstr>PowerPoint 演示文稿</vt:lpstr>
      <vt:lpstr>巩固练习</vt:lpstr>
      <vt:lpstr>PowerPoint 演示文稿</vt:lpstr>
      <vt:lpstr>小结：</vt:lpstr>
      <vt:lpstr>达标测试</vt:lpstr>
      <vt:lpstr>PowerPoint 演示文稿</vt:lpstr>
      <vt:lpstr>作业：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2018-07-13T00:37:00Z</dcterms:created>
  <dcterms:modified xsi:type="dcterms:W3CDTF">2023-01-16T20:09:55Z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9209B0979FAD46F49D7DA6EEC9E49B9E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