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61" r:id="rId2"/>
    <p:sldId id="290" r:id="rId3"/>
    <p:sldId id="270" r:id="rId4"/>
    <p:sldId id="367" r:id="rId5"/>
    <p:sldId id="384" r:id="rId6"/>
    <p:sldId id="393" r:id="rId7"/>
    <p:sldId id="386" r:id="rId8"/>
    <p:sldId id="388" r:id="rId9"/>
    <p:sldId id="405" r:id="rId10"/>
    <p:sldId id="406" r:id="rId11"/>
    <p:sldId id="407" r:id="rId12"/>
    <p:sldId id="392" r:id="rId13"/>
    <p:sldId id="408" r:id="rId14"/>
    <p:sldId id="391" r:id="rId15"/>
    <p:sldId id="382" r:id="rId16"/>
    <p:sldId id="383" r:id="rId17"/>
    <p:sldId id="420" r:id="rId18"/>
    <p:sldId id="396" r:id="rId19"/>
    <p:sldId id="397" r:id="rId20"/>
    <p:sldId id="281" r:id="rId21"/>
    <p:sldId id="401" r:id="rId22"/>
    <p:sldId id="286" r:id="rId23"/>
    <p:sldId id="300" r:id="rId24"/>
  </p:sldIdLst>
  <p:sldSz cx="9144000" cy="6858000" type="screen4x3"/>
  <p:notesSz cx="6858000" cy="9144000"/>
  <p:defaultTextStyle>
    <a:defPPr>
      <a:defRPr lang="zh-CN"/>
    </a:defPPr>
    <a:lvl1pPr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75">
          <p15:clr>
            <a:srgbClr val="A4A3A4"/>
          </p15:clr>
        </p15:guide>
        <p15:guide id="2" orient="horz" pos="3490">
          <p15:clr>
            <a:srgbClr val="A4A3A4"/>
          </p15:clr>
        </p15:guide>
        <p15:guide id="3" pos="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FF"/>
    <a:srgbClr val="006600"/>
    <a:srgbClr val="6600CC"/>
    <a:srgbClr val="3333FF"/>
    <a:srgbClr val="CC006A"/>
    <a:srgbClr val="644B7A"/>
    <a:srgbClr val="249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59" autoAdjust="0"/>
  </p:normalViewPr>
  <p:slideViewPr>
    <p:cSldViewPr snapToGrid="0" snapToObjects="1">
      <p:cViewPr>
        <p:scale>
          <a:sx n="100" d="100"/>
          <a:sy n="100" d="100"/>
        </p:scale>
        <p:origin x="-1944" y="-294"/>
      </p:cViewPr>
      <p:guideLst>
        <p:guide orient="horz" pos="1575"/>
        <p:guide orient="horz" pos="3490"/>
        <p:guide pos="2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E34B12F2-F646-4755-BCC9-0908ABB45592}"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6A641F5-38BC-469D-9F7F-EF2A8E174F22}" type="slidenum">
              <a:rPr lang="zh-CN" altLang="en-US"/>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63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6C7891F-A73D-4BC8-AA2F-A4BC64ED466A}" type="slidenum">
              <a:rPr lang="zh-CN" altLang="en-US"/>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6E00555-C77C-43A7-BCE1-1835FF9799DC}" type="slidenum">
              <a:rPr lang="zh-CN" altLang="en-US"/>
              <a:t>‹#›</a:t>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E285AAC0-50CB-44A5-9E3F-0E42356BB028}" type="slidenum">
              <a:rPr lang="zh-CN" altLang="en-US"/>
              <a:t>‹#›</a:t>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1BC102D-1F7B-4C1F-863A-31848496AAF6}" type="slidenum">
              <a:rPr lang="zh-CN" altLang="en-US"/>
              <a:t>‹#›</a:t>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74642"/>
            <a:ext cx="6019800" cy="5851525"/>
          </a:xfrm>
        </p:spPr>
        <p:txBody>
          <a:bodyPr vert="eaVert"/>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0568A764-4461-44E7-8510-237B0F989A02}" type="slidenum">
              <a:rPr lang="zh-CN" altLang="en-US"/>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C4B8A49-DB85-44DB-B54A-5C1580FFBBFC}" type="slidenum">
              <a:rPr lang="zh-CN" altLang="en-US"/>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6655BFD-4DC5-407F-97F0-2A7CC23C8435}" type="slidenum">
              <a:rPr lang="zh-CN" altLang="en-US"/>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E90F3ED1-164D-473C-80E1-0FC1F3962EF6}" type="slidenum">
              <a:rPr lang="zh-CN" altLang="en-US"/>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B2D55FF4-0DA1-4F6F-A5FA-FEEAB624F3F4}" type="slidenum">
              <a:rPr lang="zh-CN" altLang="en-US"/>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318D27E1-201F-4FAC-9A24-1F64953240D5}" type="slidenum">
              <a:rPr lang="zh-CN" altLang="en-US"/>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16CCD401-2083-4117-8E9A-7DD48AE3C940}" type="slidenum">
              <a:rPr lang="zh-CN" altLang="en-US"/>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F586AA52-5B25-43A3-BBA1-E1670682C1A2}" type="slidenum">
              <a:rPr lang="zh-CN" altLang="en-US"/>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kumimoji="1"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kumimoji="1" sz="1200">
                <a:solidFill>
                  <a:schemeClr val="tx1">
                    <a:tint val="75000"/>
                  </a:schemeClr>
                </a:solidFill>
                <a:latin typeface="+mn-lt"/>
                <a:ea typeface="+mn-ea"/>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6F302EF0-443D-4A41-9632-F45459DE491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hyperlink" Target="3.Listen%20and%20say.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hyperlink" Target="1.Look,%20listen%20and%20say.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hyperlink" Target="2.Listen%20and%20read.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GI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GI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G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9144000" cy="5383213"/>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p>
        </p:txBody>
      </p:sp>
      <p:pic>
        <p:nvPicPr>
          <p:cNvPr id="4098" name="图片 23" descr="草地001.png"/>
          <p:cNvPicPr>
            <a:picLocks noChangeAspect="1" noChangeArrowheads="1"/>
          </p:cNvPicPr>
          <p:nvPr/>
        </p:nvPicPr>
        <p:blipFill>
          <a:blip r:embed="rId2" cstate="email"/>
          <a:srcRect/>
          <a:stretch>
            <a:fillRect/>
          </a:stretch>
        </p:blipFill>
        <p:spPr bwMode="auto">
          <a:xfrm>
            <a:off x="0" y="4846638"/>
            <a:ext cx="91440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4" descr="小花.png"/>
          <p:cNvPicPr>
            <a:picLocks noChangeAspect="1" noChangeArrowheads="1"/>
          </p:cNvPicPr>
          <p:nvPr/>
        </p:nvPicPr>
        <p:blipFill>
          <a:blip r:embed="rId3" cstate="email"/>
          <a:srcRect/>
          <a:stretch>
            <a:fillRect/>
          </a:stretch>
        </p:blipFill>
        <p:spPr bwMode="auto">
          <a:xfrm rot="1153534">
            <a:off x="7737475" y="5291138"/>
            <a:ext cx="10096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508"/>
          <p:cNvSpPr>
            <a:spLocks noChangeArrowheads="1"/>
          </p:cNvSpPr>
          <p:nvPr/>
        </p:nvSpPr>
        <p:spPr bwMode="auto">
          <a:xfrm>
            <a:off x="495874" y="1061061"/>
            <a:ext cx="8152248" cy="2165536"/>
          </a:xfrm>
          <a:prstGeom prst="roundRect">
            <a:avLst>
              <a:gd name="adj" fmla="val 5074"/>
            </a:avLst>
          </a:prstGeom>
          <a:solidFill>
            <a:srgbClr val="FFFFFF"/>
          </a:solidFill>
          <a:ln w="57150" cmpd="sng">
            <a:no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buFontTx/>
              <a:buNone/>
              <a:defRPr/>
            </a:pPr>
            <a:endParaRPr lang="ko-KR" altLang="en-US" smtClean="0">
              <a:solidFill>
                <a:srgbClr val="000000"/>
              </a:solidFill>
              <a:latin typeface="Calibri" panose="020F0502020204030204" pitchFamily="34" charset="0"/>
              <a:ea typeface="Malgun Gothic" panose="020B0503020000020004" pitchFamily="34" charset="-127"/>
            </a:endParaRPr>
          </a:p>
        </p:txBody>
      </p:sp>
      <p:sp>
        <p:nvSpPr>
          <p:cNvPr id="8" name="同侧圆角矩形 7"/>
          <p:cNvSpPr/>
          <p:nvPr/>
        </p:nvSpPr>
        <p:spPr>
          <a:xfrm flipV="1">
            <a:off x="495300" y="2468563"/>
            <a:ext cx="8153400" cy="758825"/>
          </a:xfrm>
          <a:prstGeom prst="round2Same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4103" name="Picture 39" descr="구름"/>
          <p:cNvPicPr>
            <a:picLocks noChangeAspect="1" noChangeArrowheads="1"/>
          </p:cNvPicPr>
          <p:nvPr/>
        </p:nvPicPr>
        <p:blipFill>
          <a:blip r:embed="rId4" cstate="email"/>
          <a:srcRect/>
          <a:stretch>
            <a:fillRect/>
          </a:stretch>
        </p:blipFill>
        <p:spPr bwMode="auto">
          <a:xfrm>
            <a:off x="4795838" y="179388"/>
            <a:ext cx="6826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0" descr="구름"/>
          <p:cNvPicPr>
            <a:picLocks noChangeAspect="1" noChangeArrowheads="1"/>
          </p:cNvPicPr>
          <p:nvPr/>
        </p:nvPicPr>
        <p:blipFill>
          <a:blip r:embed="rId5" cstate="email"/>
          <a:srcRect/>
          <a:stretch>
            <a:fillRect/>
          </a:stretch>
        </p:blipFill>
        <p:spPr bwMode="auto">
          <a:xfrm>
            <a:off x="7308850" y="542925"/>
            <a:ext cx="895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3"/>
          <p:cNvSpPr txBox="1">
            <a:spLocks noChangeArrowheads="1"/>
          </p:cNvSpPr>
          <p:nvPr/>
        </p:nvSpPr>
        <p:spPr bwMode="auto">
          <a:xfrm>
            <a:off x="401638" y="1433513"/>
            <a:ext cx="8267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a:solidFill>
                  <a:schemeClr val="tx1"/>
                </a:solidFill>
                <a:latin typeface="Arial" panose="020B0604020202020204" pitchFamily="34" charset="0"/>
                <a:ea typeface="宋体" panose="02010600030101010101" pitchFamily="2" charset="-122"/>
              </a:defRPr>
            </a:lvl1pPr>
            <a:lvl2pPr defTabSz="974725">
              <a:defRPr>
                <a:solidFill>
                  <a:schemeClr val="tx1"/>
                </a:solidFill>
                <a:latin typeface="Arial" panose="020B0604020202020204" pitchFamily="34" charset="0"/>
                <a:ea typeface="宋体" panose="02010600030101010101" pitchFamily="2" charset="-122"/>
              </a:defRPr>
            </a:lvl2pPr>
            <a:lvl3pPr defTabSz="974725">
              <a:defRPr>
                <a:solidFill>
                  <a:schemeClr val="tx1"/>
                </a:solidFill>
                <a:latin typeface="Arial" panose="020B0604020202020204" pitchFamily="34" charset="0"/>
                <a:ea typeface="宋体" panose="02010600030101010101" pitchFamily="2" charset="-122"/>
              </a:defRPr>
            </a:lvl3pPr>
            <a:lvl4pPr defTabSz="974725">
              <a:defRPr>
                <a:solidFill>
                  <a:schemeClr val="tx1"/>
                </a:solidFill>
                <a:latin typeface="Arial" panose="020B0604020202020204" pitchFamily="34" charset="0"/>
                <a:ea typeface="宋体" panose="02010600030101010101" pitchFamily="2" charset="-122"/>
              </a:defRPr>
            </a:lvl4pPr>
            <a:lvl5pPr defTabSz="974725">
              <a:defRPr>
                <a:solidFill>
                  <a:schemeClr val="tx1"/>
                </a:solidFill>
                <a:latin typeface="Arial" panose="020B0604020202020204" pitchFamily="34" charset="0"/>
                <a:ea typeface="宋体" panose="02010600030101010101" pitchFamily="2" charset="-122"/>
              </a:defRPr>
            </a:lvl5pPr>
            <a:lvl6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latin typeface="Times New Roman" panose="02020603050405020304" pitchFamily="18" charset="0"/>
                <a:ea typeface="黑体" panose="02010609060101010101" pitchFamily="49" charset="-122"/>
              </a:rPr>
              <a:t>	                 Module 8</a:t>
            </a:r>
            <a:endParaRPr lang="zh-CN" altLang="en-US" sz="4000" b="1">
              <a:latin typeface="Times New Roman" panose="02020603050405020304" pitchFamily="18" charset="0"/>
              <a:ea typeface="黑体" panose="02010609060101010101" pitchFamily="49" charset="-122"/>
            </a:endParaRPr>
          </a:p>
        </p:txBody>
      </p:sp>
      <p:sp>
        <p:nvSpPr>
          <p:cNvPr id="4106" name="TextBox 4"/>
          <p:cNvSpPr txBox="1">
            <a:spLocks noChangeArrowheads="1"/>
          </p:cNvSpPr>
          <p:nvPr/>
        </p:nvSpPr>
        <p:spPr bwMode="auto">
          <a:xfrm>
            <a:off x="3521075" y="2644775"/>
            <a:ext cx="27225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a:solidFill>
                  <a:schemeClr val="tx1"/>
                </a:solidFill>
                <a:latin typeface="Arial" panose="020B0604020202020204" pitchFamily="34" charset="0"/>
                <a:ea typeface="宋体" panose="02010600030101010101" pitchFamily="2" charset="-122"/>
              </a:defRPr>
            </a:lvl1pPr>
            <a:lvl2pPr defTabSz="974725">
              <a:defRPr>
                <a:solidFill>
                  <a:schemeClr val="tx1"/>
                </a:solidFill>
                <a:latin typeface="Arial" panose="020B0604020202020204" pitchFamily="34" charset="0"/>
                <a:ea typeface="宋体" panose="02010600030101010101" pitchFamily="2" charset="-122"/>
              </a:defRPr>
            </a:lvl2pPr>
            <a:lvl3pPr defTabSz="974725">
              <a:defRPr>
                <a:solidFill>
                  <a:schemeClr val="tx1"/>
                </a:solidFill>
                <a:latin typeface="Arial" panose="020B0604020202020204" pitchFamily="34" charset="0"/>
                <a:ea typeface="宋体" panose="02010600030101010101" pitchFamily="2" charset="-122"/>
              </a:defRPr>
            </a:lvl3pPr>
            <a:lvl4pPr defTabSz="974725">
              <a:defRPr>
                <a:solidFill>
                  <a:schemeClr val="tx1"/>
                </a:solidFill>
                <a:latin typeface="Arial" panose="020B0604020202020204" pitchFamily="34" charset="0"/>
                <a:ea typeface="宋体" panose="02010600030101010101" pitchFamily="2" charset="-122"/>
              </a:defRPr>
            </a:lvl4pPr>
            <a:lvl5pPr defTabSz="974725">
              <a:defRPr>
                <a:solidFill>
                  <a:schemeClr val="tx1"/>
                </a:solidFill>
                <a:latin typeface="Arial" panose="020B0604020202020204" pitchFamily="34" charset="0"/>
                <a:ea typeface="宋体" panose="02010600030101010101" pitchFamily="2" charset="-122"/>
              </a:defRPr>
            </a:lvl5pPr>
            <a:lvl6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800000"/>
                </a:solidFill>
                <a:latin typeface="微软雅黑" panose="020B0503020204020204" pitchFamily="34" charset="-122"/>
                <a:ea typeface="微软雅黑" panose="020B0503020204020204" pitchFamily="34" charset="-122"/>
              </a:rPr>
              <a:t>WY   </a:t>
            </a:r>
            <a:r>
              <a:rPr lang="zh-CN" altLang="en-US" sz="2000" b="1">
                <a:solidFill>
                  <a:srgbClr val="800000"/>
                </a:solidFill>
                <a:latin typeface="微软雅黑" panose="020B0503020204020204" pitchFamily="34" charset="-122"/>
                <a:ea typeface="微软雅黑" panose="020B0503020204020204" pitchFamily="34" charset="-122"/>
              </a:rPr>
              <a:t>六年级下册 </a:t>
            </a:r>
          </a:p>
        </p:txBody>
      </p:sp>
      <p:pic>
        <p:nvPicPr>
          <p:cNvPr id="4107" name="图片 70" descr="蝴蝶.png"/>
          <p:cNvPicPr>
            <a:picLocks noChangeAspect="1" noChangeArrowheads="1"/>
          </p:cNvPicPr>
          <p:nvPr/>
        </p:nvPicPr>
        <p:blipFill>
          <a:blip r:embed="rId6" cstate="email"/>
          <a:srcRect/>
          <a:stretch>
            <a:fillRect/>
          </a:stretch>
        </p:blipFill>
        <p:spPr bwMode="auto">
          <a:xfrm rot="18291536" flipH="1">
            <a:off x="7834313" y="3452813"/>
            <a:ext cx="10191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AutoShape 508"/>
          <p:cNvSpPr>
            <a:spLocks noChangeArrowheads="1"/>
          </p:cNvSpPr>
          <p:nvPr/>
        </p:nvSpPr>
        <p:spPr bwMode="auto">
          <a:xfrm>
            <a:off x="495876" y="1061061"/>
            <a:ext cx="8152248" cy="2165538"/>
          </a:xfrm>
          <a:prstGeom prst="roundRect">
            <a:avLst>
              <a:gd name="adj" fmla="val 5074"/>
            </a:avLst>
          </a:prstGeom>
          <a:noFill/>
          <a:ln w="76200" cmpd="sng">
            <a:solidFill>
              <a:srgbClr val="99CC00"/>
            </a:solid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buFontTx/>
              <a:buNone/>
              <a:defRPr/>
            </a:pPr>
            <a:endParaRPr lang="ko-KR" altLang="en-US" smtClean="0">
              <a:solidFill>
                <a:srgbClr val="000000"/>
              </a:solidFill>
              <a:latin typeface="Calibri" panose="020F0502020204030204" pitchFamily="34" charset="0"/>
              <a:ea typeface="Malgun Gothic" panose="020B0503020000020004" pitchFamily="34" charset="-127"/>
            </a:endParaRPr>
          </a:p>
        </p:txBody>
      </p:sp>
      <p:pic>
        <p:nvPicPr>
          <p:cNvPr id="4109" name="Picture 50" descr="나뭇잎2"/>
          <p:cNvPicPr>
            <a:picLocks noChangeAspect="1" noChangeArrowheads="1"/>
          </p:cNvPicPr>
          <p:nvPr/>
        </p:nvPicPr>
        <p:blipFill>
          <a:blip r:embed="rId7" cstate="email"/>
          <a:srcRect/>
          <a:stretch>
            <a:fillRect/>
          </a:stretch>
        </p:blipFill>
        <p:spPr bwMode="auto">
          <a:xfrm rot="3371175">
            <a:off x="2063750" y="3001963"/>
            <a:ext cx="1282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28613" y="133508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3" name="椭圆 82"/>
          <p:cNvSpPr/>
          <p:nvPr/>
        </p:nvSpPr>
        <p:spPr>
          <a:xfrm>
            <a:off x="328613" y="197643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6" name="椭圆 85"/>
          <p:cNvSpPr/>
          <p:nvPr/>
        </p:nvSpPr>
        <p:spPr>
          <a:xfrm>
            <a:off x="328613" y="261778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9" name="椭圆 88"/>
          <p:cNvSpPr/>
          <p:nvPr/>
        </p:nvSpPr>
        <p:spPr>
          <a:xfrm>
            <a:off x="8480425" y="133508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7" name="椭圆 96"/>
          <p:cNvSpPr/>
          <p:nvPr/>
        </p:nvSpPr>
        <p:spPr>
          <a:xfrm>
            <a:off x="8480425" y="197643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8" name="椭圆 97"/>
          <p:cNvSpPr/>
          <p:nvPr/>
        </p:nvSpPr>
        <p:spPr>
          <a:xfrm>
            <a:off x="8480425" y="261778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5" name="文本框 4"/>
          <p:cNvSpPr txBox="1"/>
          <p:nvPr/>
        </p:nvSpPr>
        <p:spPr>
          <a:xfrm>
            <a:off x="0" y="3883781"/>
            <a:ext cx="9144000" cy="669414"/>
          </a:xfrm>
          <a:prstGeom prst="rect">
            <a:avLst/>
          </a:prstGeom>
          <a:noFill/>
          <a:scene3d>
            <a:camera prst="orthographicFront"/>
            <a:lightRig rig="threePt" dir="t"/>
          </a:scene3d>
          <a:sp3d>
            <a:bevelT/>
          </a:sp3d>
        </p:spPr>
        <p:txBody>
          <a:bodyPr wrap="square">
            <a:spAutoFit/>
            <a:sp3d extrusionH="57150">
              <a:bevelT w="0" h="0"/>
            </a:sp3d>
          </a:bodyPr>
          <a:lstStyle/>
          <a:p>
            <a:pPr algn="ctr" fontAlgn="auto">
              <a:lnSpc>
                <a:spcPts val="4500"/>
              </a:lnSpc>
              <a:spcBef>
                <a:spcPts val="0"/>
              </a:spcBef>
              <a:spcAft>
                <a:spcPts val="0"/>
              </a:spcAft>
              <a:buFontTx/>
              <a:buNone/>
              <a:defRPr/>
            </a:pPr>
            <a:r>
              <a:rPr lang="en-US" altLang="zh-CN" sz="3300" b="1" dirty="0">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rPr>
              <a:t>Unit 1  Why do you have cups on your heads?</a:t>
            </a:r>
          </a:p>
        </p:txBody>
      </p:sp>
      <p:sp>
        <p:nvSpPr>
          <p:cNvPr id="22" name="矩形 21"/>
          <p:cNvSpPr/>
          <p:nvPr/>
        </p:nvSpPr>
        <p:spPr>
          <a:xfrm>
            <a:off x="0" y="6000949"/>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 27"/>
          <p:cNvGrpSpPr/>
          <p:nvPr/>
        </p:nvGrpSpPr>
        <p:grpSpPr bwMode="auto">
          <a:xfrm>
            <a:off x="-369888" y="4598988"/>
            <a:ext cx="1660526" cy="2216150"/>
            <a:chOff x="-474161" y="4081888"/>
            <a:chExt cx="1981984" cy="2645369"/>
          </a:xfrm>
        </p:grpSpPr>
        <p:pic>
          <p:nvPicPr>
            <p:cNvPr id="14338"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0"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矩形 1"/>
          <p:cNvSpPr>
            <a:spLocks noChangeArrowheads="1"/>
          </p:cNvSpPr>
          <p:nvPr/>
        </p:nvSpPr>
        <p:spPr bwMode="auto">
          <a:xfrm>
            <a:off x="714375" y="1668463"/>
            <a:ext cx="2630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3333FF"/>
                </a:solidFill>
                <a:latin typeface="Times New Roman" panose="02020603050405020304" pitchFamily="18" charset="0"/>
                <a:ea typeface="黑体" panose="02010609060101010101" pitchFamily="49" charset="-122"/>
              </a:rPr>
              <a:t>图像对比记忆法：</a:t>
            </a:r>
            <a:endParaRPr lang="zh-CN" altLang="en-US">
              <a:ea typeface="黑体" panose="02010609060101010101" pitchFamily="49" charset="-122"/>
            </a:endParaRPr>
          </a:p>
        </p:txBody>
      </p:sp>
      <p:pic>
        <p:nvPicPr>
          <p:cNvPr id="3" name="图片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73163" y="2503488"/>
            <a:ext cx="30924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295900" y="2501900"/>
            <a:ext cx="28257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1474788" y="4527550"/>
            <a:ext cx="3089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Its’ easy for him to </a:t>
            </a:r>
          </a:p>
          <a:p>
            <a:r>
              <a:rPr lang="en-US" altLang="zh-CN" sz="2400" b="1">
                <a:latin typeface="Times New Roman" panose="02020603050405020304" pitchFamily="18" charset="0"/>
              </a:rPr>
              <a:t>carry the bag.</a:t>
            </a:r>
          </a:p>
        </p:txBody>
      </p:sp>
      <p:sp>
        <p:nvSpPr>
          <p:cNvPr id="6" name="文本框 5"/>
          <p:cNvSpPr txBox="1">
            <a:spLocks noChangeArrowheads="1"/>
          </p:cNvSpPr>
          <p:nvPr/>
        </p:nvSpPr>
        <p:spPr bwMode="auto">
          <a:xfrm>
            <a:off x="5210175" y="4527550"/>
            <a:ext cx="3089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Its’ hard for her to </a:t>
            </a:r>
          </a:p>
          <a:p>
            <a:r>
              <a:rPr lang="en-US" altLang="zh-CN" sz="2400" b="1">
                <a:latin typeface="Times New Roman" panose="02020603050405020304" pitchFamily="18" charset="0"/>
              </a:rPr>
              <a:t>carry the bag.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 27"/>
          <p:cNvGrpSpPr/>
          <p:nvPr/>
        </p:nvGrpSpPr>
        <p:grpSpPr bwMode="auto">
          <a:xfrm>
            <a:off x="-369888" y="4598988"/>
            <a:ext cx="1660526" cy="2216150"/>
            <a:chOff x="-474161" y="4081888"/>
            <a:chExt cx="1981984" cy="2645369"/>
          </a:xfrm>
        </p:grpSpPr>
        <p:pic>
          <p:nvPicPr>
            <p:cNvPr id="15362" name="Picture 47" descr="연필"/>
            <p:cNvPicPr>
              <a:picLocks noChangeAspect="1" noChangeArrowheads="1"/>
            </p:cNvPicPr>
            <p:nvPr/>
          </p:nvPicPr>
          <p:blipFill>
            <a:blip r:embed="rId3"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3" descr="꽃"/>
            <p:cNvPicPr>
              <a:picLocks noChangeAspect="1" noChangeArrowheads="1"/>
            </p:cNvPicPr>
            <p:nvPr/>
          </p:nvPicPr>
          <p:blipFill>
            <a:blip r:embed="rId4"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图片 6"/>
          <p:cNvPicPr>
            <a:picLocks noChangeAspect="1" noChangeArrowheads="1"/>
          </p:cNvPicPr>
          <p:nvPr/>
        </p:nvPicPr>
        <p:blipFill>
          <a:blip r:embed="rId5"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矩形 2"/>
          <p:cNvSpPr>
            <a:spLocks noChangeArrowheads="1"/>
          </p:cNvSpPr>
          <p:nvPr/>
        </p:nvSpPr>
        <p:spPr bwMode="auto">
          <a:xfrm>
            <a:off x="1687513" y="3235325"/>
            <a:ext cx="4910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a:latin typeface="Times New Roman" panose="02020603050405020304" pitchFamily="18" charset="0"/>
                <a:ea typeface="黑体" panose="02010609060101010101" pitchFamily="49" charset="-122"/>
              </a:rPr>
              <a:t>make mistakes 犯错误</a:t>
            </a:r>
          </a:p>
        </p:txBody>
      </p:sp>
      <p:sp>
        <p:nvSpPr>
          <p:cNvPr id="15366" name="矩形 1"/>
          <p:cNvSpPr>
            <a:spLocks noChangeArrowheads="1"/>
          </p:cNvSpPr>
          <p:nvPr/>
        </p:nvSpPr>
        <p:spPr bwMode="auto">
          <a:xfrm>
            <a:off x="833438" y="1654175"/>
            <a:ext cx="48688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a:solidFill>
                  <a:srgbClr val="FF0000"/>
                </a:solidFill>
                <a:latin typeface="Times New Roman" panose="02020603050405020304" pitchFamily="18" charset="0"/>
                <a:ea typeface="黑体" panose="02010609060101010101" pitchFamily="49" charset="-122"/>
              </a:rPr>
              <a:t>mistake / mɪ</a:t>
            </a:r>
            <a:r>
              <a:rPr lang="zh-CN" altLang="zh-CN" sz="2400" b="1">
                <a:solidFill>
                  <a:srgbClr val="FF0000"/>
                </a:solidFill>
                <a:latin typeface="Calibri" panose="020F0502020204030204" pitchFamily="34" charset="0"/>
                <a:ea typeface="黑体" panose="02010609060101010101" pitchFamily="49" charset="-122"/>
              </a:rPr>
              <a:t>΄</a:t>
            </a:r>
            <a:r>
              <a:rPr lang="zh-CN" altLang="zh-CN" sz="2400" b="1">
                <a:solidFill>
                  <a:srgbClr val="FF0000"/>
                </a:solidFill>
                <a:latin typeface="Times New Roman" panose="02020603050405020304" pitchFamily="18" charset="0"/>
                <a:ea typeface="黑体" panose="02010609060101010101" pitchFamily="49" charset="-122"/>
              </a:rPr>
              <a:t>steɪk/ </a:t>
            </a:r>
            <a:r>
              <a:rPr lang="zh-CN" altLang="zh-CN" sz="2400" b="1" i="1">
                <a:solidFill>
                  <a:srgbClr val="FF0000"/>
                </a:solidFill>
                <a:latin typeface="Times New Roman" panose="02020603050405020304" pitchFamily="18" charset="0"/>
                <a:ea typeface="黑体" panose="02010609060101010101" pitchFamily="49" charset="-122"/>
              </a:rPr>
              <a:t>n</a:t>
            </a:r>
            <a:r>
              <a:rPr lang="zh-CN" altLang="zh-CN" sz="2400" b="1">
                <a:solidFill>
                  <a:srgbClr val="FF0000"/>
                </a:solidFill>
                <a:latin typeface="Times New Roman" panose="02020603050405020304" pitchFamily="18" charset="0"/>
                <a:ea typeface="黑体" panose="02010609060101010101" pitchFamily="49" charset="-122"/>
              </a:rPr>
              <a:t>. （名词）错误</a:t>
            </a:r>
          </a:p>
        </p:txBody>
      </p:sp>
      <p:sp>
        <p:nvSpPr>
          <p:cNvPr id="3" name="矩形 2"/>
          <p:cNvSpPr>
            <a:spLocks noChangeArrowheads="1"/>
          </p:cNvSpPr>
          <p:nvPr/>
        </p:nvSpPr>
        <p:spPr bwMode="auto">
          <a:xfrm>
            <a:off x="1706563" y="2535238"/>
            <a:ext cx="73453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zh-CN" sz="2400" b="1">
                <a:solidFill>
                  <a:srgbClr val="000000"/>
                </a:solidFill>
                <a:latin typeface="Times New Roman" panose="02020603050405020304" pitchFamily="18" charset="0"/>
                <a:ea typeface="黑体" panose="02010609060101010101" pitchFamily="49" charset="-122"/>
              </a:rPr>
              <a:t>Don’ t be afraid to make mistakes.  不要害怕犯错误。</a:t>
            </a:r>
          </a:p>
        </p:txBody>
      </p:sp>
      <p:sp>
        <p:nvSpPr>
          <p:cNvPr id="15368" name="矩形 3"/>
          <p:cNvSpPr>
            <a:spLocks noChangeArrowheads="1"/>
          </p:cNvSpPr>
          <p:nvPr/>
        </p:nvSpPr>
        <p:spPr bwMode="auto">
          <a:xfrm>
            <a:off x="785813" y="3394075"/>
            <a:ext cx="111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短语：</a:t>
            </a:r>
            <a:endParaRPr lang="zh-CN" altLang="en-US">
              <a:ea typeface="黑体" panose="02010609060101010101" pitchFamily="49" charset="-122"/>
            </a:endParaRPr>
          </a:p>
        </p:txBody>
      </p:sp>
      <p:sp>
        <p:nvSpPr>
          <p:cNvPr id="15369" name="矩形 4"/>
          <p:cNvSpPr>
            <a:spLocks noChangeArrowheads="1"/>
          </p:cNvSpPr>
          <p:nvPr/>
        </p:nvSpPr>
        <p:spPr bwMode="auto">
          <a:xfrm>
            <a:off x="776288" y="2678113"/>
            <a:ext cx="1106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b="1">
              <a:ea typeface="黑体" panose="02010609060101010101" pitchFamily="49" charset="-122"/>
            </a:endParaRPr>
          </a:p>
        </p:txBody>
      </p:sp>
      <p:pic>
        <p:nvPicPr>
          <p:cNvPr id="15370"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矩形 1"/>
          <p:cNvSpPr>
            <a:spLocks noChangeArrowheads="1"/>
          </p:cNvSpPr>
          <p:nvPr/>
        </p:nvSpPr>
        <p:spPr bwMode="auto">
          <a:xfrm>
            <a:off x="779463" y="4090988"/>
            <a:ext cx="2325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3333FF"/>
                </a:solidFill>
                <a:latin typeface="Times New Roman" panose="02020603050405020304" pitchFamily="18" charset="0"/>
                <a:ea typeface="黑体" panose="02010609060101010101" pitchFamily="49" charset="-122"/>
              </a:rPr>
              <a:t>形近词记忆法：</a:t>
            </a:r>
            <a:endParaRPr lang="zh-CN" altLang="en-US">
              <a:ea typeface="黑体" panose="02010609060101010101" pitchFamily="49" charset="-122"/>
            </a:endParaRPr>
          </a:p>
        </p:txBody>
      </p:sp>
      <p:sp>
        <p:nvSpPr>
          <p:cNvPr id="15" name="矩形 1"/>
          <p:cNvSpPr>
            <a:spLocks noChangeArrowheads="1"/>
          </p:cNvSpPr>
          <p:nvPr/>
        </p:nvSpPr>
        <p:spPr bwMode="auto">
          <a:xfrm>
            <a:off x="2963863" y="3962400"/>
            <a:ext cx="50149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a:solidFill>
                  <a:srgbClr val="000000"/>
                </a:solidFill>
                <a:latin typeface="Times New Roman" panose="02020603050405020304" pitchFamily="18" charset="0"/>
                <a:ea typeface="黑体" panose="02010609060101010101" pitchFamily="49" charset="-122"/>
              </a:rPr>
              <a:t>mis+take（拿走）= mistake（错误）</a:t>
            </a:r>
          </a:p>
        </p:txBody>
      </p:sp>
      <p:grpSp>
        <p:nvGrpSpPr>
          <p:cNvPr id="15373" name="组合 2"/>
          <p:cNvGrpSpPr/>
          <p:nvPr/>
        </p:nvGrpSpPr>
        <p:grpSpPr bwMode="auto">
          <a:xfrm>
            <a:off x="822325" y="4827588"/>
            <a:ext cx="2403475" cy="461962"/>
            <a:chOff x="398463" y="4005263"/>
            <a:chExt cx="2404268" cy="461088"/>
          </a:xfrm>
        </p:grpSpPr>
        <p:sp>
          <p:nvSpPr>
            <p:cNvPr id="15374" name="TextBox 10"/>
            <p:cNvSpPr txBox="1">
              <a:spLocks noChangeArrowheads="1"/>
            </p:cNvSpPr>
            <p:nvPr/>
          </p:nvSpPr>
          <p:spPr bwMode="auto">
            <a:xfrm>
              <a:off x="714374" y="4005263"/>
              <a:ext cx="2088357" cy="4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0000FF"/>
                  </a:solidFill>
                  <a:latin typeface="黑体" panose="02010609060101010101" pitchFamily="49" charset="-122"/>
                  <a:ea typeface="黑体" panose="02010609060101010101" pitchFamily="49" charset="-122"/>
                </a:rPr>
                <a:t>魔法记忆：</a:t>
              </a:r>
              <a:endParaRPr lang="zh-CN" altLang="en-US" sz="2400" b="1">
                <a:solidFill>
                  <a:srgbClr val="0000FF"/>
                </a:solidFill>
                <a:ea typeface="黑体" panose="02010609060101010101" pitchFamily="49" charset="-122"/>
              </a:endParaRPr>
            </a:p>
          </p:txBody>
        </p:sp>
        <p:pic>
          <p:nvPicPr>
            <p:cNvPr id="15375" name="图片 29" descr="花盆.png"/>
            <p:cNvPicPr>
              <a:picLocks noChangeAspect="1" noChangeArrowheads="1"/>
            </p:cNvPicPr>
            <p:nvPr/>
          </p:nvPicPr>
          <p:blipFill>
            <a:blip r:embed="rId7" cstate="email"/>
            <a:srcRect/>
            <a:stretch>
              <a:fillRect/>
            </a:stretch>
          </p:blipFill>
          <p:spPr bwMode="auto">
            <a:xfrm>
              <a:off x="398463" y="4052825"/>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8"/>
          <p:cNvSpPr txBox="1">
            <a:spLocks noChangeArrowheads="1"/>
          </p:cNvSpPr>
          <p:nvPr/>
        </p:nvSpPr>
        <p:spPr bwMode="auto">
          <a:xfrm>
            <a:off x="1825625" y="5210175"/>
            <a:ext cx="6664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400" b="1">
                <a:latin typeface="Times New Roman" panose="02020603050405020304" pitchFamily="18" charset="0"/>
                <a:ea typeface="黑体" panose="02010609060101010101" pitchFamily="49" charset="-122"/>
              </a:rPr>
              <a:t>错“拿了”（take）就犯了个“错误（mistake）。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left)">
                                      <p:cBhvr>
                                        <p:cTn id="12" dur="500"/>
                                        <p:tgtEl>
                                          <p:spTgt spid="1434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 27"/>
          <p:cNvGrpSpPr/>
          <p:nvPr/>
        </p:nvGrpSpPr>
        <p:grpSpPr bwMode="auto">
          <a:xfrm>
            <a:off x="-369888" y="4598988"/>
            <a:ext cx="1660526" cy="2216150"/>
            <a:chOff x="-474161" y="4081888"/>
            <a:chExt cx="1981984" cy="2645369"/>
          </a:xfrm>
        </p:grpSpPr>
        <p:pic>
          <p:nvPicPr>
            <p:cNvPr id="17410"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2"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矩形 1"/>
          <p:cNvSpPr>
            <a:spLocks noChangeArrowheads="1"/>
          </p:cNvSpPr>
          <p:nvPr/>
        </p:nvSpPr>
        <p:spPr bwMode="auto">
          <a:xfrm>
            <a:off x="1266825" y="308927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b="1">
              <a:ea typeface="黑体" panose="02010609060101010101" pitchFamily="49" charset="-122"/>
            </a:endParaRPr>
          </a:p>
        </p:txBody>
      </p:sp>
      <p:sp>
        <p:nvSpPr>
          <p:cNvPr id="17414" name="矩形 2"/>
          <p:cNvSpPr>
            <a:spLocks noChangeArrowheads="1"/>
          </p:cNvSpPr>
          <p:nvPr/>
        </p:nvSpPr>
        <p:spPr bwMode="auto">
          <a:xfrm>
            <a:off x="1009650" y="2090738"/>
            <a:ext cx="5124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70000"/>
              </a:lnSpc>
            </a:pPr>
            <a:r>
              <a:rPr lang="zh-CN" altLang="zh-CN" sz="2400" b="1">
                <a:solidFill>
                  <a:srgbClr val="FF0000"/>
                </a:solidFill>
                <a:latin typeface="Times New Roman" panose="02020603050405020304" pitchFamily="18" charset="0"/>
                <a:ea typeface="黑体" panose="02010609060101010101" pitchFamily="49" charset="-122"/>
              </a:rPr>
              <a:t>with / wɪð/ </a:t>
            </a:r>
            <a:r>
              <a:rPr lang="zh-CN" altLang="zh-CN" sz="2400" b="1" i="1">
                <a:solidFill>
                  <a:srgbClr val="FF0000"/>
                </a:solidFill>
                <a:latin typeface="Times New Roman" panose="02020603050405020304" pitchFamily="18" charset="0"/>
                <a:ea typeface="黑体" panose="02010609060101010101" pitchFamily="49" charset="-122"/>
              </a:rPr>
              <a:t>prep</a:t>
            </a:r>
            <a:r>
              <a:rPr lang="zh-CN" altLang="zh-CN" sz="2400" b="1">
                <a:solidFill>
                  <a:srgbClr val="FF0000"/>
                </a:solidFill>
                <a:latin typeface="Times New Roman" panose="02020603050405020304" pitchFamily="18" charset="0"/>
                <a:ea typeface="黑体" panose="02010609060101010101" pitchFamily="49" charset="-122"/>
              </a:rPr>
              <a:t>. （介词）与……有关</a:t>
            </a:r>
          </a:p>
        </p:txBody>
      </p:sp>
      <p:sp>
        <p:nvSpPr>
          <p:cNvPr id="17415" name="矩形 3"/>
          <p:cNvSpPr>
            <a:spLocks noChangeArrowheads="1"/>
          </p:cNvSpPr>
          <p:nvPr/>
        </p:nvSpPr>
        <p:spPr bwMode="auto">
          <a:xfrm>
            <a:off x="1279525" y="4772025"/>
            <a:ext cx="140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形近词：</a:t>
            </a:r>
            <a:endParaRPr lang="zh-CN" altLang="en-US">
              <a:ea typeface="黑体" panose="02010609060101010101" pitchFamily="49" charset="-122"/>
            </a:endParaRPr>
          </a:p>
        </p:txBody>
      </p:sp>
      <p:sp>
        <p:nvSpPr>
          <p:cNvPr id="3" name="矩形 5"/>
          <p:cNvSpPr>
            <a:spLocks noChangeArrowheads="1"/>
          </p:cNvSpPr>
          <p:nvPr/>
        </p:nvSpPr>
        <p:spPr bwMode="auto">
          <a:xfrm>
            <a:off x="2190750" y="2873375"/>
            <a:ext cx="48418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b="1">
                <a:solidFill>
                  <a:srgbClr val="000000"/>
                </a:solidFill>
                <a:latin typeface="Times New Roman" panose="02020603050405020304" pitchFamily="18" charset="0"/>
                <a:ea typeface="黑体" panose="02010609060101010101" pitchFamily="49" charset="-122"/>
              </a:rPr>
              <a:t>The girl reads a book with Chinese.这个女孩读有关中文的书。</a:t>
            </a:r>
          </a:p>
        </p:txBody>
      </p:sp>
      <p:sp>
        <p:nvSpPr>
          <p:cNvPr id="4" name="矩形 6"/>
          <p:cNvSpPr>
            <a:spLocks noChangeArrowheads="1"/>
          </p:cNvSpPr>
          <p:nvPr/>
        </p:nvSpPr>
        <p:spPr bwMode="auto">
          <a:xfrm>
            <a:off x="2527300" y="4802188"/>
            <a:ext cx="2073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ea typeface="黑体" panose="02010609060101010101" pitchFamily="49" charset="-122"/>
              </a:rPr>
              <a:t>wish 希望  </a:t>
            </a:r>
            <a:endParaRPr lang="zh-CN" altLang="en-US">
              <a:ea typeface="黑体" panose="02010609060101010101" pitchFamily="49" charset="-122"/>
            </a:endParaRPr>
          </a:p>
        </p:txBody>
      </p:sp>
      <p:pic>
        <p:nvPicPr>
          <p:cNvPr id="17418"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图片 2"/>
          <p:cNvPicPr>
            <a:picLocks noChangeAspect="1" noChangeArrowheads="1"/>
          </p:cNvPicPr>
          <p:nvPr/>
        </p:nvPicPr>
        <p:blipFill>
          <a:blip r:embed="rId6" cstate="email"/>
          <a:srcRect/>
          <a:stretch>
            <a:fillRect/>
          </a:stretch>
        </p:blipFill>
        <p:spPr bwMode="auto">
          <a:xfrm>
            <a:off x="6192838" y="2187575"/>
            <a:ext cx="1143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 27"/>
          <p:cNvGrpSpPr/>
          <p:nvPr/>
        </p:nvGrpSpPr>
        <p:grpSpPr bwMode="auto">
          <a:xfrm>
            <a:off x="-369888" y="4598988"/>
            <a:ext cx="1660526" cy="2216150"/>
            <a:chOff x="-474161" y="4081888"/>
            <a:chExt cx="1981984" cy="2645369"/>
          </a:xfrm>
        </p:grpSpPr>
        <p:pic>
          <p:nvPicPr>
            <p:cNvPr id="18434"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6"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18"/>
          <p:cNvPicPr>
            <a:picLocks noChangeAspect="1" noChangeArrowheads="1"/>
          </p:cNvPicPr>
          <p:nvPr/>
        </p:nvPicPr>
        <p:blipFill>
          <a:blip r:embed="rId5" cstate="email"/>
          <a:srcRect/>
          <a:stretch>
            <a:fillRect/>
          </a:stretch>
        </p:blipFill>
        <p:spPr bwMode="auto">
          <a:xfrm>
            <a:off x="327025" y="175895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16"/>
          <p:cNvSpPr>
            <a:spLocks noChangeArrowheads="1"/>
          </p:cNvSpPr>
          <p:nvPr/>
        </p:nvSpPr>
        <p:spPr bwMode="auto">
          <a:xfrm>
            <a:off x="620713" y="1608138"/>
            <a:ext cx="803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拓展</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11284" name="矩形 2"/>
          <p:cNvSpPr>
            <a:spLocks noChangeArrowheads="1"/>
          </p:cNvSpPr>
          <p:nvPr/>
        </p:nvSpPr>
        <p:spPr bwMode="auto">
          <a:xfrm>
            <a:off x="1447800" y="1490663"/>
            <a:ext cx="6651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zh-CN" sz="2400" b="1">
                <a:solidFill>
                  <a:srgbClr val="000000"/>
                </a:solidFill>
                <a:latin typeface="Times New Roman" panose="02020603050405020304" pitchFamily="18" charset="0"/>
                <a:ea typeface="黑体" panose="02010609060101010101" pitchFamily="49" charset="-122"/>
              </a:rPr>
              <a:t>多功能的with 还有很多意思，一起来总结一下：</a:t>
            </a:r>
            <a:endParaRPr lang="zh-CN" altLang="en-US" sz="2400" b="1">
              <a:solidFill>
                <a:srgbClr val="000000"/>
              </a:solidFill>
              <a:latin typeface="Times New Roman" panose="02020603050405020304" pitchFamily="18" charset="0"/>
              <a:ea typeface="黑体" panose="02010609060101010101" pitchFamily="49" charset="-122"/>
            </a:endParaRPr>
          </a:p>
        </p:txBody>
      </p:sp>
      <p:pic>
        <p:nvPicPr>
          <p:cNvPr id="18440"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p:nvPr/>
        </p:nvGraphicFramePr>
        <p:xfrm>
          <a:off x="911225" y="2800350"/>
          <a:ext cx="7372350" cy="2805113"/>
        </p:xfrm>
        <a:graphic>
          <a:graphicData uri="http://schemas.openxmlformats.org/drawingml/2006/table">
            <a:tbl>
              <a:tblPr firstRow="1" bandRow="1">
                <a:tableStyleId>{5C22544A-7EE6-4342-B048-85BDC9FD1C3A}</a:tableStyleId>
              </a:tblPr>
              <a:tblGrid>
                <a:gridCol w="1250084">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3877830">
                  <a:extLst>
                    <a:ext uri="{9D8B030D-6E8A-4147-A177-3AD203B41FA5}">
                      <a16:colId xmlns:a16="http://schemas.microsoft.com/office/drawing/2014/main" val="20002"/>
                    </a:ext>
                  </a:extLst>
                </a:gridCol>
              </a:tblGrid>
              <a:tr h="489073">
                <a:tc>
                  <a:txBody>
                    <a:bodyPr/>
                    <a:lstStyle/>
                    <a:p>
                      <a:pPr algn="ctr">
                        <a:buNone/>
                      </a:pPr>
                      <a:r>
                        <a:rPr lang="zh-CN" altLang="en-US" sz="2400" b="1" dirty="0" smtClean="0">
                          <a:solidFill>
                            <a:schemeClr val="tx1"/>
                          </a:solidFill>
                          <a:latin typeface="黑体" panose="02010609060101010101" pitchFamily="49" charset="-122"/>
                          <a:ea typeface="黑体" panose="02010609060101010101" pitchFamily="49" charset="-122"/>
                        </a:rPr>
                        <a:t>单词</a:t>
                      </a:r>
                      <a:endParaRPr lang="en-US" altLang="zh-CN" sz="2400" b="1" dirty="0" smtClean="0">
                        <a:solidFill>
                          <a:schemeClr val="tx1"/>
                        </a:solidFill>
                        <a:latin typeface="黑体" panose="02010609060101010101" pitchFamily="49" charset="-122"/>
                        <a:ea typeface="黑体" panose="02010609060101010101" pitchFamily="49" charset="-122"/>
                      </a:endParaRP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2400" b="1" dirty="0" smtClean="0">
                          <a:solidFill>
                            <a:schemeClr val="tx1"/>
                          </a:solidFill>
                          <a:latin typeface="黑体" panose="02010609060101010101" pitchFamily="49" charset="-122"/>
                          <a:ea typeface="黑体" panose="02010609060101010101" pitchFamily="49" charset="-122"/>
                        </a:rPr>
                        <a:t>意义</a:t>
                      </a:r>
                      <a:endParaRPr lang="en-US" altLang="zh-CN" sz="2400" b="1" dirty="0" smtClean="0">
                        <a:solidFill>
                          <a:schemeClr val="tx1"/>
                        </a:solidFill>
                        <a:latin typeface="黑体" panose="02010609060101010101" pitchFamily="49" charset="-122"/>
                        <a:ea typeface="黑体" panose="02010609060101010101" pitchFamily="49" charset="-122"/>
                      </a:endParaRP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2400" b="1" dirty="0" smtClean="0">
                          <a:solidFill>
                            <a:schemeClr val="tx1"/>
                          </a:solidFill>
                          <a:latin typeface="黑体" panose="02010609060101010101" pitchFamily="49" charset="-122"/>
                          <a:ea typeface="黑体" panose="02010609060101010101" pitchFamily="49" charset="-122"/>
                        </a:rPr>
                        <a:t>例句</a:t>
                      </a:r>
                      <a:endParaRPr lang="en-US" altLang="zh-CN" sz="2400" b="1" dirty="0" smtClean="0">
                        <a:solidFill>
                          <a:schemeClr val="tx1"/>
                        </a:solidFill>
                        <a:latin typeface="黑体" panose="02010609060101010101" pitchFamily="49" charset="-122"/>
                        <a:ea typeface="黑体" panose="02010609060101010101" pitchFamily="49" charset="-122"/>
                      </a:endParaRP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005649">
                <a:tc rowSpan="2">
                  <a:txBody>
                    <a:bodyPr/>
                    <a:lstStyle/>
                    <a:p>
                      <a:pPr algn="ctr">
                        <a:buNone/>
                      </a:pPr>
                      <a:endParaRPr lang="en-US" altLang="zh-CN" sz="2400" b="1">
                        <a:solidFill>
                          <a:schemeClr val="tx1"/>
                        </a:solidFill>
                        <a:latin typeface="Times New Roman" panose="02020603050405020304" pitchFamily="18" charset="0"/>
                        <a:ea typeface="黑体" panose="02010609060101010101" pitchFamily="49" charset="-122"/>
                      </a:endParaRPr>
                    </a:p>
                    <a:p>
                      <a:pPr algn="ctr">
                        <a:buNone/>
                      </a:pPr>
                      <a:endParaRPr lang="en-US" altLang="zh-CN" sz="2400" b="1">
                        <a:solidFill>
                          <a:schemeClr val="tx1"/>
                        </a:solidFill>
                        <a:latin typeface="Times New Roman" panose="02020603050405020304" pitchFamily="18" charset="0"/>
                        <a:ea typeface="黑体" panose="02010609060101010101" pitchFamily="49" charset="-122"/>
                      </a:endParaRPr>
                    </a:p>
                    <a:p>
                      <a:pPr algn="ctr">
                        <a:buNone/>
                      </a:pPr>
                      <a:endParaRPr lang="en-US" altLang="zh-CN" sz="2400" b="1">
                        <a:solidFill>
                          <a:schemeClr val="tx1"/>
                        </a:solidFill>
                        <a:latin typeface="Times New Roman" panose="02020603050405020304" pitchFamily="18" charset="0"/>
                        <a:ea typeface="黑体" panose="02010609060101010101" pitchFamily="49" charset="-122"/>
                      </a:endParaRPr>
                    </a:p>
                    <a:p>
                      <a:pPr algn="ctr">
                        <a:buNone/>
                      </a:pPr>
                      <a:r>
                        <a:rPr lang="en-US" altLang="zh-CN" sz="2400" b="1">
                          <a:solidFill>
                            <a:schemeClr val="tx1"/>
                          </a:solidFill>
                          <a:latin typeface="Times New Roman" panose="02020603050405020304" pitchFamily="18" charset="0"/>
                          <a:ea typeface="黑体" panose="02010609060101010101" pitchFamily="49" charset="-122"/>
                        </a:rPr>
                        <a:t>with</a:t>
                      </a: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400" b="1" dirty="0">
                        <a:solidFill>
                          <a:schemeClr val="tx1"/>
                        </a:solidFill>
                        <a:latin typeface="黑体" panose="02010609060101010101" pitchFamily="49" charset="-122"/>
                        <a:ea typeface="黑体" panose="02010609060101010101" pitchFamily="49" charset="-122"/>
                      </a:endParaRPr>
                    </a:p>
                    <a:p>
                      <a:pPr algn="ctr">
                        <a:buNone/>
                      </a:pPr>
                      <a:r>
                        <a:rPr lang="zh-CN" altLang="en-US" sz="2400" b="1" dirty="0">
                          <a:solidFill>
                            <a:schemeClr val="tx1"/>
                          </a:solidFill>
                          <a:latin typeface="黑体" panose="02010609060101010101" pitchFamily="49" charset="-122"/>
                          <a:ea typeface="黑体" panose="02010609060101010101" pitchFamily="49" charset="-122"/>
                        </a:rPr>
                        <a:t>和……在一起</a:t>
                      </a: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2400" b="1">
                          <a:solidFill>
                            <a:schemeClr val="tx1"/>
                          </a:solidFill>
                          <a:latin typeface="Times New Roman" panose="02020603050405020304" pitchFamily="18" charset="0"/>
                          <a:ea typeface="黑体" panose="02010609060101010101" pitchFamily="49" charset="-122"/>
                        </a:rPr>
                        <a:t>I</a:t>
                      </a:r>
                      <a:r>
                        <a:rPr lang="en-US" altLang="zh-CN" sz="2400" b="1">
                          <a:solidFill>
                            <a:schemeClr val="tx1"/>
                          </a:solidFill>
                          <a:latin typeface="Times New Roman" panose="02020603050405020304" pitchFamily="18" charset="0"/>
                          <a:ea typeface="黑体" panose="02010609060101010101" pitchFamily="49" charset="-122"/>
                        </a:rPr>
                        <a:t>’</a:t>
                      </a:r>
                      <a:r>
                        <a:rPr lang="zh-CN" altLang="en-US" sz="2400" b="1">
                          <a:solidFill>
                            <a:schemeClr val="tx1"/>
                          </a:solidFill>
                          <a:latin typeface="Times New Roman" panose="02020603050405020304" pitchFamily="18" charset="0"/>
                          <a:ea typeface="黑体" panose="02010609060101010101" pitchFamily="49" charset="-122"/>
                        </a:rPr>
                        <a:t>m walking with my mum.</a:t>
                      </a:r>
                      <a:r>
                        <a:rPr lang="zh-CN" altLang="en-US" sz="2400" b="1">
                          <a:solidFill>
                            <a:schemeClr val="tx1"/>
                          </a:solidFill>
                          <a:latin typeface="黑体" panose="02010609060101010101" pitchFamily="49" charset="-122"/>
                          <a:ea typeface="黑体" panose="02010609060101010101" pitchFamily="49" charset="-122"/>
                        </a:rPr>
                        <a:t>我正在和我的妈妈一起散步。</a:t>
                      </a: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310391">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endParaRPr lang="zh-CN" altLang="en-US" sz="2400" b="1">
                        <a:solidFill>
                          <a:schemeClr val="tx1"/>
                        </a:solidFill>
                        <a:latin typeface="黑体" panose="02010609060101010101" pitchFamily="49" charset="-122"/>
                        <a:ea typeface="黑体" panose="02010609060101010101" pitchFamily="49" charset="-122"/>
                      </a:endParaRPr>
                    </a:p>
                    <a:p>
                      <a:pPr algn="ctr">
                        <a:buNone/>
                      </a:pPr>
                      <a:r>
                        <a:rPr lang="zh-CN" altLang="en-US" sz="2400" b="1">
                          <a:solidFill>
                            <a:schemeClr val="tx1"/>
                          </a:solidFill>
                          <a:latin typeface="黑体" panose="02010609060101010101" pitchFamily="49" charset="-122"/>
                          <a:ea typeface="黑体" panose="02010609060101010101" pitchFamily="49" charset="-122"/>
                        </a:rPr>
                        <a:t>带有；具有</a:t>
                      </a: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2400" b="1" dirty="0">
                          <a:solidFill>
                            <a:schemeClr val="tx1"/>
                          </a:solidFill>
                          <a:latin typeface="Times New Roman" panose="02020603050405020304" pitchFamily="18" charset="0"/>
                          <a:ea typeface="黑体" panose="02010609060101010101" pitchFamily="49" charset="-122"/>
                        </a:rPr>
                        <a:t>The girl with big eyes is my sister</a:t>
                      </a:r>
                      <a:r>
                        <a:rPr lang="en-US" altLang="zh-CN" sz="2400" b="1" dirty="0" smtClean="0">
                          <a:solidFill>
                            <a:schemeClr val="tx1"/>
                          </a:solidFill>
                          <a:latin typeface="Times New Roman" panose="02020603050405020304" pitchFamily="18" charset="0"/>
                          <a:ea typeface="黑体" panose="02010609060101010101" pitchFamily="49" charset="-122"/>
                        </a:rPr>
                        <a:t>.</a:t>
                      </a:r>
                      <a:r>
                        <a:rPr lang="zh-CN" altLang="en-US" sz="2400" b="1" dirty="0" smtClean="0">
                          <a:solidFill>
                            <a:schemeClr val="tx1"/>
                          </a:solidFill>
                          <a:latin typeface="黑体" panose="02010609060101010101" pitchFamily="49" charset="-122"/>
                          <a:ea typeface="黑体" panose="02010609060101010101" pitchFamily="49" charset="-122"/>
                        </a:rPr>
                        <a:t>那个</a:t>
                      </a:r>
                      <a:r>
                        <a:rPr lang="zh-CN" altLang="en-US" sz="2400" b="1" dirty="0">
                          <a:solidFill>
                            <a:schemeClr val="tx1"/>
                          </a:solidFill>
                          <a:latin typeface="黑体" panose="02010609060101010101" pitchFamily="49" charset="-122"/>
                          <a:ea typeface="黑体" panose="02010609060101010101" pitchFamily="49" charset="-122"/>
                        </a:rPr>
                        <a:t>长着大眼睛的女孩是我的妹妹。</a:t>
                      </a:r>
                    </a:p>
                  </a:txBody>
                  <a:tcPr marT="45711" marB="4571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84">
                                            <p:txEl>
                                              <p:pRg st="0" end="0"/>
                                            </p:txEl>
                                          </p:spTgt>
                                        </p:tgtEl>
                                        <p:attrNameLst>
                                          <p:attrName>style.visibility</p:attrName>
                                        </p:attrNameLst>
                                      </p:cBhvr>
                                      <p:to>
                                        <p:strVal val="visible"/>
                                      </p:to>
                                    </p:set>
                                    <p:animEffect transition="in" filter="wipe(up)">
                                      <p:cBhvr>
                                        <p:cTn id="7" dur="500"/>
                                        <p:tgtEl>
                                          <p:spTgt spid="1128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 27"/>
          <p:cNvGrpSpPr/>
          <p:nvPr/>
        </p:nvGrpSpPr>
        <p:grpSpPr bwMode="auto">
          <a:xfrm>
            <a:off x="-369888" y="4598988"/>
            <a:ext cx="1660526" cy="2216150"/>
            <a:chOff x="-474161" y="4081888"/>
            <a:chExt cx="1981984" cy="2645369"/>
          </a:xfrm>
        </p:grpSpPr>
        <p:pic>
          <p:nvPicPr>
            <p:cNvPr id="19458"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0"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文本框 17"/>
          <p:cNvSpPr txBox="1">
            <a:spLocks noChangeArrowheads="1"/>
          </p:cNvSpPr>
          <p:nvPr/>
        </p:nvSpPr>
        <p:spPr bwMode="auto">
          <a:xfrm>
            <a:off x="2654300" y="1789113"/>
            <a:ext cx="66055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a:solidFill>
                  <a:srgbClr val="FF0000"/>
                </a:solidFill>
                <a:latin typeface="Times New Roman" panose="02020603050405020304" pitchFamily="18" charset="0"/>
                <a:ea typeface="黑体" panose="02010609060101010101" pitchFamily="49" charset="-122"/>
              </a:rPr>
              <a:t> said /sed/ </a:t>
            </a:r>
            <a:r>
              <a:rPr lang="en-US" altLang="zh-CN" sz="2400" b="1" i="1">
                <a:solidFill>
                  <a:srgbClr val="FF0000"/>
                </a:solidFill>
                <a:latin typeface="Times New Roman" panose="02020603050405020304" pitchFamily="18" charset="0"/>
                <a:ea typeface="黑体" panose="02010609060101010101" pitchFamily="49" charset="-122"/>
              </a:rPr>
              <a:t>v</a:t>
            </a:r>
            <a:r>
              <a:rPr lang="en-US" altLang="zh-CN" sz="2400" b="1">
                <a:solidFill>
                  <a:srgbClr val="FF0000"/>
                </a:solidFill>
                <a:latin typeface="Times New Roman" panose="02020603050405020304" pitchFamily="18" charset="0"/>
                <a:ea typeface="黑体" panose="02010609060101010101" pitchFamily="49" charset="-122"/>
              </a:rPr>
              <a:t>. ( 动词) （say 的过去式）说</a:t>
            </a:r>
          </a:p>
        </p:txBody>
      </p:sp>
      <p:sp>
        <p:nvSpPr>
          <p:cNvPr id="19" name="圆角矩形 18"/>
          <p:cNvSpPr/>
          <p:nvPr/>
        </p:nvSpPr>
        <p:spPr>
          <a:xfrm>
            <a:off x="822325" y="1928813"/>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sz="2400"/>
          </a:p>
        </p:txBody>
      </p:sp>
      <p:sp>
        <p:nvSpPr>
          <p:cNvPr id="19463" name="文本框 19"/>
          <p:cNvSpPr txBox="1">
            <a:spLocks noChangeArrowheads="1"/>
          </p:cNvSpPr>
          <p:nvPr/>
        </p:nvSpPr>
        <p:spPr bwMode="auto">
          <a:xfrm>
            <a:off x="1212850" y="1898650"/>
            <a:ext cx="1487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4</a:t>
            </a:r>
            <a:endParaRPr lang="zh-CN" altLang="en-US" sz="2400" b="1">
              <a:latin typeface="黑体" panose="02010609060101010101" pitchFamily="49" charset="-122"/>
              <a:ea typeface="黑体" panose="02010609060101010101" pitchFamily="49" charset="-122"/>
            </a:endParaRPr>
          </a:p>
        </p:txBody>
      </p:sp>
      <p:pic>
        <p:nvPicPr>
          <p:cNvPr id="19464" name="图片 9" descr="book.gif"/>
          <p:cNvPicPr>
            <a:picLocks noChangeAspect="1" noChangeArrowheads="1"/>
          </p:cNvPicPr>
          <p:nvPr/>
        </p:nvPicPr>
        <p:blipFill>
          <a:blip r:embed="rId5" cstate="email"/>
          <a:srcRect/>
          <a:stretch>
            <a:fillRect/>
          </a:stretch>
        </p:blipFill>
        <p:spPr bwMode="auto">
          <a:xfrm>
            <a:off x="185738" y="1820863"/>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2251075" y="2876550"/>
            <a:ext cx="533558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zh-CN" sz="2400" b="1">
                <a:solidFill>
                  <a:srgbClr val="000000"/>
                </a:solidFill>
                <a:latin typeface="Times New Roman" panose="02020603050405020304" pitchFamily="18" charset="0"/>
                <a:ea typeface="黑体" panose="02010609060101010101" pitchFamily="49" charset="-122"/>
              </a:rPr>
              <a:t>The boy said </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sorry</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 to the girl.          那个男孩对那个女孩说了声</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对不起</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。It</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s easier said than done.                          说起来容易做起来难。</a:t>
            </a:r>
          </a:p>
        </p:txBody>
      </p:sp>
      <p:sp>
        <p:nvSpPr>
          <p:cNvPr id="19466" name="矩形 3"/>
          <p:cNvSpPr>
            <a:spLocks noChangeArrowheads="1"/>
          </p:cNvSpPr>
          <p:nvPr/>
        </p:nvSpPr>
        <p:spPr bwMode="auto">
          <a:xfrm>
            <a:off x="1308100" y="311308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sz="2000" b="1">
              <a:ea typeface="黑体" panose="02010609060101010101" pitchFamily="49" charset="-122"/>
            </a:endParaRPr>
          </a:p>
        </p:txBody>
      </p:sp>
      <p:pic>
        <p:nvPicPr>
          <p:cNvPr id="19467"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图片 2"/>
          <p:cNvPicPr>
            <a:picLocks noChangeAspect="1" noChangeArrowheads="1"/>
          </p:cNvPicPr>
          <p:nvPr/>
        </p:nvPicPr>
        <p:blipFill>
          <a:blip r:embed="rId7" cstate="email"/>
          <a:srcRect/>
          <a:stretch>
            <a:fillRect/>
          </a:stretch>
        </p:blipFill>
        <p:spPr bwMode="auto">
          <a:xfrm>
            <a:off x="7026275" y="2359025"/>
            <a:ext cx="1143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 19"/>
          <p:cNvGrpSpPr/>
          <p:nvPr/>
        </p:nvGrpSpPr>
        <p:grpSpPr bwMode="auto">
          <a:xfrm>
            <a:off x="-369888" y="4598988"/>
            <a:ext cx="1660526" cy="2216150"/>
            <a:chOff x="-474161" y="4081888"/>
            <a:chExt cx="1981984" cy="2645369"/>
          </a:xfrm>
        </p:grpSpPr>
        <p:pic>
          <p:nvPicPr>
            <p:cNvPr id="20482"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8"/>
          <p:cNvSpPr txBox="1"/>
          <p:nvPr/>
        </p:nvSpPr>
        <p:spPr>
          <a:xfrm>
            <a:off x="2465091" y="145812"/>
            <a:ext cx="4861972" cy="76944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3. Listen and say.</a:t>
            </a:r>
            <a:endParaRPr kumimoji="1" lang="zh-CN" altLang="en-US"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pic>
        <p:nvPicPr>
          <p:cNvPr id="20485" name="Picture 2">
            <a:hlinkClick r:id="rId4" action="ppaction://hlinkfile"/>
          </p:cNvPr>
          <p:cNvPicPr>
            <a:picLocks noChangeAspect="1" noChangeArrowheads="1"/>
          </p:cNvPicPr>
          <p:nvPr/>
        </p:nvPicPr>
        <p:blipFill>
          <a:blip r:embed="rId5" cstate="email"/>
          <a:srcRect/>
          <a:stretch>
            <a:fillRect/>
          </a:stretch>
        </p:blipFill>
        <p:spPr bwMode="auto">
          <a:xfrm>
            <a:off x="5634038" y="5211763"/>
            <a:ext cx="21209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4"/>
          <p:cNvSpPr txBox="1">
            <a:spLocks noChangeArrowheads="1"/>
          </p:cNvSpPr>
          <p:nvPr/>
        </p:nvSpPr>
        <p:spPr bwMode="auto">
          <a:xfrm>
            <a:off x="449263" y="1458913"/>
            <a:ext cx="52562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a:latin typeface="Times New Roman" panose="02020603050405020304" pitchFamily="18" charset="0"/>
              </a:rPr>
              <a:t>Why do you have cups on your heads?</a:t>
            </a:r>
          </a:p>
          <a:p>
            <a:pPr>
              <a:lnSpc>
                <a:spcPct val="200000"/>
              </a:lnSpc>
            </a:pPr>
            <a:r>
              <a:rPr lang="en-US" altLang="zh-CN" sz="2400" b="1">
                <a:latin typeface="Times New Roman" panose="02020603050405020304" pitchFamily="18" charset="0"/>
              </a:rPr>
              <a:t>Why are you laughing?</a:t>
            </a:r>
          </a:p>
        </p:txBody>
      </p:sp>
      <p:sp>
        <p:nvSpPr>
          <p:cNvPr id="3" name="矩形 2"/>
          <p:cNvSpPr/>
          <p:nvPr/>
        </p:nvSpPr>
        <p:spPr>
          <a:xfrm>
            <a:off x="4826000" y="2390775"/>
            <a:ext cx="3736975" cy="24225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p>
        </p:txBody>
      </p:sp>
      <p:pic>
        <p:nvPicPr>
          <p:cNvPr id="20489" name="图片 1"/>
          <p:cNvPicPr>
            <a:picLocks noChangeAspect="1" noChangeArrowheads="1"/>
          </p:cNvPicPr>
          <p:nvPr/>
        </p:nvPicPr>
        <p:blipFill>
          <a:blip r:embed="rId7" cstate="email"/>
          <a:srcRect/>
          <a:stretch>
            <a:fillRect/>
          </a:stretch>
        </p:blipFill>
        <p:spPr bwMode="auto">
          <a:xfrm>
            <a:off x="5037138" y="2500313"/>
            <a:ext cx="33147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 19"/>
          <p:cNvGrpSpPr/>
          <p:nvPr/>
        </p:nvGrpSpPr>
        <p:grpSpPr bwMode="auto">
          <a:xfrm>
            <a:off x="-369888" y="4598988"/>
            <a:ext cx="1660526" cy="2216150"/>
            <a:chOff x="-474161" y="4081888"/>
            <a:chExt cx="1981984" cy="2645369"/>
          </a:xfrm>
        </p:grpSpPr>
        <p:pic>
          <p:nvPicPr>
            <p:cNvPr id="21506"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8"/>
          <p:cNvSpPr txBox="1"/>
          <p:nvPr/>
        </p:nvSpPr>
        <p:spPr>
          <a:xfrm>
            <a:off x="3061781" y="177711"/>
            <a:ext cx="3241593" cy="76944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4. </a:t>
            </a:r>
            <a:r>
              <a:rPr kumimoji="1" lang="en-US" altLang="zh-CN" sz="4400" spc="-300" dirty="0" err="1">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Practise</a:t>
            </a:r>
            <a:r>
              <a:rPr kumimoji="1" lang="en-US" altLang="zh-CN"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a:t>
            </a:r>
            <a:endParaRPr kumimoji="1" lang="zh-CN" altLang="en-US"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pic>
        <p:nvPicPr>
          <p:cNvPr id="21509" name="Picture 12" descr="C:\Users\Administrator\Desktop\枫叶副本.gif"/>
          <p:cNvPicPr>
            <a:picLocks noChangeAspect="1" noChangeArrowheads="1"/>
          </p:cNvPicPr>
          <p:nvPr/>
        </p:nvPicPr>
        <p:blipFill>
          <a:blip r:embed="rId4"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
          <p:cNvSpPr txBox="1">
            <a:spLocks noChangeArrowheads="1"/>
          </p:cNvSpPr>
          <p:nvPr/>
        </p:nvSpPr>
        <p:spPr bwMode="auto">
          <a:xfrm>
            <a:off x="5265738" y="1327150"/>
            <a:ext cx="3597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latin typeface="Times New Roman" panose="02020603050405020304" pitchFamily="18" charset="0"/>
              </a:rPr>
              <a:t>A: Why are you laughing？                               </a:t>
            </a:r>
          </a:p>
          <a:p>
            <a:pPr>
              <a:lnSpc>
                <a:spcPct val="150000"/>
              </a:lnSpc>
            </a:pPr>
            <a:r>
              <a:rPr lang="en-US" altLang="zh-CN" sz="2000" b="1">
                <a:latin typeface="Times New Roman" panose="02020603050405020304" pitchFamily="18" charset="0"/>
              </a:rPr>
              <a:t>B: Because I’m happy.</a:t>
            </a:r>
          </a:p>
        </p:txBody>
      </p:sp>
      <p:sp>
        <p:nvSpPr>
          <p:cNvPr id="21511" name="TextBox 1"/>
          <p:cNvSpPr txBox="1">
            <a:spLocks noChangeArrowheads="1"/>
          </p:cNvSpPr>
          <p:nvPr/>
        </p:nvSpPr>
        <p:spPr bwMode="auto">
          <a:xfrm>
            <a:off x="238125" y="817563"/>
            <a:ext cx="5027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i="1">
                <a:latin typeface="Times New Roman" panose="02020603050405020304" pitchFamily="18" charset="0"/>
              </a:rPr>
              <a:t>Read and write. Then ask and answer.</a:t>
            </a:r>
          </a:p>
        </p:txBody>
      </p:sp>
      <p:sp>
        <p:nvSpPr>
          <p:cNvPr id="21512" name="TextBox 1"/>
          <p:cNvSpPr txBox="1">
            <a:spLocks noChangeArrowheads="1"/>
          </p:cNvSpPr>
          <p:nvPr/>
        </p:nvSpPr>
        <p:spPr bwMode="auto">
          <a:xfrm>
            <a:off x="5265738" y="2520950"/>
            <a:ext cx="3597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latin typeface="Times New Roman" panose="02020603050405020304" pitchFamily="18" charset="0"/>
              </a:rPr>
              <a:t>A: Why are you </a:t>
            </a:r>
            <a:r>
              <a:rPr lang="en-US" altLang="zh-CN" sz="2000" b="1" u="sng">
                <a:latin typeface="Times New Roman" panose="02020603050405020304" pitchFamily="18" charset="0"/>
              </a:rPr>
              <a:t>                </a:t>
            </a:r>
            <a:r>
              <a:rPr lang="en-US" altLang="zh-CN" sz="2000" b="1">
                <a:latin typeface="Times New Roman" panose="02020603050405020304" pitchFamily="18" charset="0"/>
              </a:rPr>
              <a:t>？                               </a:t>
            </a:r>
          </a:p>
          <a:p>
            <a:pPr>
              <a:lnSpc>
                <a:spcPct val="150000"/>
              </a:lnSpc>
            </a:pPr>
            <a:r>
              <a:rPr lang="en-US" altLang="zh-CN" sz="2000" b="1">
                <a:latin typeface="Times New Roman" panose="02020603050405020304" pitchFamily="18" charset="0"/>
              </a:rPr>
              <a:t>B: Because </a:t>
            </a:r>
            <a:r>
              <a:rPr lang="en-US" altLang="zh-CN" sz="2000" b="1" u="sng">
                <a:latin typeface="Times New Roman" panose="02020603050405020304" pitchFamily="18" charset="0"/>
              </a:rPr>
              <a:t>                        </a:t>
            </a:r>
            <a:r>
              <a:rPr lang="en-US" altLang="zh-CN" sz="2000" b="1">
                <a:latin typeface="Times New Roman" panose="02020603050405020304" pitchFamily="18" charset="0"/>
              </a:rPr>
              <a:t> .</a:t>
            </a:r>
          </a:p>
        </p:txBody>
      </p:sp>
      <p:sp>
        <p:nvSpPr>
          <p:cNvPr id="21513" name="TextBox 1"/>
          <p:cNvSpPr txBox="1">
            <a:spLocks noChangeArrowheads="1"/>
          </p:cNvSpPr>
          <p:nvPr/>
        </p:nvSpPr>
        <p:spPr bwMode="auto">
          <a:xfrm>
            <a:off x="5265738" y="3779838"/>
            <a:ext cx="34051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latin typeface="Times New Roman" panose="02020603050405020304" pitchFamily="18" charset="0"/>
              </a:rPr>
              <a:t>A: </a:t>
            </a:r>
            <a:r>
              <a:rPr lang="en-US" altLang="zh-CN" sz="2000" b="1" u="sng">
                <a:latin typeface="Times New Roman" panose="02020603050405020304" pitchFamily="18" charset="0"/>
              </a:rPr>
              <a:t>                                       </a:t>
            </a:r>
            <a:r>
              <a:rPr lang="en-US" altLang="zh-CN" sz="2000" b="1">
                <a:latin typeface="Times New Roman" panose="02020603050405020304" pitchFamily="18" charset="0"/>
              </a:rPr>
              <a:t>？                               </a:t>
            </a:r>
          </a:p>
          <a:p>
            <a:pPr>
              <a:lnSpc>
                <a:spcPct val="150000"/>
              </a:lnSpc>
            </a:pPr>
            <a:r>
              <a:rPr lang="en-US" altLang="zh-CN" sz="2000" b="1">
                <a:latin typeface="Times New Roman" panose="02020603050405020304" pitchFamily="18" charset="0"/>
              </a:rPr>
              <a:t>B: </a:t>
            </a:r>
            <a:r>
              <a:rPr lang="en-US" altLang="zh-CN" sz="2000" b="1" u="sng">
                <a:latin typeface="Times New Roman" panose="02020603050405020304" pitchFamily="18" charset="0"/>
              </a:rPr>
              <a:t>                                       </a:t>
            </a:r>
            <a:r>
              <a:rPr lang="en-US" altLang="zh-CN" sz="2000" b="1">
                <a:latin typeface="Times New Roman" panose="02020603050405020304" pitchFamily="18" charset="0"/>
              </a:rPr>
              <a:t>.</a:t>
            </a:r>
          </a:p>
        </p:txBody>
      </p:sp>
      <p:sp>
        <p:nvSpPr>
          <p:cNvPr id="21514" name="TextBox 1"/>
          <p:cNvSpPr txBox="1">
            <a:spLocks noChangeArrowheads="1"/>
          </p:cNvSpPr>
          <p:nvPr/>
        </p:nvSpPr>
        <p:spPr bwMode="auto">
          <a:xfrm>
            <a:off x="5265738" y="4908550"/>
            <a:ext cx="3597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a:latin typeface="Times New Roman" panose="02020603050405020304" pitchFamily="18" charset="0"/>
              </a:rPr>
              <a:t>A: </a:t>
            </a:r>
            <a:r>
              <a:rPr lang="en-US" altLang="zh-CN" sz="2000" b="1" u="sng">
                <a:latin typeface="Times New Roman" panose="02020603050405020304" pitchFamily="18" charset="0"/>
              </a:rPr>
              <a:t>                                       </a:t>
            </a:r>
            <a:r>
              <a:rPr lang="en-US" altLang="zh-CN" sz="2000" b="1">
                <a:latin typeface="Times New Roman" panose="02020603050405020304" pitchFamily="18" charset="0"/>
              </a:rPr>
              <a:t> ？                               </a:t>
            </a:r>
          </a:p>
          <a:p>
            <a:pPr>
              <a:lnSpc>
                <a:spcPct val="150000"/>
              </a:lnSpc>
            </a:pPr>
            <a:r>
              <a:rPr lang="en-US" altLang="zh-CN" sz="2000" b="1">
                <a:latin typeface="Times New Roman" panose="02020603050405020304" pitchFamily="18" charset="0"/>
              </a:rPr>
              <a:t>B: </a:t>
            </a:r>
            <a:r>
              <a:rPr lang="en-US" altLang="zh-CN" sz="2000" b="1" u="sng">
                <a:latin typeface="Times New Roman" panose="02020603050405020304" pitchFamily="18" charset="0"/>
              </a:rPr>
              <a:t>                                       </a:t>
            </a:r>
            <a:r>
              <a:rPr lang="en-US" altLang="zh-CN" sz="2000" b="1">
                <a:latin typeface="Times New Roman" panose="02020603050405020304" pitchFamily="18" charset="0"/>
              </a:rPr>
              <a:t> .</a:t>
            </a:r>
          </a:p>
        </p:txBody>
      </p:sp>
      <p:pic>
        <p:nvPicPr>
          <p:cNvPr id="21515" name="图片 6"/>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1006475" y="1384300"/>
            <a:ext cx="10096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文本框 7"/>
          <p:cNvSpPr txBox="1">
            <a:spLocks noChangeArrowheads="1"/>
          </p:cNvSpPr>
          <p:nvPr/>
        </p:nvSpPr>
        <p:spPr bwMode="auto">
          <a:xfrm>
            <a:off x="2882900" y="1471613"/>
            <a:ext cx="1195388" cy="398462"/>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laugh</a:t>
            </a:r>
          </a:p>
        </p:txBody>
      </p:sp>
      <p:sp>
        <p:nvSpPr>
          <p:cNvPr id="21517" name="文本框 8"/>
          <p:cNvSpPr txBox="1">
            <a:spLocks noChangeArrowheads="1"/>
          </p:cNvSpPr>
          <p:nvPr/>
        </p:nvSpPr>
        <p:spPr bwMode="auto">
          <a:xfrm>
            <a:off x="2894013" y="1933575"/>
            <a:ext cx="1195387" cy="400050"/>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happy</a:t>
            </a:r>
          </a:p>
        </p:txBody>
      </p:sp>
      <p:sp>
        <p:nvSpPr>
          <p:cNvPr id="21518" name="文本框 9"/>
          <p:cNvSpPr txBox="1">
            <a:spLocks noChangeArrowheads="1"/>
          </p:cNvSpPr>
          <p:nvPr/>
        </p:nvSpPr>
        <p:spPr bwMode="auto">
          <a:xfrm>
            <a:off x="2882900" y="2757488"/>
            <a:ext cx="1195388" cy="398462"/>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cry</a:t>
            </a:r>
          </a:p>
        </p:txBody>
      </p:sp>
      <p:sp>
        <p:nvSpPr>
          <p:cNvPr id="21519" name="文本框 10"/>
          <p:cNvSpPr txBox="1">
            <a:spLocks noChangeArrowheads="1"/>
          </p:cNvSpPr>
          <p:nvPr/>
        </p:nvSpPr>
        <p:spPr bwMode="auto">
          <a:xfrm>
            <a:off x="2894013" y="3228975"/>
            <a:ext cx="1195387" cy="400050"/>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sad</a:t>
            </a:r>
          </a:p>
        </p:txBody>
      </p:sp>
      <p:sp>
        <p:nvSpPr>
          <p:cNvPr id="21520" name="文本框 11"/>
          <p:cNvSpPr txBox="1">
            <a:spLocks noChangeArrowheads="1"/>
          </p:cNvSpPr>
          <p:nvPr/>
        </p:nvSpPr>
        <p:spPr bwMode="auto">
          <a:xfrm>
            <a:off x="2894013" y="3954463"/>
            <a:ext cx="1195387" cy="398462"/>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shout</a:t>
            </a:r>
          </a:p>
        </p:txBody>
      </p:sp>
      <p:sp>
        <p:nvSpPr>
          <p:cNvPr id="21521" name="文本框 12"/>
          <p:cNvSpPr txBox="1">
            <a:spLocks noChangeArrowheads="1"/>
          </p:cNvSpPr>
          <p:nvPr/>
        </p:nvSpPr>
        <p:spPr bwMode="auto">
          <a:xfrm>
            <a:off x="2894013" y="4397375"/>
            <a:ext cx="1195387" cy="400050"/>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angry</a:t>
            </a:r>
          </a:p>
        </p:txBody>
      </p:sp>
      <p:sp>
        <p:nvSpPr>
          <p:cNvPr id="21522" name="文本框 14"/>
          <p:cNvSpPr txBox="1">
            <a:spLocks noChangeArrowheads="1"/>
          </p:cNvSpPr>
          <p:nvPr/>
        </p:nvSpPr>
        <p:spPr bwMode="auto">
          <a:xfrm>
            <a:off x="2894013" y="5111750"/>
            <a:ext cx="1195387" cy="400050"/>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eat</a:t>
            </a:r>
          </a:p>
        </p:txBody>
      </p:sp>
      <p:sp>
        <p:nvSpPr>
          <p:cNvPr id="21523" name="文本框 15"/>
          <p:cNvSpPr txBox="1">
            <a:spLocks noChangeArrowheads="1"/>
          </p:cNvSpPr>
          <p:nvPr/>
        </p:nvSpPr>
        <p:spPr bwMode="auto">
          <a:xfrm>
            <a:off x="2882900" y="5565775"/>
            <a:ext cx="1195388" cy="400050"/>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a:latin typeface="Times New Roman" panose="02020603050405020304" pitchFamily="18" charset="0"/>
              </a:rPr>
              <a:t>hungry</a:t>
            </a:r>
          </a:p>
        </p:txBody>
      </p:sp>
      <p:sp>
        <p:nvSpPr>
          <p:cNvPr id="24" name="TextBox 23"/>
          <p:cNvSpPr txBox="1">
            <a:spLocks noChangeArrowheads="1"/>
          </p:cNvSpPr>
          <p:nvPr/>
        </p:nvSpPr>
        <p:spPr bwMode="auto">
          <a:xfrm>
            <a:off x="7102475" y="259080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crying</a:t>
            </a:r>
            <a:endParaRPr lang="zh-CN" altLang="en-US" sz="2000" b="1"/>
          </a:p>
        </p:txBody>
      </p:sp>
      <p:sp>
        <p:nvSpPr>
          <p:cNvPr id="25" name="TextBox 24"/>
          <p:cNvSpPr txBox="1">
            <a:spLocks noChangeArrowheads="1"/>
          </p:cNvSpPr>
          <p:nvPr/>
        </p:nvSpPr>
        <p:spPr bwMode="auto">
          <a:xfrm>
            <a:off x="6662738" y="3071813"/>
            <a:ext cx="157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I'm sad</a:t>
            </a:r>
            <a:endParaRPr lang="zh-CN" altLang="en-US" sz="2000" b="1"/>
          </a:p>
        </p:txBody>
      </p:sp>
      <p:sp>
        <p:nvSpPr>
          <p:cNvPr id="26" name="TextBox 25"/>
          <p:cNvSpPr txBox="1">
            <a:spLocks noChangeArrowheads="1"/>
          </p:cNvSpPr>
          <p:nvPr/>
        </p:nvSpPr>
        <p:spPr bwMode="auto">
          <a:xfrm>
            <a:off x="5643563" y="3846513"/>
            <a:ext cx="297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Why are you shouting</a:t>
            </a:r>
            <a:endParaRPr lang="zh-CN" altLang="en-US" sz="2000" b="1"/>
          </a:p>
        </p:txBody>
      </p:sp>
      <p:sp>
        <p:nvSpPr>
          <p:cNvPr id="27" name="TextBox 26"/>
          <p:cNvSpPr txBox="1">
            <a:spLocks noChangeArrowheads="1"/>
          </p:cNvSpPr>
          <p:nvPr/>
        </p:nvSpPr>
        <p:spPr bwMode="auto">
          <a:xfrm>
            <a:off x="5691188" y="4287838"/>
            <a:ext cx="224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Because I'm angry</a:t>
            </a:r>
            <a:endParaRPr lang="zh-CN" altLang="en-US" sz="2000" b="1"/>
          </a:p>
        </p:txBody>
      </p:sp>
      <p:sp>
        <p:nvSpPr>
          <p:cNvPr id="28" name="TextBox 27"/>
          <p:cNvSpPr txBox="1">
            <a:spLocks noChangeArrowheads="1"/>
          </p:cNvSpPr>
          <p:nvPr/>
        </p:nvSpPr>
        <p:spPr bwMode="auto">
          <a:xfrm>
            <a:off x="5691188" y="4973638"/>
            <a:ext cx="297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Why are you eating</a:t>
            </a:r>
            <a:endParaRPr lang="zh-CN" altLang="en-US" sz="2000" b="1"/>
          </a:p>
        </p:txBody>
      </p:sp>
      <p:sp>
        <p:nvSpPr>
          <p:cNvPr id="29" name="TextBox 28"/>
          <p:cNvSpPr txBox="1">
            <a:spLocks noChangeArrowheads="1"/>
          </p:cNvSpPr>
          <p:nvPr/>
        </p:nvSpPr>
        <p:spPr bwMode="auto">
          <a:xfrm>
            <a:off x="5738813" y="5418138"/>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FF0000"/>
                </a:solidFill>
                <a:latin typeface="Times New Roman" panose="02020603050405020304" pitchFamily="18" charset="0"/>
              </a:rPr>
              <a:t>Because I'm hungry</a:t>
            </a:r>
            <a:endParaRPr lang="zh-CN" altLang="en-US" sz="20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 21"/>
          <p:cNvGrpSpPr/>
          <p:nvPr/>
        </p:nvGrpSpPr>
        <p:grpSpPr bwMode="auto">
          <a:xfrm>
            <a:off x="-369888" y="4598988"/>
            <a:ext cx="1660526" cy="2216150"/>
            <a:chOff x="-474161" y="4081888"/>
            <a:chExt cx="1981984" cy="2645369"/>
          </a:xfrm>
        </p:grpSpPr>
        <p:pic>
          <p:nvPicPr>
            <p:cNvPr id="22530"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Box 8"/>
          <p:cNvSpPr txBox="1">
            <a:spLocks noChangeArrowheads="1"/>
          </p:cNvSpPr>
          <p:nvPr/>
        </p:nvSpPr>
        <p:spPr bwMode="auto">
          <a:xfrm>
            <a:off x="925513" y="1250950"/>
            <a:ext cx="71929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250000"/>
              </a:lnSpc>
            </a:pPr>
            <a:r>
              <a:rPr lang="zh-CN" altLang="en-US" sz="2400" b="1">
                <a:latin typeface="Times New Roman" panose="02020603050405020304" pitchFamily="18" charset="0"/>
                <a:ea typeface="黑体" panose="02010609060101010101" pitchFamily="49" charset="-122"/>
              </a:rPr>
              <a:t>趣味活动：开火车。  </a:t>
            </a:r>
          </a:p>
          <a:p>
            <a:pPr>
              <a:lnSpc>
                <a:spcPct val="250000"/>
              </a:lnSpc>
            </a:pPr>
            <a:r>
              <a:rPr lang="zh-CN" altLang="zh-CN" sz="2400" b="1">
                <a:latin typeface="Times New Roman" panose="02020603050405020304" pitchFamily="18" charset="0"/>
                <a:ea typeface="黑体" panose="02010609060101010101" pitchFamily="49" charset="-122"/>
              </a:rPr>
              <a:t>六人一组，先准备好表示动作的图片，小组成员轮流摸卡片，用句型Why are you... ？和Because... 进行问答练习。</a:t>
            </a:r>
          </a:p>
        </p:txBody>
      </p:sp>
      <p:pic>
        <p:nvPicPr>
          <p:cNvPr id="22533" name="图片 14"/>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 19"/>
          <p:cNvGrpSpPr/>
          <p:nvPr/>
        </p:nvGrpSpPr>
        <p:grpSpPr bwMode="auto">
          <a:xfrm>
            <a:off x="-369888" y="4598988"/>
            <a:ext cx="1660526" cy="2216150"/>
            <a:chOff x="-474161" y="4081888"/>
            <a:chExt cx="1981984" cy="2645369"/>
          </a:xfrm>
        </p:grpSpPr>
        <p:pic>
          <p:nvPicPr>
            <p:cNvPr id="23554"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6"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915988" y="1309688"/>
            <a:ext cx="815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400" b="1">
                <a:latin typeface="黑体" panose="02010609060101010101" pitchFamily="49" charset="-122"/>
                <a:ea typeface="黑体" panose="02010609060101010101" pitchFamily="49" charset="-122"/>
              </a:rPr>
              <a:t>一、单项选择。</a:t>
            </a:r>
          </a:p>
          <a:p>
            <a:pPr>
              <a:lnSpc>
                <a:spcPct val="200000"/>
              </a:lnSpc>
            </a:pPr>
            <a:r>
              <a:rPr lang="en-US" altLang="zh-CN" sz="2400" b="1">
                <a:latin typeface="Times New Roman" panose="02020603050405020304" pitchFamily="18" charset="0"/>
                <a:ea typeface="黑体" panose="02010609060101010101" pitchFamily="49" charset="-122"/>
              </a:rPr>
              <a:t>1. —  ______ do you cry?</a:t>
            </a:r>
          </a:p>
          <a:p>
            <a:pPr>
              <a:lnSpc>
                <a:spcPct val="200000"/>
              </a:lnSpc>
            </a:pPr>
            <a:r>
              <a:rPr lang="en-US" altLang="zh-CN" sz="2400" b="1">
                <a:latin typeface="Times New Roman" panose="02020603050405020304" pitchFamily="18" charset="0"/>
                <a:ea typeface="黑体" panose="02010609060101010101" pitchFamily="49" charset="-122"/>
              </a:rPr>
              <a:t>—Because my cat is lost.</a:t>
            </a:r>
          </a:p>
          <a:p>
            <a:pPr>
              <a:lnSpc>
                <a:spcPct val="200000"/>
              </a:lnSpc>
            </a:pPr>
            <a:r>
              <a:rPr lang="en-US" altLang="zh-CN" sz="2400" b="1">
                <a:latin typeface="Times New Roman" panose="02020603050405020304" pitchFamily="18" charset="0"/>
                <a:ea typeface="黑体" panose="02010609060101010101" pitchFamily="49" charset="-122"/>
              </a:rPr>
              <a:t>A. How             B. What               C. Why</a:t>
            </a:r>
          </a:p>
          <a:p>
            <a:pPr>
              <a:lnSpc>
                <a:spcPct val="200000"/>
              </a:lnSpc>
            </a:pPr>
            <a:r>
              <a:rPr lang="en-US" altLang="zh-CN" sz="2400" b="1">
                <a:latin typeface="Times New Roman" panose="02020603050405020304" pitchFamily="18" charset="0"/>
                <a:ea typeface="黑体" panose="02010609060101010101" pitchFamily="49" charset="-122"/>
              </a:rPr>
              <a:t>2. Please give her ______ tea.</a:t>
            </a:r>
          </a:p>
          <a:p>
            <a:pPr>
              <a:lnSpc>
                <a:spcPct val="200000"/>
              </a:lnSpc>
            </a:pPr>
            <a:r>
              <a:rPr lang="en-US" altLang="zh-CN" sz="2400" b="1">
                <a:latin typeface="Times New Roman" panose="02020603050405020304" pitchFamily="18" charset="0"/>
                <a:ea typeface="黑体" panose="02010609060101010101" pitchFamily="49" charset="-122"/>
              </a:rPr>
              <a:t>A. a cup　　        B. a cup of           C. a cup with</a:t>
            </a:r>
          </a:p>
        </p:txBody>
      </p:sp>
      <p:sp>
        <p:nvSpPr>
          <p:cNvPr id="25" name="TextBox 2"/>
          <p:cNvSpPr txBox="1">
            <a:spLocks noChangeArrowheads="1"/>
          </p:cNvSpPr>
          <p:nvPr/>
        </p:nvSpPr>
        <p:spPr bwMode="auto">
          <a:xfrm>
            <a:off x="2043113" y="23193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pic>
        <p:nvPicPr>
          <p:cNvPr id="23559"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a:spLocks noChangeArrowheads="1"/>
          </p:cNvSpPr>
          <p:nvPr/>
        </p:nvSpPr>
        <p:spPr bwMode="auto">
          <a:xfrm>
            <a:off x="3592513" y="451008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 23"/>
          <p:cNvGrpSpPr/>
          <p:nvPr/>
        </p:nvGrpSpPr>
        <p:grpSpPr bwMode="auto">
          <a:xfrm>
            <a:off x="-369888" y="4598988"/>
            <a:ext cx="1660526" cy="2216150"/>
            <a:chOff x="-474161" y="4081888"/>
            <a:chExt cx="1981984" cy="2645369"/>
          </a:xfrm>
        </p:grpSpPr>
        <p:pic>
          <p:nvPicPr>
            <p:cNvPr id="24578"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0"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996950" y="1350963"/>
            <a:ext cx="78120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3955" indent="-11639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a:latin typeface="Times New Roman" panose="02020603050405020304" pitchFamily="18" charset="0"/>
                <a:ea typeface="黑体" panose="02010609060101010101" pitchFamily="49" charset="-122"/>
              </a:rPr>
              <a:t>3. ______ is easy for me to cook noodles.</a:t>
            </a:r>
          </a:p>
          <a:p>
            <a:pPr>
              <a:lnSpc>
                <a:spcPct val="200000"/>
              </a:lnSpc>
            </a:pPr>
            <a:r>
              <a:rPr lang="en-US" altLang="zh-CN" sz="2400" b="1">
                <a:latin typeface="Times New Roman" panose="02020603050405020304" pitchFamily="18" charset="0"/>
                <a:ea typeface="黑体" panose="02010609060101010101" pitchFamily="49" charset="-122"/>
              </a:rPr>
              <a:t>A. It　            B. This　               C. They</a:t>
            </a:r>
          </a:p>
          <a:p>
            <a:pPr>
              <a:lnSpc>
                <a:spcPct val="200000"/>
              </a:lnSpc>
            </a:pPr>
            <a:r>
              <a:rPr lang="en-US" altLang="zh-CN" sz="2400" b="1">
                <a:latin typeface="Times New Roman" panose="02020603050405020304" pitchFamily="18" charset="0"/>
                <a:ea typeface="黑体" panose="02010609060101010101" pitchFamily="49" charset="-122"/>
              </a:rPr>
              <a:t>4.  I ______ lots of mistakes yesterday.</a:t>
            </a:r>
          </a:p>
          <a:p>
            <a:pPr>
              <a:lnSpc>
                <a:spcPct val="200000"/>
              </a:lnSpc>
            </a:pPr>
            <a:r>
              <a:rPr lang="en-US" altLang="zh-CN" sz="2400" b="1">
                <a:latin typeface="Times New Roman" panose="02020603050405020304" pitchFamily="18" charset="0"/>
                <a:ea typeface="黑体" panose="02010609060101010101" pitchFamily="49" charset="-122"/>
              </a:rPr>
              <a:t>A. make         B. take                   C. made</a:t>
            </a:r>
          </a:p>
        </p:txBody>
      </p:sp>
      <p:sp>
        <p:nvSpPr>
          <p:cNvPr id="20" name="TextBox 2"/>
          <p:cNvSpPr txBox="1">
            <a:spLocks noChangeArrowheads="1"/>
          </p:cNvSpPr>
          <p:nvPr/>
        </p:nvSpPr>
        <p:spPr bwMode="auto">
          <a:xfrm>
            <a:off x="1965325" y="3106738"/>
            <a:ext cx="42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1" name="TextBox 3"/>
          <p:cNvSpPr txBox="1">
            <a:spLocks noChangeArrowheads="1"/>
          </p:cNvSpPr>
          <p:nvPr/>
        </p:nvSpPr>
        <p:spPr bwMode="auto">
          <a:xfrm>
            <a:off x="1697038" y="1624013"/>
            <a:ext cx="423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4584" name="TextBox 18"/>
          <p:cNvSpPr txBox="1">
            <a:spLocks noChangeArrowheads="1"/>
          </p:cNvSpPr>
          <p:nvPr/>
        </p:nvSpPr>
        <p:spPr bwMode="auto">
          <a:xfrm>
            <a:off x="3495675" y="4648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24585"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4"/>
          <p:cNvSpPr txBox="1">
            <a:spLocks noChangeArrowheads="1"/>
          </p:cNvSpPr>
          <p:nvPr/>
        </p:nvSpPr>
        <p:spPr bwMode="auto">
          <a:xfrm>
            <a:off x="1431925" y="4370388"/>
            <a:ext cx="6869113" cy="1198562"/>
          </a:xfrm>
          <a:prstGeom prst="rect">
            <a:avLst/>
          </a:prstGeom>
          <a:solidFill>
            <a:schemeClr val="accent1">
              <a:lumMod val="20000"/>
              <a:lumOff val="80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defRPr/>
            </a:pPr>
            <a:r>
              <a:rPr lang="zh-CN" altLang="en-US" sz="2400" b="1" dirty="0" smtClean="0">
                <a:solidFill>
                  <a:srgbClr val="FF0000"/>
                </a:solidFill>
                <a:latin typeface="黑体" panose="02010609060101010101" pitchFamily="49" charset="-122"/>
                <a:ea typeface="黑体" panose="02010609060101010101" pitchFamily="49" charset="-122"/>
                <a:cs typeface="Adobe 黑体 Std R"/>
              </a:rPr>
              <a:t>点拨</a:t>
            </a:r>
            <a:r>
              <a:rPr lang="zh-CN" altLang="en-US" sz="2400" b="1" dirty="0" smtClean="0">
                <a:solidFill>
                  <a:srgbClr val="FF0000"/>
                </a:solidFill>
                <a:latin typeface="Adobe 黑体 Std R"/>
                <a:ea typeface="黑体" panose="02010609060101010101" pitchFamily="49" charset="-122"/>
                <a:cs typeface="Adobe 黑体 Std R"/>
              </a:rPr>
              <a:t>：</a:t>
            </a:r>
            <a:endParaRPr lang="en-US" altLang="zh-CN" sz="2400" b="1" dirty="0" smtClean="0">
              <a:solidFill>
                <a:srgbClr val="FF0000"/>
              </a:solidFill>
              <a:latin typeface="Adobe 黑体 Std R"/>
              <a:ea typeface="黑体" panose="02010609060101010101" pitchFamily="49" charset="-122"/>
              <a:cs typeface="Adobe 黑体 Std R"/>
            </a:endParaRPr>
          </a:p>
          <a:p>
            <a:pPr eaLnBrk="1" hangingPunct="1">
              <a:lnSpc>
                <a:spcPct val="150000"/>
              </a:lnSpc>
              <a:buFontTx/>
              <a:buNone/>
              <a:defRPr/>
            </a:pPr>
            <a:endParaRPr lang="en-US" altLang="zh-CN" sz="2400" b="1" dirty="0" smtClean="0">
              <a:solidFill>
                <a:srgbClr val="FF0000"/>
              </a:solidFill>
              <a:latin typeface="Adobe 黑体 Std R"/>
              <a:ea typeface="黑体" panose="02010609060101010101" pitchFamily="49" charset="-122"/>
              <a:cs typeface="Adobe 黑体 Std R"/>
            </a:endParaRPr>
          </a:p>
        </p:txBody>
      </p:sp>
      <p:sp>
        <p:nvSpPr>
          <p:cNvPr id="26" name="矩形 25"/>
          <p:cNvSpPr>
            <a:spLocks noChangeArrowheads="1"/>
          </p:cNvSpPr>
          <p:nvPr/>
        </p:nvSpPr>
        <p:spPr bwMode="auto">
          <a:xfrm>
            <a:off x="2306638" y="4402138"/>
            <a:ext cx="5840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006600"/>
                </a:solidFill>
                <a:latin typeface="Times New Roman" panose="02020603050405020304" pitchFamily="18" charset="0"/>
                <a:ea typeface="黑体" panose="02010609060101010101" pitchFamily="49" charset="-122"/>
              </a:rPr>
              <a:t>make mistakes“犯错误”；因时间状语是yesterday，故make要用过去式。</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 22"/>
          <p:cNvGrpSpPr/>
          <p:nvPr/>
        </p:nvGrpSpPr>
        <p:grpSpPr bwMode="auto">
          <a:xfrm>
            <a:off x="-369888" y="4598988"/>
            <a:ext cx="1660526" cy="2216150"/>
            <a:chOff x="-474161" y="4081888"/>
            <a:chExt cx="1981984" cy="2645369"/>
          </a:xfrm>
        </p:grpSpPr>
        <p:pic>
          <p:nvPicPr>
            <p:cNvPr id="5122"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文本框 2"/>
          <p:cNvSpPr txBox="1">
            <a:spLocks noChangeArrowheads="1"/>
          </p:cNvSpPr>
          <p:nvPr/>
        </p:nvSpPr>
        <p:spPr bwMode="auto">
          <a:xfrm>
            <a:off x="-1898650" y="1925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Calibri" panose="020F0502020204030204" pitchFamily="34" charset="0"/>
            </a:endParaRPr>
          </a:p>
        </p:txBody>
      </p:sp>
      <p:pic>
        <p:nvPicPr>
          <p:cNvPr id="5125" name="Picture 12" descr="C:\Users\Administrator\Desktop\枫叶副本.gif"/>
          <p:cNvPicPr>
            <a:picLocks noChangeAspect="1" noChangeArrowheads="1"/>
          </p:cNvPicPr>
          <p:nvPr/>
        </p:nvPicPr>
        <p:blipFill>
          <a:blip r:embed="rId4"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C:\Users\Administrator\Desktop\小学点拨课件副本.gif"/>
          <p:cNvPicPr>
            <a:picLocks noChangeAspect="1" noChangeArrowheads="1"/>
          </p:cNvPicPr>
          <p:nvPr/>
        </p:nvPicPr>
        <p:blipFill>
          <a:blip r:embed="rId5"/>
          <a:srcRect/>
          <a:stretch>
            <a:fillRect/>
          </a:stretch>
        </p:blipFill>
        <p:spPr bwMode="auto">
          <a:xfrm>
            <a:off x="3254375" y="328613"/>
            <a:ext cx="2724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920750" y="1270000"/>
            <a:ext cx="73914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 24"/>
          <p:cNvGrpSpPr/>
          <p:nvPr/>
        </p:nvGrpSpPr>
        <p:grpSpPr bwMode="auto">
          <a:xfrm>
            <a:off x="-369888" y="4598988"/>
            <a:ext cx="1660526" cy="2216150"/>
            <a:chOff x="-474161" y="4081888"/>
            <a:chExt cx="1981984" cy="2645369"/>
          </a:xfrm>
        </p:grpSpPr>
        <p:pic>
          <p:nvPicPr>
            <p:cNvPr id="25602"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4"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
          <p:cNvSpPr txBox="1">
            <a:spLocks noChangeArrowheads="1"/>
          </p:cNvSpPr>
          <p:nvPr/>
        </p:nvSpPr>
        <p:spPr bwMode="auto">
          <a:xfrm>
            <a:off x="595313" y="1155700"/>
            <a:ext cx="84375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buFontTx/>
              <a:buNone/>
              <a:defRPr/>
            </a:pPr>
            <a:r>
              <a:rPr lang="zh-CN" altLang="en-US" sz="2400" b="1" dirty="0" smtClean="0">
                <a:latin typeface="黑体" panose="02010609060101010101" pitchFamily="49" charset="-122"/>
                <a:ea typeface="黑体" panose="02010609060101010101" pitchFamily="49" charset="-122"/>
              </a:rPr>
              <a:t>二、根据图片完成句子。</a:t>
            </a:r>
            <a:endParaRPr lang="en-US" altLang="zh-CN" sz="2400" b="1" dirty="0" smtClean="0">
              <a:latin typeface="黑体" panose="02010609060101010101" pitchFamily="49" charset="-122"/>
              <a:ea typeface="黑体" panose="02010609060101010101" pitchFamily="49" charset="-122"/>
            </a:endParaRPr>
          </a:p>
          <a:p>
            <a:pPr marL="457200" indent="-457200" eaLnBrk="1" hangingPunct="1">
              <a:lnSpc>
                <a:spcPct val="200000"/>
              </a:lnSpc>
              <a:buFontTx/>
              <a:buAutoNum type="arabicPeriod"/>
              <a:defRPr/>
            </a:pPr>
            <a:r>
              <a:rPr sz="2400" b="1" dirty="0" smtClean="0">
                <a:latin typeface="Times New Roman" panose="02020603050405020304" pitchFamily="18" charset="0"/>
                <a:ea typeface="黑体" panose="02010609060101010101" pitchFamily="49" charset="-122"/>
              </a:rPr>
              <a:t>Nancy is going to </a:t>
            </a:r>
            <a:r>
              <a:rPr sz="2400" b="1" u="sng" dirty="0" smtClean="0">
                <a:latin typeface="Times New Roman" panose="02020603050405020304" pitchFamily="18" charset="0"/>
                <a:ea typeface="黑体" panose="02010609060101010101" pitchFamily="49" charset="-122"/>
              </a:rPr>
              <a:t>            </a:t>
            </a:r>
            <a:r>
              <a:rPr sz="2400" b="1" dirty="0" smtClean="0">
                <a:latin typeface="Times New Roman" panose="02020603050405020304" pitchFamily="18" charset="0"/>
                <a:ea typeface="黑体" panose="02010609060101010101" pitchFamily="49" charset="-122"/>
              </a:rPr>
              <a:t> on the playground.</a:t>
            </a:r>
            <a:r>
              <a:rPr lang="en-US" altLang="zh-CN" sz="2400" b="1" dirty="0" smtClean="0">
                <a:latin typeface="Times New Roman" panose="02020603050405020304" pitchFamily="18" charset="0"/>
                <a:ea typeface="黑体" panose="02010609060101010101" pitchFamily="49" charset="-122"/>
              </a:rPr>
              <a:t>.</a:t>
            </a:r>
          </a:p>
          <a:p>
            <a:pPr eaLnBrk="1" hangingPunct="1">
              <a:lnSpc>
                <a:spcPct val="200000"/>
              </a:lnSpc>
              <a:buFontTx/>
              <a:buNone/>
              <a:defRPr/>
            </a:pPr>
            <a:endParaRPr lang="en-US" altLang="zh-CN" sz="2400" b="1" dirty="0" smtClean="0">
              <a:latin typeface="Times New Roman" panose="02020603050405020304" pitchFamily="18" charset="0"/>
              <a:ea typeface="黑体" panose="02010609060101010101" pitchFamily="49" charset="-122"/>
            </a:endParaRPr>
          </a:p>
          <a:p>
            <a:pPr eaLnBrk="1" hangingPunct="1">
              <a:lnSpc>
                <a:spcPct val="200000"/>
              </a:lnSpc>
              <a:buFontTx/>
              <a:buNone/>
              <a:defRPr/>
            </a:pPr>
            <a:r>
              <a:rPr lang="en-US" altLang="zh-CN" sz="2400" b="1" dirty="0" smtClean="0">
                <a:latin typeface="Times New Roman" panose="02020603050405020304" pitchFamily="18" charset="0"/>
                <a:ea typeface="黑体" panose="02010609060101010101" pitchFamily="49" charset="-122"/>
              </a:rPr>
              <a:t>2. </a:t>
            </a:r>
            <a:r>
              <a:rPr sz="2400" b="1" dirty="0" smtClean="0">
                <a:latin typeface="Times New Roman" panose="02020603050405020304" pitchFamily="18" charset="0"/>
                <a:ea typeface="黑体" panose="02010609060101010101" pitchFamily="49" charset="-122"/>
              </a:rPr>
              <a:t>My brother is a </a:t>
            </a:r>
            <a:r>
              <a:rPr sz="2400" b="1" u="sng" dirty="0" smtClean="0">
                <a:latin typeface="Times New Roman" panose="02020603050405020304" pitchFamily="18" charset="0"/>
                <a:ea typeface="黑体" panose="02010609060101010101" pitchFamily="49" charset="-122"/>
              </a:rPr>
              <a:t>b                  </a:t>
            </a:r>
            <a:r>
              <a:rPr sz="2400" b="1" dirty="0" smtClean="0">
                <a:latin typeface="Times New Roman" panose="02020603050405020304" pitchFamily="18" charset="0"/>
                <a:ea typeface="黑体" panose="02010609060101010101" pitchFamily="49" charset="-122"/>
              </a:rPr>
              <a:t>  </a:t>
            </a:r>
            <a:r>
              <a:rPr sz="2400" b="1" u="sng" dirty="0" smtClean="0">
                <a:latin typeface="Times New Roman" panose="02020603050405020304" pitchFamily="18" charset="0"/>
                <a:ea typeface="黑体" panose="02010609060101010101" pitchFamily="49" charset="-122"/>
              </a:rPr>
              <a:t>p                 </a:t>
            </a:r>
            <a:r>
              <a:rPr sz="2400" b="1" dirty="0" smtClean="0">
                <a:latin typeface="Times New Roman" panose="02020603050405020304" pitchFamily="18" charset="0"/>
                <a:ea typeface="黑体" panose="02010609060101010101" pitchFamily="49" charset="-122"/>
              </a:rPr>
              <a:t> .</a:t>
            </a:r>
          </a:p>
          <a:p>
            <a:pPr eaLnBrk="1" hangingPunct="1">
              <a:lnSpc>
                <a:spcPct val="200000"/>
              </a:lnSpc>
              <a:buFontTx/>
              <a:buNone/>
              <a:defRPr/>
            </a:pPr>
            <a:endParaRPr lang="en-US" sz="2400" b="1" dirty="0" smtClean="0">
              <a:latin typeface="Times New Roman" panose="02020603050405020304" pitchFamily="18" charset="0"/>
              <a:ea typeface="黑体" panose="02010609060101010101" pitchFamily="49" charset="-122"/>
            </a:endParaRPr>
          </a:p>
          <a:p>
            <a:pPr eaLnBrk="1" hangingPunct="1">
              <a:lnSpc>
                <a:spcPct val="200000"/>
              </a:lnSpc>
              <a:buFontTx/>
              <a:buNone/>
              <a:defRPr/>
            </a:pPr>
            <a:r>
              <a:rPr lang="en-US" sz="2400" b="1" dirty="0" smtClean="0">
                <a:latin typeface="Times New Roman" panose="02020603050405020304" pitchFamily="18" charset="0"/>
                <a:ea typeface="黑体" panose="02010609060101010101" pitchFamily="49" charset="-122"/>
              </a:rPr>
              <a:t>3. The boy is reading a book </a:t>
            </a:r>
            <a:r>
              <a:rPr lang="en-US" sz="2400" b="1" u="sng" dirty="0" smtClean="0">
                <a:latin typeface="Times New Roman" panose="02020603050405020304" pitchFamily="18" charset="0"/>
                <a:ea typeface="黑体" panose="02010609060101010101" pitchFamily="49" charset="-122"/>
              </a:rPr>
              <a:t>           </a:t>
            </a:r>
            <a:r>
              <a:rPr lang="en-US" sz="2400" b="1" dirty="0" smtClean="0">
                <a:latin typeface="Times New Roman" panose="02020603050405020304" pitchFamily="18" charset="0"/>
                <a:ea typeface="黑体" panose="02010609060101010101" pitchFamily="49" charset="-122"/>
              </a:rPr>
              <a:t> English.</a:t>
            </a:r>
          </a:p>
        </p:txBody>
      </p:sp>
      <p:sp>
        <p:nvSpPr>
          <p:cNvPr id="19" name="TextBox 3"/>
          <p:cNvSpPr txBox="1">
            <a:spLocks noChangeArrowheads="1"/>
          </p:cNvSpPr>
          <p:nvPr/>
        </p:nvSpPr>
        <p:spPr bwMode="auto">
          <a:xfrm>
            <a:off x="3521075" y="2152650"/>
            <a:ext cx="854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play</a:t>
            </a:r>
          </a:p>
        </p:txBody>
      </p:sp>
      <p:sp>
        <p:nvSpPr>
          <p:cNvPr id="20" name="TextBox 4"/>
          <p:cNvSpPr txBox="1">
            <a:spLocks noChangeArrowheads="1"/>
          </p:cNvSpPr>
          <p:nvPr/>
        </p:nvSpPr>
        <p:spPr bwMode="auto">
          <a:xfrm>
            <a:off x="3186113" y="3594100"/>
            <a:ext cx="3325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aseball          layer</a:t>
            </a:r>
            <a:endParaRPr lang="en-US" altLang="zh-CN" sz="2400" b="1">
              <a:solidFill>
                <a:srgbClr val="FF0000"/>
              </a:solidFill>
              <a:latin typeface="Times New Roman" panose="02020603050405020304" pitchFamily="18" charset="0"/>
              <a:cs typeface="Times New Roman" panose="02020603050405020304" pitchFamily="18" charset="0"/>
            </a:endParaRPr>
          </a:p>
        </p:txBody>
      </p:sp>
      <p:pic>
        <p:nvPicPr>
          <p:cNvPr id="25608"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图片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46925" y="1643063"/>
            <a:ext cx="1447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图片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67500" y="3159125"/>
            <a:ext cx="13620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图片 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667500" y="4637088"/>
            <a:ext cx="1122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468813" y="5072063"/>
            <a:ext cx="855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with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 11"/>
          <p:cNvGrpSpPr/>
          <p:nvPr/>
        </p:nvGrpSpPr>
        <p:grpSpPr bwMode="auto">
          <a:xfrm>
            <a:off x="-369888" y="4598988"/>
            <a:ext cx="1660526" cy="2216150"/>
            <a:chOff x="-474161" y="4081888"/>
            <a:chExt cx="1981984" cy="2645369"/>
          </a:xfrm>
        </p:grpSpPr>
        <p:pic>
          <p:nvPicPr>
            <p:cNvPr id="26626"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8"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auto">
          <a:xfrm>
            <a:off x="903288" y="1177925"/>
            <a:ext cx="71310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8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本节课我们学习了以下知识，请同学们一定加强巩固，以便能和同学们进行灵活交流哦！</a:t>
            </a:r>
            <a:endParaRPr lang="zh-CN" altLang="en-US" sz="2800" b="1">
              <a:latin typeface="Times New Roman" panose="02020603050405020304" pitchFamily="18" charset="0"/>
              <a:ea typeface="黑体" panose="02010609060101010101" pitchFamily="49" charset="-122"/>
            </a:endParaRPr>
          </a:p>
        </p:txBody>
      </p:sp>
      <p:sp>
        <p:nvSpPr>
          <p:cNvPr id="12" name="TextBox 3"/>
          <p:cNvSpPr txBox="1"/>
          <p:nvPr/>
        </p:nvSpPr>
        <p:spPr>
          <a:xfrm>
            <a:off x="927100" y="2711450"/>
            <a:ext cx="8224838" cy="3146425"/>
          </a:xfrm>
          <a:prstGeom prst="rect">
            <a:avLst/>
          </a:prstGeom>
          <a:noFill/>
          <a:ln w="9525">
            <a:noFill/>
          </a:ln>
        </p:spPr>
        <p:txBody>
          <a:bodyPr>
            <a:spAutoFit/>
          </a:bodyPr>
          <a:lstStyle/>
          <a:p>
            <a:pPr>
              <a:lnSpc>
                <a:spcPct val="170000"/>
              </a:lnSpc>
              <a:defRPr/>
            </a:pPr>
            <a:r>
              <a:rPr lang="zh-CN" altLang="en-US" sz="2400" b="1" noProof="1">
                <a:solidFill>
                  <a:srgbClr val="FF0000"/>
                </a:solidFill>
                <a:latin typeface="Times New Roman" panose="02020603050405020304" pitchFamily="18" charset="0"/>
                <a:ea typeface="黑体" panose="02010609060101010101" pitchFamily="49" charset="-122"/>
              </a:rPr>
              <a:t>重点词汇：</a:t>
            </a:r>
            <a:r>
              <a:rPr lang="en-US" altLang="zh-CN" sz="2400" b="1" noProof="1">
                <a:latin typeface="Times New Roman" panose="02020603050405020304" pitchFamily="18" charset="0"/>
                <a:ea typeface="黑体" panose="02010609060101010101" pitchFamily="49" charset="-122"/>
              </a:rPr>
              <a:t>cup, planned, more, baseball, smile</a:t>
            </a:r>
          </a:p>
          <a:p>
            <a:pPr>
              <a:lnSpc>
                <a:spcPct val="170000"/>
              </a:lnSpc>
              <a:defRPr/>
            </a:pPr>
            <a:r>
              <a:rPr lang="zh-CN" altLang="en-US" sz="2400" b="1" noProof="1">
                <a:solidFill>
                  <a:srgbClr val="FF0000"/>
                </a:solidFill>
                <a:latin typeface="Times New Roman" panose="02020603050405020304" pitchFamily="18" charset="0"/>
                <a:ea typeface="黑体" panose="02010609060101010101" pitchFamily="49" charset="-122"/>
              </a:rPr>
              <a:t>重点短语：</a:t>
            </a:r>
            <a:r>
              <a:rPr lang="en-US" altLang="zh-CN" sz="2400" b="1" noProof="1">
                <a:latin typeface="Times New Roman" panose="02020603050405020304" pitchFamily="18" charset="0"/>
                <a:ea typeface="黑体" panose="02010609060101010101" pitchFamily="49" charset="-122"/>
              </a:rPr>
              <a:t>make mistakes, plan to do sth.</a:t>
            </a:r>
          </a:p>
          <a:p>
            <a:pPr>
              <a:lnSpc>
                <a:spcPct val="170000"/>
              </a:lnSpc>
              <a:defRPr/>
            </a:pPr>
            <a:r>
              <a:rPr lang="zh-CN" altLang="en-US" sz="2400" b="1" noProof="1">
                <a:solidFill>
                  <a:srgbClr val="FF0000"/>
                </a:solidFill>
                <a:latin typeface="Times New Roman" panose="02020603050405020304" pitchFamily="18" charset="0"/>
                <a:ea typeface="黑体" panose="02010609060101010101" pitchFamily="49" charset="-122"/>
              </a:rPr>
              <a:t>重点句式：</a:t>
            </a:r>
            <a:r>
              <a:rPr lang="en-US" altLang="zh-CN" sz="2400" b="1" noProof="1">
                <a:latin typeface="Times New Roman" panose="02020603050405020304" pitchFamily="18" charset="0"/>
                <a:ea typeface="黑体" panose="02010609060101010101" pitchFamily="49" charset="-122"/>
              </a:rPr>
              <a:t>Why do you have cups on your heads?</a:t>
            </a:r>
          </a:p>
          <a:p>
            <a:pPr indent="1512570">
              <a:lnSpc>
                <a:spcPct val="170000"/>
              </a:lnSpc>
              <a:defRPr/>
            </a:pPr>
            <a:r>
              <a:rPr lang="en-US" altLang="zh-CN" sz="2400" b="1" noProof="1">
                <a:latin typeface="Times New Roman" panose="02020603050405020304" pitchFamily="18" charset="0"/>
                <a:ea typeface="黑体" panose="02010609060101010101" pitchFamily="49" charset="-122"/>
              </a:rPr>
              <a:t>They planned to play a baseball game.</a:t>
            </a:r>
          </a:p>
          <a:p>
            <a:pPr indent="1521460">
              <a:lnSpc>
                <a:spcPct val="170000"/>
              </a:lnSpc>
              <a:defRPr/>
            </a:pPr>
            <a:r>
              <a:rPr lang="en-US" altLang="zh-CN" sz="2400" b="1" noProof="1">
                <a:latin typeface="Times New Roman" panose="02020603050405020304" pitchFamily="18" charset="0"/>
                <a:ea typeface="黑体" panose="02010609060101010101" pitchFamily="49" charset="-122"/>
              </a:rPr>
              <a:t>It’s easy to make mistakes with English words...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组 18"/>
          <p:cNvGrpSpPr/>
          <p:nvPr/>
        </p:nvGrpSpPr>
        <p:grpSpPr bwMode="auto">
          <a:xfrm>
            <a:off x="-369888" y="4598988"/>
            <a:ext cx="1660526" cy="2216150"/>
            <a:chOff x="-474161" y="4081888"/>
            <a:chExt cx="1981984" cy="2645369"/>
          </a:xfrm>
        </p:grpSpPr>
        <p:pic>
          <p:nvPicPr>
            <p:cNvPr id="27650"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2"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935038" y="1851025"/>
            <a:ext cx="446087" cy="44608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5" name="矩形 24"/>
          <p:cNvSpPr/>
          <p:nvPr/>
        </p:nvSpPr>
        <p:spPr>
          <a:xfrm>
            <a:off x="935038" y="3360738"/>
            <a:ext cx="446087" cy="44608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6" name="矩形 25"/>
          <p:cNvSpPr/>
          <p:nvPr/>
        </p:nvSpPr>
        <p:spPr>
          <a:xfrm>
            <a:off x="935038" y="4476750"/>
            <a:ext cx="446087" cy="44608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39946" name="TextBox 2"/>
          <p:cNvSpPr txBox="1">
            <a:spLocks noChangeArrowheads="1"/>
          </p:cNvSpPr>
          <p:nvPr/>
        </p:nvSpPr>
        <p:spPr bwMode="auto">
          <a:xfrm>
            <a:off x="950913" y="1765300"/>
            <a:ext cx="77692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55600" indent="-355600" eaLnBrk="1" hangingPunct="1">
              <a:lnSpc>
                <a:spcPts val="4000"/>
              </a:lnSpc>
              <a:buFontTx/>
              <a:buNone/>
              <a:defRPr/>
            </a:pP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dirty="0" smtClean="0">
                <a:latin typeface="Times New Roman" panose="02020603050405020304" pitchFamily="18" charset="0"/>
                <a:ea typeface="黑体" panose="02010609060101010101" pitchFamily="49" charset="-122"/>
                <a:cs typeface="Times New Roman" panose="02020603050405020304" pitchFamily="18" charset="0"/>
              </a:rPr>
              <a:t>熟记本节课所学的句型、短语和单词，必须会听、说、读、写。</a:t>
            </a:r>
            <a:endPar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ts val="9000"/>
              </a:lnSpc>
              <a:buFontTx/>
              <a:buNone/>
              <a:defRPr/>
            </a:pP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dirty="0" smtClean="0">
                <a:latin typeface="Times New Roman" panose="02020603050405020304" pitchFamily="18" charset="0"/>
                <a:ea typeface="黑体" panose="02010609060101010101" pitchFamily="49" charset="-122"/>
                <a:cs typeface="Times New Roman" panose="02020603050405020304" pitchFamily="18" charset="0"/>
              </a:rPr>
              <a:t>将</a:t>
            </a: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Listen and read</a:t>
            </a:r>
            <a:r>
              <a:rPr lang="zh-CN" altLang="en-US" sz="2800" b="1" dirty="0" smtClean="0">
                <a:latin typeface="Times New Roman" panose="02020603050405020304" pitchFamily="18" charset="0"/>
                <a:ea typeface="黑体" panose="02010609060101010101" pitchFamily="49" charset="-122"/>
                <a:cs typeface="Times New Roman" panose="02020603050405020304" pitchFamily="18" charset="0"/>
              </a:rPr>
              <a:t>的内容朗读流利。</a:t>
            </a:r>
            <a:endPar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ts val="9000"/>
              </a:lnSpc>
              <a:buFontTx/>
              <a:buNone/>
              <a:defRPr/>
            </a:pP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dirty="0" smtClean="0">
                <a:latin typeface="Times New Roman" panose="02020603050405020304" pitchFamily="18" charset="0"/>
                <a:ea typeface="黑体" panose="02010609060101010101" pitchFamily="49" charset="-122"/>
                <a:cs typeface="Times New Roman" panose="02020603050405020304" pitchFamily="18" charset="0"/>
              </a:rPr>
              <a:t>完成</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配套的课后作业。</a:t>
            </a:r>
          </a:p>
        </p:txBody>
      </p:sp>
      <p:pic>
        <p:nvPicPr>
          <p:cNvPr id="27657" name="Picture 12" descr="C:\Users\Administrator\Desktop\枫叶副本.gif"/>
          <p:cNvPicPr>
            <a:picLocks noChangeAspect="1" noChangeArrowheads="1"/>
          </p:cNvPicPr>
          <p:nvPr/>
        </p:nvPicPr>
        <p:blipFill>
          <a:blip r:embed="rId5"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383213"/>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pic>
        <p:nvPicPr>
          <p:cNvPr id="28674" name="图片 5"/>
          <p:cNvPicPr>
            <a:picLocks noChangeAspect="1" noChangeArrowheads="1"/>
          </p:cNvPicPr>
          <p:nvPr/>
        </p:nvPicPr>
        <p:blipFill>
          <a:blip r:embed="rId2" cstate="email"/>
          <a:srcRect/>
          <a:stretch>
            <a:fillRect/>
          </a:stretch>
        </p:blipFill>
        <p:spPr bwMode="auto">
          <a:xfrm>
            <a:off x="0" y="4846638"/>
            <a:ext cx="91440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9" descr="구름"/>
          <p:cNvPicPr>
            <a:picLocks noChangeAspect="1" noChangeArrowheads="1"/>
          </p:cNvPicPr>
          <p:nvPr/>
        </p:nvPicPr>
        <p:blipFill>
          <a:blip r:embed="rId3" cstate="email"/>
          <a:srcRect/>
          <a:stretch>
            <a:fillRect/>
          </a:stretch>
        </p:blipFill>
        <p:spPr bwMode="auto">
          <a:xfrm>
            <a:off x="4795838" y="179388"/>
            <a:ext cx="6826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0" descr="구름"/>
          <p:cNvPicPr>
            <a:picLocks noChangeAspect="1" noChangeArrowheads="1"/>
          </p:cNvPicPr>
          <p:nvPr/>
        </p:nvPicPr>
        <p:blipFill>
          <a:blip r:embed="rId4" cstate="email"/>
          <a:srcRect/>
          <a:stretch>
            <a:fillRect/>
          </a:stretch>
        </p:blipFill>
        <p:spPr bwMode="auto">
          <a:xfrm>
            <a:off x="7235825" y="503238"/>
            <a:ext cx="10429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Oval 17"/>
          <p:cNvSpPr>
            <a:spLocks noChangeArrowheads="1"/>
          </p:cNvSpPr>
          <p:nvPr/>
        </p:nvSpPr>
        <p:spPr bwMode="auto">
          <a:xfrm>
            <a:off x="2371725" y="5734050"/>
            <a:ext cx="4398963" cy="898525"/>
          </a:xfrm>
          <a:prstGeom prst="ellipse">
            <a:avLst/>
          </a:prstGeom>
          <a:gradFill rotWithShape="1">
            <a:gsLst>
              <a:gs pos="0">
                <a:srgbClr val="0E320D"/>
              </a:gs>
              <a:gs pos="100000">
                <a:srgbClr val="1F6B1B">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latin typeface="Calibri" panose="020F0502020204030204" pitchFamily="34" charset="0"/>
              <a:ea typeface="Malgun Gothic" panose="020B0503020000020004" pitchFamily="34" charset="-127"/>
            </a:endParaRPr>
          </a:p>
        </p:txBody>
      </p:sp>
      <p:pic>
        <p:nvPicPr>
          <p:cNvPr id="28678" name="Picture 16" descr="꽃"/>
          <p:cNvPicPr>
            <a:picLocks noChangeAspect="1" noChangeArrowheads="1"/>
          </p:cNvPicPr>
          <p:nvPr/>
        </p:nvPicPr>
        <p:blipFill>
          <a:blip r:embed="rId5" cstate="email"/>
          <a:srcRect/>
          <a:stretch>
            <a:fillRect/>
          </a:stretch>
        </p:blipFill>
        <p:spPr bwMode="auto">
          <a:xfrm>
            <a:off x="3003550" y="3363913"/>
            <a:ext cx="313690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矩形 3"/>
          <p:cNvSpPr>
            <a:spLocks noChangeArrowheads="1"/>
          </p:cNvSpPr>
          <p:nvPr/>
        </p:nvSpPr>
        <p:spPr bwMode="auto">
          <a:xfrm>
            <a:off x="5580063" y="6553200"/>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414141"/>
                </a:solidFill>
                <a:latin typeface="Calibri" panose="020F0502020204030204" pitchFamily="34" charset="0"/>
              </a:rPr>
              <a:t> </a:t>
            </a:r>
          </a:p>
        </p:txBody>
      </p:sp>
      <p:sp>
        <p:nvSpPr>
          <p:cNvPr id="13" name="矩形 12"/>
          <p:cNvSpPr/>
          <p:nvPr/>
        </p:nvSpPr>
        <p:spPr>
          <a:xfrm>
            <a:off x="1928998" y="1329272"/>
            <a:ext cx="5285999"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buFontTx/>
              <a:buNone/>
              <a:defRPr/>
            </a:pPr>
            <a:r>
              <a:rPr lang="en-US" altLang="zh-CN"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Thank you! </a:t>
            </a:r>
            <a:endParaRPr lang="zh-CN" alt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 19"/>
          <p:cNvGrpSpPr/>
          <p:nvPr/>
        </p:nvGrpSpPr>
        <p:grpSpPr bwMode="auto">
          <a:xfrm>
            <a:off x="-369888" y="4598988"/>
            <a:ext cx="1660526" cy="2216150"/>
            <a:chOff x="-474161" y="4081888"/>
            <a:chExt cx="1981984" cy="2645369"/>
          </a:xfrm>
        </p:grpSpPr>
        <p:pic>
          <p:nvPicPr>
            <p:cNvPr id="6146"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8"/>
          <p:cNvSpPr txBox="1"/>
          <p:nvPr/>
        </p:nvSpPr>
        <p:spPr>
          <a:xfrm>
            <a:off x="1801848" y="209608"/>
            <a:ext cx="5837555" cy="706755"/>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0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1. Look，listen and say.</a:t>
            </a:r>
            <a:endParaRPr kumimoji="1" lang="zh-CN" altLang="en-US" sz="40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pic>
        <p:nvPicPr>
          <p:cNvPr id="6149" name="Picture 21">
            <a:hlinkClick r:id="rId4" action="ppaction://hlinkfile"/>
          </p:cNvPr>
          <p:cNvPicPr>
            <a:picLocks noChangeAspect="1" noChangeArrowheads="1"/>
          </p:cNvPicPr>
          <p:nvPr/>
        </p:nvPicPr>
        <p:blipFill>
          <a:blip r:embed="rId5" cstate="email"/>
          <a:srcRect/>
          <a:stretch>
            <a:fillRect/>
          </a:stretch>
        </p:blipFill>
        <p:spPr bwMode="auto">
          <a:xfrm>
            <a:off x="3367088" y="5207000"/>
            <a:ext cx="21161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1" descr="8-1"/>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0325" y="2066925"/>
            <a:ext cx="493553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图片 2" descr="8-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995863" y="2163763"/>
            <a:ext cx="41195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本框 3"/>
          <p:cNvSpPr txBox="1">
            <a:spLocks noChangeArrowheads="1"/>
          </p:cNvSpPr>
          <p:nvPr/>
        </p:nvSpPr>
        <p:spPr bwMode="auto">
          <a:xfrm>
            <a:off x="141288" y="2263775"/>
            <a:ext cx="2649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dirty="0">
                <a:latin typeface="Times New Roman" panose="02020603050405020304" pitchFamily="18" charset="0"/>
              </a:rPr>
              <a:t>Where’s my bag?</a:t>
            </a:r>
          </a:p>
        </p:txBody>
      </p:sp>
      <p:sp>
        <p:nvSpPr>
          <p:cNvPr id="6154" name="文本框 4"/>
          <p:cNvSpPr txBox="1">
            <a:spLocks noChangeArrowheads="1"/>
          </p:cNvSpPr>
          <p:nvPr/>
        </p:nvSpPr>
        <p:spPr bwMode="auto">
          <a:xfrm>
            <a:off x="3070225" y="2857500"/>
            <a:ext cx="202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dirty="0">
                <a:latin typeface="Times New Roman" panose="02020603050405020304" pitchFamily="18" charset="0"/>
              </a:rPr>
              <a:t>I put it on your</a:t>
            </a:r>
          </a:p>
          <a:p>
            <a:r>
              <a:rPr lang="en-US" altLang="zh-CN" sz="2000" b="1" dirty="0">
                <a:latin typeface="Times New Roman" panose="02020603050405020304" pitchFamily="18" charset="0"/>
              </a:rPr>
              <a:t>bed.</a:t>
            </a:r>
          </a:p>
        </p:txBody>
      </p:sp>
      <p:sp>
        <p:nvSpPr>
          <p:cNvPr id="6155" name="文本框 5"/>
          <p:cNvSpPr txBox="1">
            <a:spLocks noChangeArrowheads="1"/>
          </p:cNvSpPr>
          <p:nvPr/>
        </p:nvSpPr>
        <p:spPr bwMode="auto">
          <a:xfrm>
            <a:off x="5157788" y="2179638"/>
            <a:ext cx="2371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dirty="0">
                <a:latin typeface="Times New Roman" panose="02020603050405020304" pitchFamily="18" charset="0"/>
              </a:rPr>
              <a:t>Why can’t I see it?</a:t>
            </a:r>
          </a:p>
          <a:p>
            <a:r>
              <a:rPr lang="en-US" altLang="zh-CN" sz="2000" b="1" dirty="0">
                <a:latin typeface="Times New Roman" panose="02020603050405020304" pitchFamily="18" charset="0"/>
              </a:rPr>
              <a:t>Oh, it’s under my bed.</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 19"/>
          <p:cNvGrpSpPr/>
          <p:nvPr/>
        </p:nvGrpSpPr>
        <p:grpSpPr bwMode="auto">
          <a:xfrm>
            <a:off x="-369888" y="4694238"/>
            <a:ext cx="1660526" cy="2216150"/>
            <a:chOff x="-474161" y="4081888"/>
            <a:chExt cx="1981984" cy="2645369"/>
          </a:xfrm>
        </p:grpSpPr>
        <p:pic>
          <p:nvPicPr>
            <p:cNvPr id="7170"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8"/>
          <p:cNvSpPr txBox="1"/>
          <p:nvPr/>
        </p:nvSpPr>
        <p:spPr>
          <a:xfrm>
            <a:off x="2011032" y="195316"/>
            <a:ext cx="5149850" cy="768348"/>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2. Listen and read.</a:t>
            </a:r>
            <a:endParaRPr kumimoji="1" lang="zh-CN" altLang="en-US" sz="4400" spc="-300" dirty="0">
              <a:solidFill>
                <a:srgbClr val="CD3F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sp>
        <p:nvSpPr>
          <p:cNvPr id="15" name="矩形 14"/>
          <p:cNvSpPr/>
          <p:nvPr/>
        </p:nvSpPr>
        <p:spPr>
          <a:xfrm>
            <a:off x="6921500" y="2525713"/>
            <a:ext cx="2039938" cy="127635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dirty="0"/>
          </a:p>
        </p:txBody>
      </p:sp>
      <p:sp>
        <p:nvSpPr>
          <p:cNvPr id="7174" name="矩形 1"/>
          <p:cNvSpPr>
            <a:spLocks noChangeArrowheads="1"/>
          </p:cNvSpPr>
          <p:nvPr/>
        </p:nvSpPr>
        <p:spPr bwMode="auto">
          <a:xfrm>
            <a:off x="560388" y="865188"/>
            <a:ext cx="627062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75" indent="434975" algn="just">
              <a:lnSpc>
                <a:spcPct val="130000"/>
              </a:lnSpc>
            </a:pPr>
            <a:r>
              <a:rPr lang="en-US" altLang="zh-CN" sz="1900" b="1">
                <a:latin typeface="Times New Roman" panose="02020603050405020304" pitchFamily="18" charset="0"/>
              </a:rPr>
              <a:t>Sam came into the classroom and saw some friends there. They had cups on their heads.“ Why do you have cups on your heads? Why are you laughing?” he asked.</a:t>
            </a:r>
          </a:p>
          <a:p>
            <a:pPr marL="15875" indent="434975" algn="just">
              <a:lnSpc>
                <a:spcPct val="130000"/>
              </a:lnSpc>
            </a:pPr>
            <a:r>
              <a:rPr lang="en-US" altLang="zh-CN" sz="1900" b="1">
                <a:latin typeface="Times New Roman" panose="02020603050405020304" pitchFamily="18" charset="0"/>
              </a:rPr>
              <a:t>Daming told him the story. They planned to play a baseball game. Amy asked Lingling to bring some caps for the game. But Lingling brought some cups. They all laughed. Then they put the cups on their heads and laughed more.</a:t>
            </a:r>
          </a:p>
          <a:p>
            <a:pPr marL="15875" indent="434975" algn="just">
              <a:lnSpc>
                <a:spcPct val="130000"/>
              </a:lnSpc>
            </a:pPr>
            <a:r>
              <a:rPr lang="en-US" altLang="zh-CN" sz="1900" b="1">
                <a:latin typeface="Times New Roman" panose="02020603050405020304" pitchFamily="18" charset="0"/>
              </a:rPr>
              <a:t>Sam smiled. “It’s easy to make mistakes with English words,” he said. “I make lots of mistakes with Chinese words too. Now look what’s in my bag!” Sam opened his bag. There were baseball caps! “Hooray!” everyone shouted. They put the caps on. Then they went to the playground and played baseball together.</a:t>
            </a:r>
            <a:endParaRPr lang="en-US" altLang="zh-CN" sz="1900" b="1">
              <a:latin typeface="Times New Roman" panose="02020603050405020304" pitchFamily="18" charset="0"/>
              <a:cs typeface="Times New Roman" panose="02020603050405020304" pitchFamily="18" charset="0"/>
            </a:endParaRPr>
          </a:p>
        </p:txBody>
      </p:sp>
      <p:pic>
        <p:nvPicPr>
          <p:cNvPr id="7175" name="Picture 21">
            <a:hlinkClick r:id="rId4" action="ppaction://hlinkfile"/>
          </p:cNvPr>
          <p:cNvPicPr>
            <a:picLocks noChangeAspect="1" noChangeArrowheads="1"/>
          </p:cNvPicPr>
          <p:nvPr/>
        </p:nvPicPr>
        <p:blipFill>
          <a:blip r:embed="rId5" cstate="email"/>
          <a:srcRect/>
          <a:stretch>
            <a:fillRect/>
          </a:stretch>
        </p:blipFill>
        <p:spPr bwMode="auto">
          <a:xfrm>
            <a:off x="7065963" y="3998913"/>
            <a:ext cx="17049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图片 1"/>
          <p:cNvPicPr>
            <a:picLocks noChangeAspect="1" noChangeArrowheads="1"/>
          </p:cNvPicPr>
          <p:nvPr/>
        </p:nvPicPr>
        <p:blipFill>
          <a:blip r:embed="rId7" cstate="email"/>
          <a:srcRect/>
          <a:stretch>
            <a:fillRect/>
          </a:stretch>
        </p:blipFill>
        <p:spPr bwMode="auto">
          <a:xfrm>
            <a:off x="6981825" y="2627313"/>
            <a:ext cx="19319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 27"/>
          <p:cNvGrpSpPr/>
          <p:nvPr/>
        </p:nvGrpSpPr>
        <p:grpSpPr bwMode="auto">
          <a:xfrm>
            <a:off x="-369888" y="4598988"/>
            <a:ext cx="1660526" cy="2216150"/>
            <a:chOff x="-474161" y="4081888"/>
            <a:chExt cx="1981984" cy="2645369"/>
          </a:xfrm>
        </p:grpSpPr>
        <p:pic>
          <p:nvPicPr>
            <p:cNvPr id="8194"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6"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文本框 17"/>
          <p:cNvSpPr txBox="1">
            <a:spLocks noChangeArrowheads="1"/>
          </p:cNvSpPr>
          <p:nvPr/>
        </p:nvSpPr>
        <p:spPr bwMode="auto">
          <a:xfrm>
            <a:off x="2559050" y="1436688"/>
            <a:ext cx="564991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FF0000"/>
                </a:solidFill>
                <a:latin typeface="Times New Roman" panose="02020603050405020304" pitchFamily="18" charset="0"/>
                <a:ea typeface="黑体" panose="02010609060101010101" pitchFamily="49" charset="-122"/>
              </a:rPr>
              <a:t> </a:t>
            </a:r>
            <a:r>
              <a:rPr lang="zh-CN" altLang="zh-CN" sz="2400" b="1" dirty="0">
                <a:solidFill>
                  <a:srgbClr val="FF0000"/>
                </a:solidFill>
                <a:latin typeface="Times New Roman" panose="02020603050405020304" pitchFamily="18" charset="0"/>
                <a:ea typeface="黑体" panose="02010609060101010101" pitchFamily="49" charset="-122"/>
              </a:rPr>
              <a:t>Why do you have cups on your heads</a:t>
            </a:r>
            <a:r>
              <a:rPr lang="en-US" altLang="zh-CN" sz="2400" b="1" dirty="0">
                <a:solidFill>
                  <a:srgbClr val="FF0000"/>
                </a:solidFill>
                <a:latin typeface="Times New Roman" panose="02020603050405020304" pitchFamily="18" charset="0"/>
                <a:ea typeface="黑体" panose="02010609060101010101" pitchFamily="49" charset="-122"/>
              </a:rPr>
              <a:t>?</a:t>
            </a:r>
          </a:p>
          <a:p>
            <a:pPr>
              <a:lnSpc>
                <a:spcPct val="150000"/>
              </a:lnSpc>
            </a:pPr>
            <a:r>
              <a:rPr lang="zh-CN" altLang="zh-CN" sz="2400" b="1" dirty="0">
                <a:solidFill>
                  <a:srgbClr val="FF0000"/>
                </a:solidFill>
                <a:latin typeface="Times New Roman" panose="02020603050405020304" pitchFamily="18" charset="0"/>
                <a:ea typeface="黑体" panose="02010609060101010101" pitchFamily="49" charset="-122"/>
              </a:rPr>
              <a:t>你们为什么把杯子戴在头上？</a:t>
            </a:r>
          </a:p>
        </p:txBody>
      </p:sp>
      <p:sp>
        <p:nvSpPr>
          <p:cNvPr id="19" name="圆角矩形 18"/>
          <p:cNvSpPr/>
          <p:nvPr/>
        </p:nvSpPr>
        <p:spPr>
          <a:xfrm>
            <a:off x="738188" y="1563688"/>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sz="2400"/>
          </a:p>
        </p:txBody>
      </p:sp>
      <p:sp>
        <p:nvSpPr>
          <p:cNvPr id="8199" name="文本框 19"/>
          <p:cNvSpPr txBox="1">
            <a:spLocks noChangeArrowheads="1"/>
          </p:cNvSpPr>
          <p:nvPr/>
        </p:nvSpPr>
        <p:spPr bwMode="auto">
          <a:xfrm>
            <a:off x="1117600" y="1589088"/>
            <a:ext cx="1487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1</a:t>
            </a:r>
            <a:endParaRPr lang="zh-CN" altLang="en-US" sz="2400" b="1">
              <a:latin typeface="黑体" panose="02010609060101010101" pitchFamily="49" charset="-122"/>
              <a:ea typeface="黑体" panose="02010609060101010101" pitchFamily="49" charset="-122"/>
            </a:endParaRPr>
          </a:p>
        </p:txBody>
      </p:sp>
      <p:pic>
        <p:nvPicPr>
          <p:cNvPr id="8200" name="图片 9" descr="book.gif"/>
          <p:cNvPicPr>
            <a:picLocks noChangeAspect="1" noChangeArrowheads="1"/>
          </p:cNvPicPr>
          <p:nvPr/>
        </p:nvPicPr>
        <p:blipFill>
          <a:blip r:embed="rId5" cstate="email"/>
          <a:srcRect/>
          <a:stretch>
            <a:fillRect/>
          </a:stretch>
        </p:blipFill>
        <p:spPr bwMode="auto">
          <a:xfrm>
            <a:off x="47625" y="1436688"/>
            <a:ext cx="1087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矩形 1"/>
          <p:cNvSpPr>
            <a:spLocks noChangeArrowheads="1"/>
          </p:cNvSpPr>
          <p:nvPr/>
        </p:nvSpPr>
        <p:spPr bwMode="auto">
          <a:xfrm>
            <a:off x="1774825" y="2516188"/>
            <a:ext cx="69294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zh-CN" sz="2400" b="1" dirty="0">
                <a:solidFill>
                  <a:srgbClr val="000000"/>
                </a:solidFill>
                <a:latin typeface="Times New Roman" panose="02020603050405020304" pitchFamily="18" charset="0"/>
                <a:ea typeface="黑体" panose="02010609060101010101" pitchFamily="49" charset="-122"/>
              </a:rPr>
              <a:t>这是用于询问对方做某事的原因的句型。句中的Why是特殊疑问词，意为“</a:t>
            </a:r>
            <a:r>
              <a:rPr lang="en-US" altLang="zh-CN" sz="2400" b="1" dirty="0" err="1">
                <a:solidFill>
                  <a:srgbClr val="000000"/>
                </a:solidFill>
                <a:latin typeface="Times New Roman" panose="02020603050405020304" pitchFamily="18" charset="0"/>
                <a:ea typeface="黑体" panose="02010609060101010101" pitchFamily="49" charset="-122"/>
              </a:rPr>
              <a:t>为什么</a:t>
            </a:r>
            <a:r>
              <a:rPr lang="en-US" altLang="zh-CN" sz="2400" b="1" dirty="0">
                <a:solidFill>
                  <a:srgbClr val="000000"/>
                </a:solidFill>
                <a:latin typeface="Times New Roman" panose="02020603050405020304" pitchFamily="18" charset="0"/>
                <a:ea typeface="黑体" panose="02010609060101010101" pitchFamily="49" charset="-122"/>
              </a:rPr>
              <a:t>”，</a:t>
            </a:r>
            <a:r>
              <a:rPr lang="en-US" altLang="zh-CN" sz="2400" b="1" dirty="0" err="1">
                <a:solidFill>
                  <a:srgbClr val="000000"/>
                </a:solidFill>
                <a:latin typeface="Times New Roman" panose="02020603050405020304" pitchFamily="18" charset="0"/>
                <a:ea typeface="黑体" panose="02010609060101010101" pitchFamily="49" charset="-122"/>
              </a:rPr>
              <a:t>用来询问原因、理由。Have</a:t>
            </a:r>
            <a:r>
              <a:rPr lang="en-US" altLang="zh-CN" sz="2400" b="1" dirty="0">
                <a:solidFill>
                  <a:srgbClr val="000000"/>
                </a:solidFill>
                <a:latin typeface="Times New Roman" panose="02020603050405020304" pitchFamily="18" charset="0"/>
                <a:ea typeface="黑体" panose="02010609060101010101" pitchFamily="49" charset="-122"/>
              </a:rPr>
              <a:t>...on </a:t>
            </a:r>
            <a:r>
              <a:rPr lang="en-US" altLang="zh-CN" sz="2400" b="1" dirty="0" err="1">
                <a:solidFill>
                  <a:srgbClr val="000000"/>
                </a:solidFill>
                <a:latin typeface="Times New Roman" panose="02020603050405020304" pitchFamily="18" charset="0"/>
                <a:ea typeface="黑体" panose="02010609060101010101" pitchFamily="49" charset="-122"/>
              </a:rPr>
              <a:t>意为“戴着</a:t>
            </a:r>
            <a:r>
              <a:rPr lang="en-US" altLang="zh-CN" sz="2400" b="1" dirty="0">
                <a:solidFill>
                  <a:srgbClr val="000000"/>
                </a:solidFill>
                <a:latin typeface="Times New Roman" panose="02020603050405020304" pitchFamily="18" charset="0"/>
                <a:ea typeface="黑体" panose="02010609060101010101" pitchFamily="49" charset="-122"/>
              </a:rPr>
              <a:t>……”。</a:t>
            </a:r>
          </a:p>
        </p:txBody>
      </p:sp>
      <p:sp>
        <p:nvSpPr>
          <p:cNvPr id="3" name="矩形 2"/>
          <p:cNvSpPr>
            <a:spLocks noChangeArrowheads="1"/>
          </p:cNvSpPr>
          <p:nvPr/>
        </p:nvSpPr>
        <p:spPr bwMode="auto">
          <a:xfrm>
            <a:off x="2397125" y="4438650"/>
            <a:ext cx="5956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a:solidFill>
                  <a:srgbClr val="000000"/>
                </a:solidFill>
                <a:latin typeface="Times New Roman" panose="02020603050405020304" pitchFamily="18" charset="0"/>
                <a:ea typeface="黑体" panose="02010609060101010101" pitchFamily="49" charset="-122"/>
              </a:rPr>
              <a:t>Why do/does + 主语+ 动词原形+ 其他？</a:t>
            </a:r>
          </a:p>
        </p:txBody>
      </p:sp>
      <p:sp>
        <p:nvSpPr>
          <p:cNvPr id="8203" name="矩形 1"/>
          <p:cNvSpPr>
            <a:spLocks noChangeArrowheads="1"/>
          </p:cNvSpPr>
          <p:nvPr/>
        </p:nvSpPr>
        <p:spPr bwMode="auto">
          <a:xfrm>
            <a:off x="900113" y="4586288"/>
            <a:ext cx="1712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句型结构：</a:t>
            </a:r>
            <a:endParaRPr lang="zh-CN" altLang="en-US" b="1">
              <a:ea typeface="黑体" panose="02010609060101010101" pitchFamily="49" charset="-122"/>
            </a:endParaRPr>
          </a:p>
        </p:txBody>
      </p:sp>
      <p:sp>
        <p:nvSpPr>
          <p:cNvPr id="8204" name="矩形 3"/>
          <p:cNvSpPr>
            <a:spLocks noChangeArrowheads="1"/>
          </p:cNvSpPr>
          <p:nvPr/>
        </p:nvSpPr>
        <p:spPr bwMode="auto">
          <a:xfrm>
            <a:off x="869950" y="2673350"/>
            <a:ext cx="111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用法：</a:t>
            </a:r>
            <a:endParaRPr lang="zh-CN" altLang="en-US">
              <a:ea typeface="黑体" panose="02010609060101010101" pitchFamily="49" charset="-122"/>
            </a:endParaRPr>
          </a:p>
        </p:txBody>
      </p:sp>
      <p:pic>
        <p:nvPicPr>
          <p:cNvPr id="8205"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图片 2"/>
          <p:cNvPicPr>
            <a:picLocks noChangeAspect="1" noChangeArrowheads="1"/>
          </p:cNvPicPr>
          <p:nvPr/>
        </p:nvPicPr>
        <p:blipFill>
          <a:blip r:embed="rId7" cstate="email"/>
          <a:srcRect/>
          <a:stretch>
            <a:fillRect/>
          </a:stretch>
        </p:blipFill>
        <p:spPr bwMode="auto">
          <a:xfrm>
            <a:off x="7740650" y="1909763"/>
            <a:ext cx="1143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3"/>
          <p:cNvSpPr>
            <a:spLocks noChangeArrowheads="1"/>
          </p:cNvSpPr>
          <p:nvPr/>
        </p:nvSpPr>
        <p:spPr bwMode="auto">
          <a:xfrm>
            <a:off x="928688" y="5343525"/>
            <a:ext cx="1100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a:ea typeface="黑体" panose="02010609060101010101" pitchFamily="49" charset="-122"/>
            </a:endParaRPr>
          </a:p>
        </p:txBody>
      </p:sp>
      <p:sp>
        <p:nvSpPr>
          <p:cNvPr id="4" name="矩形 3"/>
          <p:cNvSpPr>
            <a:spLocks noChangeArrowheads="1"/>
          </p:cNvSpPr>
          <p:nvPr/>
        </p:nvSpPr>
        <p:spPr bwMode="auto">
          <a:xfrm>
            <a:off x="1820863" y="5210175"/>
            <a:ext cx="6562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a:solidFill>
                  <a:srgbClr val="000000"/>
                </a:solidFill>
                <a:latin typeface="Times New Roman" panose="02020603050405020304" pitchFamily="18" charset="0"/>
                <a:ea typeface="黑体" panose="02010609060101010101" pitchFamily="49" charset="-122"/>
              </a:rPr>
              <a:t>Why does he sing this song</a:t>
            </a:r>
            <a:r>
              <a:rPr lang="en-US" altLang="zh-CN" sz="2400" b="1">
                <a:solidFill>
                  <a:srgbClr val="000000"/>
                </a:solidFill>
                <a:latin typeface="Times New Roman" panose="02020603050405020304" pitchFamily="18" charset="0"/>
                <a:ea typeface="黑体" panose="02010609060101010101" pitchFamily="49" charset="-122"/>
              </a:rPr>
              <a:t>?</a:t>
            </a:r>
            <a:r>
              <a:rPr lang="zh-CN" altLang="zh-CN" sz="2400" b="1">
                <a:solidFill>
                  <a:srgbClr val="000000"/>
                </a:solidFill>
                <a:latin typeface="Times New Roman" panose="02020603050405020304" pitchFamily="18" charset="0"/>
                <a:ea typeface="黑体" panose="02010609060101010101" pitchFamily="49" charset="-122"/>
              </a:rPr>
              <a:t>他为什么唱这首歌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xEl>
                                              <p:pRg st="0" end="0"/>
                                            </p:txEl>
                                          </p:spTgt>
                                        </p:tgtEl>
                                        <p:attrNameLst>
                                          <p:attrName>style.visibility</p:attrName>
                                        </p:attrNameLst>
                                      </p:cBhvr>
                                      <p:to>
                                        <p:strVal val="visible"/>
                                      </p:to>
                                    </p:set>
                                    <p:animEffect transition="in" filter="wipe(left)">
                                      <p:cBhvr>
                                        <p:cTn id="7" dur="500"/>
                                        <p:tgtEl>
                                          <p:spTgt spid="6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组 27"/>
          <p:cNvGrpSpPr/>
          <p:nvPr/>
        </p:nvGrpSpPr>
        <p:grpSpPr bwMode="auto">
          <a:xfrm>
            <a:off x="-369888" y="4598988"/>
            <a:ext cx="1660526" cy="2216150"/>
            <a:chOff x="-474161" y="4081888"/>
            <a:chExt cx="1981984" cy="2645369"/>
          </a:xfrm>
        </p:grpSpPr>
        <p:pic>
          <p:nvPicPr>
            <p:cNvPr id="9218" name="Picture 47" descr="연필"/>
            <p:cNvPicPr>
              <a:picLocks noChangeAspect="1" noChangeArrowheads="1"/>
            </p:cNvPicPr>
            <p:nvPr/>
          </p:nvPicPr>
          <p:blipFill>
            <a:blip r:embed="rId3"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3" descr="꽃"/>
            <p:cNvPicPr>
              <a:picLocks noChangeAspect="1" noChangeArrowheads="1"/>
            </p:cNvPicPr>
            <p:nvPr/>
          </p:nvPicPr>
          <p:blipFill>
            <a:blip r:embed="rId4"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0" name="图片 6"/>
          <p:cNvPicPr>
            <a:picLocks noChangeAspect="1" noChangeArrowheads="1"/>
          </p:cNvPicPr>
          <p:nvPr/>
        </p:nvPicPr>
        <p:blipFill>
          <a:blip r:embed="rId5"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矩形 2"/>
          <p:cNvSpPr>
            <a:spLocks noChangeArrowheads="1"/>
          </p:cNvSpPr>
          <p:nvPr/>
        </p:nvSpPr>
        <p:spPr bwMode="auto">
          <a:xfrm>
            <a:off x="1889125" y="3046413"/>
            <a:ext cx="3060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dirty="0">
                <a:latin typeface="Times New Roman" panose="02020603050405020304" pitchFamily="18" charset="0"/>
                <a:ea typeface="黑体" panose="02010609060101010101" pitchFamily="49" charset="-122"/>
              </a:rPr>
              <a:t>a cup of... 一杯……</a:t>
            </a:r>
          </a:p>
        </p:txBody>
      </p:sp>
      <p:sp>
        <p:nvSpPr>
          <p:cNvPr id="9222" name="矩形 1"/>
          <p:cNvSpPr>
            <a:spLocks noChangeArrowheads="1"/>
          </p:cNvSpPr>
          <p:nvPr/>
        </p:nvSpPr>
        <p:spPr bwMode="auto">
          <a:xfrm>
            <a:off x="1023938" y="1547813"/>
            <a:ext cx="39338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dirty="0">
                <a:solidFill>
                  <a:srgbClr val="FF0000"/>
                </a:solidFill>
                <a:latin typeface="Times New Roman" panose="02020603050405020304" pitchFamily="18" charset="0"/>
                <a:ea typeface="黑体" panose="02010609060101010101" pitchFamily="49" charset="-122"/>
              </a:rPr>
              <a:t>cup / kʌp / </a:t>
            </a:r>
            <a:r>
              <a:rPr lang="zh-CN" altLang="zh-CN" sz="2400" b="1" i="1" dirty="0">
                <a:solidFill>
                  <a:srgbClr val="FF0000"/>
                </a:solidFill>
                <a:latin typeface="Times New Roman" panose="02020603050405020304" pitchFamily="18" charset="0"/>
                <a:ea typeface="黑体" panose="02010609060101010101" pitchFamily="49" charset="-122"/>
              </a:rPr>
              <a:t>n</a:t>
            </a:r>
            <a:r>
              <a:rPr lang="zh-CN" altLang="zh-CN" sz="2400" b="1" dirty="0">
                <a:solidFill>
                  <a:srgbClr val="FF0000"/>
                </a:solidFill>
                <a:latin typeface="Times New Roman" panose="02020603050405020304" pitchFamily="18" charset="0"/>
                <a:ea typeface="黑体" panose="02010609060101010101" pitchFamily="49" charset="-122"/>
              </a:rPr>
              <a:t>. （名词）杯子</a:t>
            </a:r>
          </a:p>
        </p:txBody>
      </p:sp>
      <p:sp>
        <p:nvSpPr>
          <p:cNvPr id="3" name="矩形 2"/>
          <p:cNvSpPr>
            <a:spLocks noChangeArrowheads="1"/>
          </p:cNvSpPr>
          <p:nvPr/>
        </p:nvSpPr>
        <p:spPr bwMode="auto">
          <a:xfrm>
            <a:off x="1849438" y="2319338"/>
            <a:ext cx="53514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zh-CN" sz="2400" b="1" dirty="0">
                <a:solidFill>
                  <a:srgbClr val="000000"/>
                </a:solidFill>
                <a:latin typeface="Times New Roman" panose="02020603050405020304" pitchFamily="18" charset="0"/>
                <a:ea typeface="黑体" panose="02010609060101010101" pitchFamily="49" charset="-122"/>
              </a:rPr>
              <a:t>These cups are his. </a:t>
            </a:r>
            <a:r>
              <a:rPr lang="en-US" altLang="zh-CN" sz="2400" b="1" dirty="0" err="1">
                <a:solidFill>
                  <a:srgbClr val="000000"/>
                </a:solidFill>
                <a:latin typeface="Times New Roman" panose="02020603050405020304" pitchFamily="18" charset="0"/>
                <a:ea typeface="黑体" panose="02010609060101010101" pitchFamily="49" charset="-122"/>
              </a:rPr>
              <a:t>这些杯子是他的</a:t>
            </a:r>
            <a:r>
              <a:rPr lang="en-US" altLang="zh-CN" sz="2400" b="1" dirty="0">
                <a:solidFill>
                  <a:srgbClr val="000000"/>
                </a:solidFill>
                <a:latin typeface="Times New Roman" panose="02020603050405020304" pitchFamily="18" charset="0"/>
                <a:ea typeface="黑体" panose="02010609060101010101" pitchFamily="49" charset="-122"/>
              </a:rPr>
              <a:t>。</a:t>
            </a:r>
          </a:p>
        </p:txBody>
      </p:sp>
      <p:sp>
        <p:nvSpPr>
          <p:cNvPr id="9224" name="矩形 3"/>
          <p:cNvSpPr>
            <a:spLocks noChangeArrowheads="1"/>
          </p:cNvSpPr>
          <p:nvPr/>
        </p:nvSpPr>
        <p:spPr bwMode="auto">
          <a:xfrm>
            <a:off x="992188" y="3205163"/>
            <a:ext cx="111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短语：</a:t>
            </a:r>
            <a:endParaRPr lang="zh-CN" altLang="en-US">
              <a:ea typeface="黑体" panose="02010609060101010101" pitchFamily="49" charset="-122"/>
            </a:endParaRPr>
          </a:p>
        </p:txBody>
      </p:sp>
      <p:sp>
        <p:nvSpPr>
          <p:cNvPr id="9225" name="矩形 4"/>
          <p:cNvSpPr>
            <a:spLocks noChangeArrowheads="1"/>
          </p:cNvSpPr>
          <p:nvPr/>
        </p:nvSpPr>
        <p:spPr bwMode="auto">
          <a:xfrm>
            <a:off x="990600" y="2465388"/>
            <a:ext cx="110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例句：</a:t>
            </a:r>
            <a:endParaRPr lang="zh-CN" altLang="en-US" b="1" dirty="0">
              <a:ea typeface="黑体" panose="02010609060101010101" pitchFamily="49" charset="-122"/>
            </a:endParaRPr>
          </a:p>
        </p:txBody>
      </p:sp>
      <p:pic>
        <p:nvPicPr>
          <p:cNvPr id="9226"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矩形 3"/>
          <p:cNvSpPr>
            <a:spLocks noChangeArrowheads="1"/>
          </p:cNvSpPr>
          <p:nvPr/>
        </p:nvSpPr>
        <p:spPr bwMode="auto">
          <a:xfrm>
            <a:off x="976313" y="3989388"/>
            <a:ext cx="1408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形近词：</a:t>
            </a:r>
            <a:endParaRPr lang="zh-CN" altLang="en-US">
              <a:ea typeface="黑体" panose="02010609060101010101" pitchFamily="49" charset="-122"/>
            </a:endParaRPr>
          </a:p>
        </p:txBody>
      </p:sp>
      <p:sp>
        <p:nvSpPr>
          <p:cNvPr id="5" name="矩形 2"/>
          <p:cNvSpPr>
            <a:spLocks noChangeArrowheads="1"/>
          </p:cNvSpPr>
          <p:nvPr/>
        </p:nvSpPr>
        <p:spPr bwMode="auto">
          <a:xfrm>
            <a:off x="2214563" y="3830638"/>
            <a:ext cx="30607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zh-CN" sz="2400" b="1" dirty="0">
                <a:latin typeface="Times New Roman" panose="02020603050405020304" pitchFamily="18" charset="0"/>
                <a:ea typeface="黑体" panose="02010609060101010101" pitchFamily="49" charset="-122"/>
              </a:rPr>
              <a:t>cap 帽子</a:t>
            </a:r>
          </a:p>
        </p:txBody>
      </p:sp>
      <p:sp>
        <p:nvSpPr>
          <p:cNvPr id="9229" name="矩形 1"/>
          <p:cNvSpPr>
            <a:spLocks noChangeArrowheads="1"/>
          </p:cNvSpPr>
          <p:nvPr/>
        </p:nvSpPr>
        <p:spPr bwMode="auto">
          <a:xfrm>
            <a:off x="935038" y="4827588"/>
            <a:ext cx="2325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3333FF"/>
                </a:solidFill>
                <a:latin typeface="Times New Roman" panose="02020603050405020304" pitchFamily="18" charset="0"/>
                <a:ea typeface="黑体" panose="02010609060101010101" pitchFamily="49" charset="-122"/>
              </a:rPr>
              <a:t>形近词记忆法：</a:t>
            </a:r>
            <a:endParaRPr lang="zh-CN" altLang="en-US">
              <a:ea typeface="黑体" panose="02010609060101010101" pitchFamily="49" charset="-122"/>
            </a:endParaRPr>
          </a:p>
        </p:txBody>
      </p:sp>
      <p:sp>
        <p:nvSpPr>
          <p:cNvPr id="15" name="矩形 1"/>
          <p:cNvSpPr>
            <a:spLocks noChangeArrowheads="1"/>
          </p:cNvSpPr>
          <p:nvPr/>
        </p:nvSpPr>
        <p:spPr bwMode="auto">
          <a:xfrm>
            <a:off x="3094038" y="4622800"/>
            <a:ext cx="56102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zh-CN" sz="2400" b="1" dirty="0">
                <a:solidFill>
                  <a:srgbClr val="000000"/>
                </a:solidFill>
                <a:latin typeface="Times New Roman" panose="02020603050405020304" pitchFamily="18" charset="0"/>
                <a:ea typeface="黑体" panose="02010609060101010101" pitchFamily="49" charset="-122"/>
              </a:rPr>
              <a:t>把意思相近的单词放在一起记忆的方法。</a:t>
            </a:r>
          </a:p>
          <a:p>
            <a:pPr>
              <a:lnSpc>
                <a:spcPct val="200000"/>
              </a:lnSpc>
            </a:pPr>
            <a:r>
              <a:rPr lang="zh-CN" altLang="zh-CN" sz="2400" b="1" dirty="0">
                <a:solidFill>
                  <a:srgbClr val="000000"/>
                </a:solidFill>
                <a:latin typeface="Times New Roman" panose="02020603050405020304" pitchFamily="18" charset="0"/>
                <a:ea typeface="黑体" panose="02010609060101010101" pitchFamily="49" charset="-122"/>
              </a:rPr>
              <a:t>如：cup （杯子） glass（玻璃杯）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left)">
                                      <p:cBhvr>
                                        <p:cTn id="12" dur="500"/>
                                        <p:tgtEl>
                                          <p:spTgt spid="143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p:bldP spid="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组 27"/>
          <p:cNvGrpSpPr/>
          <p:nvPr/>
        </p:nvGrpSpPr>
        <p:grpSpPr bwMode="auto">
          <a:xfrm>
            <a:off x="-369888" y="4598988"/>
            <a:ext cx="1660526" cy="2216150"/>
            <a:chOff x="-474161" y="4081888"/>
            <a:chExt cx="1981984" cy="2645369"/>
          </a:xfrm>
        </p:grpSpPr>
        <p:pic>
          <p:nvPicPr>
            <p:cNvPr id="11266"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8"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文本框 17"/>
          <p:cNvSpPr txBox="1">
            <a:spLocks noChangeArrowheads="1"/>
          </p:cNvSpPr>
          <p:nvPr/>
        </p:nvSpPr>
        <p:spPr bwMode="auto">
          <a:xfrm>
            <a:off x="2794000" y="1525588"/>
            <a:ext cx="591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FF0000"/>
                </a:solidFill>
                <a:latin typeface="Times New Roman" panose="02020603050405020304" pitchFamily="18" charset="0"/>
                <a:ea typeface="黑体" panose="02010609060101010101" pitchFamily="49" charset="-122"/>
              </a:rPr>
              <a:t>planned / </a:t>
            </a:r>
            <a:r>
              <a:rPr lang="en-US" altLang="zh-CN" sz="2400" b="1" dirty="0" err="1">
                <a:solidFill>
                  <a:srgbClr val="FF0000"/>
                </a:solidFill>
                <a:latin typeface="Times New Roman" panose="02020603050405020304" pitchFamily="18" charset="0"/>
                <a:ea typeface="黑体" panose="02010609060101010101" pitchFamily="49" charset="-122"/>
              </a:rPr>
              <a:t>plænd</a:t>
            </a:r>
            <a:r>
              <a:rPr lang="en-US" altLang="zh-CN" sz="2400" b="1" dirty="0">
                <a:solidFill>
                  <a:srgbClr val="FF0000"/>
                </a:solidFill>
                <a:latin typeface="Times New Roman" panose="02020603050405020304" pitchFamily="18" charset="0"/>
                <a:ea typeface="黑体" panose="02010609060101010101" pitchFamily="49" charset="-122"/>
              </a:rPr>
              <a:t> / </a:t>
            </a:r>
            <a:r>
              <a:rPr lang="en-US" altLang="zh-CN" sz="2400" b="1" i="1" dirty="0">
                <a:solidFill>
                  <a:srgbClr val="FF0000"/>
                </a:solidFill>
                <a:latin typeface="Times New Roman" panose="02020603050405020304" pitchFamily="18" charset="0"/>
                <a:ea typeface="黑体" panose="02010609060101010101" pitchFamily="49" charset="-122"/>
              </a:rPr>
              <a:t>v</a:t>
            </a:r>
            <a:r>
              <a:rPr lang="en-US" altLang="zh-CN" sz="2400" b="1" dirty="0">
                <a:solidFill>
                  <a:srgbClr val="FF0000"/>
                </a:solidFill>
                <a:latin typeface="Times New Roman" panose="02020603050405020304" pitchFamily="18" charset="0"/>
                <a:ea typeface="黑体" panose="02010609060101010101" pitchFamily="49" charset="-122"/>
              </a:rPr>
              <a:t>.（</a:t>
            </a:r>
            <a:r>
              <a:rPr lang="en-US" altLang="zh-CN" sz="2400" b="1" dirty="0" err="1">
                <a:solidFill>
                  <a:srgbClr val="FF0000"/>
                </a:solidFill>
                <a:latin typeface="Times New Roman" panose="02020603050405020304" pitchFamily="18" charset="0"/>
                <a:ea typeface="黑体" panose="02010609060101010101" pitchFamily="49" charset="-122"/>
              </a:rPr>
              <a:t>动词</a:t>
            </a:r>
            <a:r>
              <a:rPr lang="en-US" altLang="zh-CN" sz="2400" b="1" dirty="0">
                <a:solidFill>
                  <a:srgbClr val="FF0000"/>
                </a:solidFill>
                <a:latin typeface="Times New Roman" panose="02020603050405020304" pitchFamily="18" charset="0"/>
                <a:ea typeface="黑体" panose="02010609060101010101" pitchFamily="49" charset="-122"/>
              </a:rPr>
              <a:t>） （plan </a:t>
            </a:r>
            <a:r>
              <a:rPr lang="en-US" altLang="zh-CN" sz="2400" b="1" dirty="0" err="1">
                <a:solidFill>
                  <a:srgbClr val="FF0000"/>
                </a:solidFill>
                <a:latin typeface="Times New Roman" panose="02020603050405020304" pitchFamily="18" charset="0"/>
                <a:ea typeface="黑体" panose="02010609060101010101" pitchFamily="49" charset="-122"/>
              </a:rPr>
              <a:t>的过去式</a:t>
            </a:r>
            <a:r>
              <a:rPr lang="en-US" altLang="zh-CN" sz="2400" b="1" dirty="0">
                <a:solidFill>
                  <a:srgbClr val="FF0000"/>
                </a:solidFill>
                <a:latin typeface="Times New Roman" panose="02020603050405020304" pitchFamily="18" charset="0"/>
                <a:ea typeface="黑体" panose="02010609060101010101" pitchFamily="49" charset="-122"/>
              </a:rPr>
              <a:t>） </a:t>
            </a:r>
            <a:r>
              <a:rPr lang="en-US" altLang="zh-CN" sz="2400" b="1" dirty="0" err="1">
                <a:solidFill>
                  <a:srgbClr val="FF0000"/>
                </a:solidFill>
                <a:latin typeface="Times New Roman" panose="02020603050405020304" pitchFamily="18" charset="0"/>
                <a:ea typeface="黑体" panose="02010609060101010101" pitchFamily="49" charset="-122"/>
              </a:rPr>
              <a:t>计划</a:t>
            </a:r>
            <a:endParaRPr lang="en-US" altLang="zh-CN" sz="2400" b="1" dirty="0">
              <a:solidFill>
                <a:srgbClr val="FF0000"/>
              </a:solidFill>
              <a:latin typeface="Times New Roman" panose="02020603050405020304" pitchFamily="18" charset="0"/>
              <a:ea typeface="黑体" panose="02010609060101010101" pitchFamily="49" charset="-122"/>
            </a:endParaRPr>
          </a:p>
        </p:txBody>
      </p:sp>
      <p:sp>
        <p:nvSpPr>
          <p:cNvPr id="19" name="圆角矩形 18"/>
          <p:cNvSpPr/>
          <p:nvPr/>
        </p:nvSpPr>
        <p:spPr>
          <a:xfrm>
            <a:off x="944563" y="1687513"/>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11271" name="文本框 19"/>
          <p:cNvSpPr txBox="1">
            <a:spLocks noChangeArrowheads="1"/>
          </p:cNvSpPr>
          <p:nvPr/>
        </p:nvSpPr>
        <p:spPr bwMode="auto">
          <a:xfrm>
            <a:off x="1250950" y="1657350"/>
            <a:ext cx="147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2</a:t>
            </a:r>
            <a:endParaRPr lang="zh-CN" altLang="en-US" sz="2400" b="1">
              <a:latin typeface="黑体" panose="02010609060101010101" pitchFamily="49" charset="-122"/>
              <a:ea typeface="黑体" panose="02010609060101010101" pitchFamily="49" charset="-122"/>
            </a:endParaRPr>
          </a:p>
        </p:txBody>
      </p:sp>
      <p:sp>
        <p:nvSpPr>
          <p:cNvPr id="7181" name="TextBox 8"/>
          <p:cNvSpPr txBox="1">
            <a:spLocks noChangeArrowheads="1"/>
          </p:cNvSpPr>
          <p:nvPr/>
        </p:nvSpPr>
        <p:spPr bwMode="auto">
          <a:xfrm>
            <a:off x="2425700" y="2767013"/>
            <a:ext cx="3873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200000"/>
              </a:lnSpc>
            </a:pPr>
            <a:r>
              <a:rPr lang="zh-CN" altLang="zh-CN" sz="2400" b="1" dirty="0">
                <a:latin typeface="Times New Roman" panose="02020603050405020304" pitchFamily="18" charset="0"/>
                <a:ea typeface="黑体" panose="02010609060101010101" pitchFamily="49" charset="-122"/>
              </a:rPr>
              <a:t>I planned to visit my aunt. 我计划去拜访我的阿姨。</a:t>
            </a:r>
          </a:p>
        </p:txBody>
      </p:sp>
      <p:pic>
        <p:nvPicPr>
          <p:cNvPr id="11273" name="图片 9" descr="book.gif"/>
          <p:cNvPicPr>
            <a:picLocks noChangeAspect="1" noChangeArrowheads="1"/>
          </p:cNvPicPr>
          <p:nvPr/>
        </p:nvPicPr>
        <p:blipFill>
          <a:blip r:embed="rId5" cstate="email"/>
          <a:srcRect/>
          <a:stretch>
            <a:fillRect/>
          </a:stretch>
        </p:blipFill>
        <p:spPr bwMode="auto">
          <a:xfrm>
            <a:off x="165100" y="1584325"/>
            <a:ext cx="1087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矩形 1"/>
          <p:cNvSpPr>
            <a:spLocks noChangeArrowheads="1"/>
          </p:cNvSpPr>
          <p:nvPr/>
        </p:nvSpPr>
        <p:spPr bwMode="auto">
          <a:xfrm>
            <a:off x="1535113" y="4467225"/>
            <a:ext cx="1100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短语：</a:t>
            </a:r>
            <a:endParaRPr lang="zh-CN" altLang="en-US">
              <a:ea typeface="黑体" panose="02010609060101010101" pitchFamily="49" charset="-122"/>
            </a:endParaRPr>
          </a:p>
        </p:txBody>
      </p:sp>
      <p:sp>
        <p:nvSpPr>
          <p:cNvPr id="11275" name="矩形 2"/>
          <p:cNvSpPr>
            <a:spLocks noChangeArrowheads="1"/>
          </p:cNvSpPr>
          <p:nvPr/>
        </p:nvSpPr>
        <p:spPr bwMode="auto">
          <a:xfrm>
            <a:off x="1528763" y="3001963"/>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b="1">
              <a:ea typeface="黑体" panose="02010609060101010101" pitchFamily="49" charset="-122"/>
            </a:endParaRPr>
          </a:p>
        </p:txBody>
      </p:sp>
      <p:sp>
        <p:nvSpPr>
          <p:cNvPr id="8209" name="矩形 1"/>
          <p:cNvSpPr>
            <a:spLocks noChangeArrowheads="1"/>
          </p:cNvSpPr>
          <p:nvPr/>
        </p:nvSpPr>
        <p:spPr bwMode="auto">
          <a:xfrm>
            <a:off x="2430463" y="4337050"/>
            <a:ext cx="4868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000000"/>
                </a:solidFill>
                <a:latin typeface="Times New Roman" panose="02020603050405020304" pitchFamily="18" charset="0"/>
                <a:ea typeface="黑体" panose="02010609060101010101" pitchFamily="49" charset="-122"/>
              </a:rPr>
              <a:t>plan to do... </a:t>
            </a:r>
            <a:r>
              <a:rPr lang="en-US" altLang="zh-CN" sz="2400" b="1" dirty="0" err="1">
                <a:solidFill>
                  <a:srgbClr val="000000"/>
                </a:solidFill>
                <a:latin typeface="Times New Roman" panose="02020603050405020304" pitchFamily="18" charset="0"/>
                <a:ea typeface="黑体" panose="02010609060101010101" pitchFamily="49" charset="-122"/>
              </a:rPr>
              <a:t>计划做</a:t>
            </a:r>
            <a:r>
              <a:rPr lang="en-US" altLang="zh-CN" sz="2400" b="1" dirty="0">
                <a:solidFill>
                  <a:srgbClr val="000000"/>
                </a:solidFill>
                <a:latin typeface="Times New Roman" panose="02020603050405020304" pitchFamily="18" charset="0"/>
                <a:ea typeface="黑体" panose="02010609060101010101" pitchFamily="49" charset="-122"/>
              </a:rPr>
              <a:t>……</a:t>
            </a:r>
          </a:p>
        </p:txBody>
      </p:sp>
      <p:pic>
        <p:nvPicPr>
          <p:cNvPr id="11277"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矩形 1"/>
          <p:cNvSpPr>
            <a:spLocks noChangeArrowheads="1"/>
          </p:cNvSpPr>
          <p:nvPr/>
        </p:nvSpPr>
        <p:spPr bwMode="auto">
          <a:xfrm>
            <a:off x="1543050" y="5343525"/>
            <a:ext cx="2325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3333FF"/>
                </a:solidFill>
                <a:latin typeface="Times New Roman" panose="02020603050405020304" pitchFamily="18" charset="0"/>
                <a:ea typeface="黑体" panose="02010609060101010101" pitchFamily="49" charset="-122"/>
              </a:rPr>
              <a:t>形近词记忆法：</a:t>
            </a:r>
            <a:endParaRPr lang="zh-CN" altLang="en-US">
              <a:ea typeface="黑体" panose="02010609060101010101" pitchFamily="49" charset="-122"/>
            </a:endParaRPr>
          </a:p>
        </p:txBody>
      </p:sp>
      <p:sp>
        <p:nvSpPr>
          <p:cNvPr id="15" name="矩形 1"/>
          <p:cNvSpPr>
            <a:spLocks noChangeArrowheads="1"/>
          </p:cNvSpPr>
          <p:nvPr/>
        </p:nvSpPr>
        <p:spPr bwMode="auto">
          <a:xfrm>
            <a:off x="3724275" y="5218113"/>
            <a:ext cx="2482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a:solidFill>
                  <a:srgbClr val="000000"/>
                </a:solidFill>
                <a:latin typeface="Times New Roman" panose="02020603050405020304" pitchFamily="18" charset="0"/>
                <a:ea typeface="黑体" panose="02010609060101010101" pitchFamily="49" charset="-122"/>
              </a:rPr>
              <a:t>plane 飞机</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1">
                                            <p:txEl>
                                              <p:pRg st="0" end="0"/>
                                            </p:txEl>
                                          </p:spTgt>
                                        </p:tgtEl>
                                        <p:attrNameLst>
                                          <p:attrName>style.visibility</p:attrName>
                                        </p:attrNameLst>
                                      </p:cBhvr>
                                      <p:to>
                                        <p:strVal val="visible"/>
                                      </p:to>
                                    </p:set>
                                    <p:animEffect transition="in" filter="wipe(left)">
                                      <p:cBhvr>
                                        <p:cTn id="7" dur="500"/>
                                        <p:tgtEl>
                                          <p:spTgt spid="7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9">
                                            <p:txEl>
                                              <p:pRg st="0" end="0"/>
                                            </p:txEl>
                                          </p:spTgt>
                                        </p:tgtEl>
                                        <p:attrNameLst>
                                          <p:attrName>style.visibility</p:attrName>
                                        </p:attrNameLst>
                                      </p:cBhvr>
                                      <p:to>
                                        <p:strVal val="visible"/>
                                      </p:to>
                                    </p:set>
                                    <p:animEffect transition="in" filter="wipe(left)">
                                      <p:cBhvr>
                                        <p:cTn id="12" dur="500"/>
                                        <p:tgtEl>
                                          <p:spTgt spid="82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build="p"/>
      <p:bldP spid="8209"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 27"/>
          <p:cNvGrpSpPr/>
          <p:nvPr/>
        </p:nvGrpSpPr>
        <p:grpSpPr bwMode="auto">
          <a:xfrm>
            <a:off x="-369888" y="4598988"/>
            <a:ext cx="1660526" cy="2216150"/>
            <a:chOff x="-474161" y="4081888"/>
            <a:chExt cx="1981984" cy="2645369"/>
          </a:xfrm>
        </p:grpSpPr>
        <p:pic>
          <p:nvPicPr>
            <p:cNvPr id="12290"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2"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文本框 17"/>
          <p:cNvSpPr txBox="1">
            <a:spLocks noChangeArrowheads="1"/>
          </p:cNvSpPr>
          <p:nvPr/>
        </p:nvSpPr>
        <p:spPr bwMode="auto">
          <a:xfrm>
            <a:off x="3048000" y="1682750"/>
            <a:ext cx="53625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FF0000"/>
                </a:solidFill>
                <a:latin typeface="Times New Roman" panose="02020603050405020304" pitchFamily="18" charset="0"/>
                <a:ea typeface="黑体" panose="02010609060101010101" pitchFamily="49" charset="-122"/>
              </a:rPr>
              <a:t>It’s</a:t>
            </a:r>
            <a:r>
              <a:rPr lang="zh-CN" altLang="zh-CN" sz="2400" b="1" dirty="0">
                <a:solidFill>
                  <a:srgbClr val="FF0000"/>
                </a:solidFill>
                <a:latin typeface="Times New Roman" panose="02020603050405020304" pitchFamily="18" charset="0"/>
                <a:ea typeface="黑体" panose="02010609060101010101" pitchFamily="49" charset="-122"/>
              </a:rPr>
              <a:t> easy to make mistakes with English </a:t>
            </a:r>
          </a:p>
          <a:p>
            <a:pPr>
              <a:lnSpc>
                <a:spcPct val="150000"/>
              </a:lnSpc>
            </a:pPr>
            <a:r>
              <a:rPr lang="zh-CN" altLang="zh-CN" sz="2400" b="1" dirty="0">
                <a:solidFill>
                  <a:srgbClr val="FF0000"/>
                </a:solidFill>
                <a:latin typeface="Times New Roman" panose="02020603050405020304" pitchFamily="18" charset="0"/>
                <a:ea typeface="黑体" panose="02010609060101010101" pitchFamily="49" charset="-122"/>
              </a:rPr>
              <a:t>words...  英语单词很容易出错……</a:t>
            </a:r>
          </a:p>
        </p:txBody>
      </p:sp>
      <p:sp>
        <p:nvSpPr>
          <p:cNvPr id="19" name="圆角矩形 18"/>
          <p:cNvSpPr/>
          <p:nvPr/>
        </p:nvSpPr>
        <p:spPr>
          <a:xfrm>
            <a:off x="1217613" y="1812925"/>
            <a:ext cx="1778000" cy="449263"/>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12295" name="文本框 19"/>
          <p:cNvSpPr txBox="1">
            <a:spLocks noChangeArrowheads="1"/>
          </p:cNvSpPr>
          <p:nvPr/>
        </p:nvSpPr>
        <p:spPr bwMode="auto">
          <a:xfrm>
            <a:off x="1487488" y="1782763"/>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3</a:t>
            </a:r>
            <a:endParaRPr lang="zh-CN" altLang="en-US" sz="2400" b="1">
              <a:latin typeface="黑体" panose="02010609060101010101" pitchFamily="49" charset="-122"/>
              <a:ea typeface="黑体" panose="02010609060101010101" pitchFamily="49" charset="-122"/>
            </a:endParaRPr>
          </a:p>
        </p:txBody>
      </p:sp>
      <p:sp>
        <p:nvSpPr>
          <p:cNvPr id="9228" name="TextBox 8"/>
          <p:cNvSpPr txBox="1">
            <a:spLocks noChangeArrowheads="1"/>
          </p:cNvSpPr>
          <p:nvPr/>
        </p:nvSpPr>
        <p:spPr bwMode="auto">
          <a:xfrm>
            <a:off x="2187575" y="4452938"/>
            <a:ext cx="40370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200000"/>
              </a:lnSpc>
            </a:pPr>
            <a:r>
              <a:rPr lang="en-US" altLang="zh-CN" sz="2400" b="1">
                <a:latin typeface="Times New Roman" panose="02020603050405020304" pitchFamily="18" charset="0"/>
                <a:ea typeface="黑体" panose="02010609060101010101" pitchFamily="49" charset="-122"/>
              </a:rPr>
              <a:t>It’s easy to make the bed.    整理床铺是容易的。</a:t>
            </a:r>
          </a:p>
        </p:txBody>
      </p:sp>
      <p:pic>
        <p:nvPicPr>
          <p:cNvPr id="12297" name="图片 9" descr="book.gif"/>
          <p:cNvPicPr>
            <a:picLocks noChangeAspect="1" noChangeArrowheads="1"/>
          </p:cNvPicPr>
          <p:nvPr/>
        </p:nvPicPr>
        <p:blipFill>
          <a:blip r:embed="rId5" cstate="email"/>
          <a:srcRect/>
          <a:stretch>
            <a:fillRect/>
          </a:stretch>
        </p:blipFill>
        <p:spPr bwMode="auto">
          <a:xfrm>
            <a:off x="446088" y="1714500"/>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矩形 1"/>
          <p:cNvSpPr>
            <a:spLocks noChangeArrowheads="1"/>
          </p:cNvSpPr>
          <p:nvPr/>
        </p:nvSpPr>
        <p:spPr bwMode="auto">
          <a:xfrm>
            <a:off x="1312863" y="3905250"/>
            <a:ext cx="173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句型结构：</a:t>
            </a:r>
            <a:endParaRPr lang="zh-CN" altLang="en-US">
              <a:ea typeface="黑体" panose="02010609060101010101" pitchFamily="49" charset="-122"/>
            </a:endParaRPr>
          </a:p>
        </p:txBody>
      </p:sp>
      <p:sp>
        <p:nvSpPr>
          <p:cNvPr id="12299" name="矩形 2"/>
          <p:cNvSpPr>
            <a:spLocks noChangeArrowheads="1"/>
          </p:cNvSpPr>
          <p:nvPr/>
        </p:nvSpPr>
        <p:spPr bwMode="auto">
          <a:xfrm>
            <a:off x="1316038" y="3071813"/>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用法：</a:t>
            </a:r>
            <a:endParaRPr lang="zh-CN" altLang="en-US">
              <a:ea typeface="黑体" panose="02010609060101010101" pitchFamily="49" charset="-122"/>
            </a:endParaRPr>
          </a:p>
        </p:txBody>
      </p:sp>
      <p:sp>
        <p:nvSpPr>
          <p:cNvPr id="12300" name="矩形 3"/>
          <p:cNvSpPr>
            <a:spLocks noChangeArrowheads="1"/>
          </p:cNvSpPr>
          <p:nvPr/>
        </p:nvSpPr>
        <p:spPr bwMode="auto">
          <a:xfrm>
            <a:off x="1295400" y="46736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b="1">
              <a:ea typeface="黑体" panose="02010609060101010101" pitchFamily="49" charset="-122"/>
            </a:endParaRPr>
          </a:p>
        </p:txBody>
      </p:sp>
      <p:sp>
        <p:nvSpPr>
          <p:cNvPr id="5" name="矩形 4"/>
          <p:cNvSpPr>
            <a:spLocks noChangeArrowheads="1"/>
          </p:cNvSpPr>
          <p:nvPr/>
        </p:nvSpPr>
        <p:spPr bwMode="auto">
          <a:xfrm>
            <a:off x="2211388" y="2860675"/>
            <a:ext cx="5927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zh-CN" sz="2400" b="1" dirty="0">
                <a:solidFill>
                  <a:srgbClr val="000000"/>
                </a:solidFill>
                <a:latin typeface="Times New Roman" panose="02020603050405020304" pitchFamily="18" charset="0"/>
                <a:ea typeface="黑体" panose="02010609060101010101" pitchFamily="49" charset="-122"/>
              </a:rPr>
              <a:t>这个句型用来描述“做……是容易的”。</a:t>
            </a:r>
          </a:p>
        </p:txBody>
      </p:sp>
      <p:sp>
        <p:nvSpPr>
          <p:cNvPr id="6" name="矩形 5"/>
          <p:cNvSpPr>
            <a:spLocks noChangeArrowheads="1"/>
          </p:cNvSpPr>
          <p:nvPr/>
        </p:nvSpPr>
        <p:spPr bwMode="auto">
          <a:xfrm>
            <a:off x="2816225" y="3702050"/>
            <a:ext cx="4229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b="1">
                <a:latin typeface="Times New Roman" panose="02020603050405020304" pitchFamily="18" charset="0"/>
                <a:ea typeface="黑体" panose="02010609060101010101" pitchFamily="49" charset="-122"/>
              </a:rPr>
              <a:t>It’s</a:t>
            </a:r>
            <a:r>
              <a:rPr lang="zh-CN" altLang="zh-CN" sz="2400" b="1">
                <a:solidFill>
                  <a:srgbClr val="000000"/>
                </a:solidFill>
                <a:latin typeface="Times New Roman" panose="02020603050405020304" pitchFamily="18" charset="0"/>
                <a:ea typeface="黑体" panose="02010609060101010101" pitchFamily="49" charset="-122"/>
              </a:rPr>
              <a:t> easy to + 动词原形+ 其他.</a:t>
            </a:r>
          </a:p>
        </p:txBody>
      </p:sp>
      <p:pic>
        <p:nvPicPr>
          <p:cNvPr id="12303"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8">
                                            <p:txEl>
                                              <p:pRg st="0" end="0"/>
                                            </p:txEl>
                                          </p:spTgt>
                                        </p:tgtEl>
                                        <p:attrNameLst>
                                          <p:attrName>style.visibility</p:attrName>
                                        </p:attrNameLst>
                                      </p:cBhvr>
                                      <p:to>
                                        <p:strVal val="visible"/>
                                      </p:to>
                                    </p:set>
                                    <p:animEffect transition="in" filter="wipe(left)">
                                      <p:cBhvr>
                                        <p:cTn id="17" dur="500"/>
                                        <p:tgtEl>
                                          <p:spTgt spid="9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组 27"/>
          <p:cNvGrpSpPr/>
          <p:nvPr/>
        </p:nvGrpSpPr>
        <p:grpSpPr bwMode="auto">
          <a:xfrm>
            <a:off x="-369888" y="4598988"/>
            <a:ext cx="1660526" cy="2216150"/>
            <a:chOff x="-474161" y="4081888"/>
            <a:chExt cx="1981984" cy="2645369"/>
          </a:xfrm>
        </p:grpSpPr>
        <p:pic>
          <p:nvPicPr>
            <p:cNvPr id="13314" name="Picture 47" descr="연필"/>
            <p:cNvPicPr>
              <a:picLocks noChangeAspect="1" noChangeArrowheads="1"/>
            </p:cNvPicPr>
            <p:nvPr/>
          </p:nvPicPr>
          <p:blipFill>
            <a:blip r:embed="rId2" cstate="email"/>
            <a:srcRect/>
            <a:stretch>
              <a:fillRect/>
            </a:stretch>
          </p:blipFill>
          <p:spPr bwMode="auto">
            <a:xfrm>
              <a:off x="83740" y="4081888"/>
              <a:ext cx="603122" cy="24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3" descr="꽃"/>
            <p:cNvPicPr>
              <a:picLocks noChangeAspect="1" noChangeArrowheads="1"/>
            </p:cNvPicPr>
            <p:nvPr/>
          </p:nvPicPr>
          <p:blipFill>
            <a:blip r:embed="rId3" cstate="email"/>
            <a:srcRect/>
            <a:stretch>
              <a:fillRect/>
            </a:stretch>
          </p:blipFill>
          <p:spPr bwMode="auto">
            <a:xfrm>
              <a:off x="-474161" y="4813904"/>
              <a:ext cx="1981984" cy="19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6" name="图片 6"/>
          <p:cNvPicPr>
            <a:picLocks noChangeAspect="1" noChangeArrowheads="1"/>
          </p:cNvPicPr>
          <p:nvPr/>
        </p:nvPicPr>
        <p:blipFill>
          <a:blip r:embed="rId4"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8"/>
          <p:cNvPicPr>
            <a:picLocks noChangeAspect="1" noChangeArrowheads="1"/>
          </p:cNvPicPr>
          <p:nvPr/>
        </p:nvPicPr>
        <p:blipFill>
          <a:blip r:embed="rId5" cstate="email"/>
          <a:srcRect/>
          <a:stretch>
            <a:fillRect/>
          </a:stretch>
        </p:blipFill>
        <p:spPr bwMode="auto">
          <a:xfrm>
            <a:off x="423863" y="214630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矩形 16"/>
          <p:cNvSpPr>
            <a:spLocks noChangeArrowheads="1"/>
          </p:cNvSpPr>
          <p:nvPr/>
        </p:nvSpPr>
        <p:spPr bwMode="auto">
          <a:xfrm>
            <a:off x="815975" y="1968500"/>
            <a:ext cx="803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拓展</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11284" name="矩形 2"/>
          <p:cNvSpPr>
            <a:spLocks noChangeArrowheads="1"/>
          </p:cNvSpPr>
          <p:nvPr/>
        </p:nvSpPr>
        <p:spPr bwMode="auto">
          <a:xfrm>
            <a:off x="1662113" y="1919288"/>
            <a:ext cx="68754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zh-CN" sz="2400" b="1">
                <a:solidFill>
                  <a:srgbClr val="000000"/>
                </a:solidFill>
                <a:latin typeface="Times New Roman" panose="02020603050405020304" pitchFamily="18" charset="0"/>
                <a:ea typeface="黑体" panose="02010609060101010101" pitchFamily="49" charset="-122"/>
              </a:rPr>
              <a:t>“It’s +形容词+ to +动词原形+其他.”是一个固定句型，表示“做……是……的。”如果要表达“做……对某人来说是……的。”要用句型“It’ s +形容词+ for +人+ to +动词原形+其他.”</a:t>
            </a:r>
          </a:p>
        </p:txBody>
      </p:sp>
      <p:pic>
        <p:nvPicPr>
          <p:cNvPr id="13320" name="Picture 12" descr="C:\Users\Administrator\Desktop\枫叶副本.gif"/>
          <p:cNvPicPr>
            <a:picLocks noChangeAspect="1" noChangeArrowheads="1"/>
          </p:cNvPicPr>
          <p:nvPr/>
        </p:nvPicPr>
        <p:blipFill>
          <a:blip r:embed="rId6" cstate="email"/>
          <a:srcRect/>
          <a:stretch>
            <a:fillRect/>
          </a:stretch>
        </p:blipFill>
        <p:spPr bwMode="auto">
          <a:xfrm>
            <a:off x="8726488" y="6257925"/>
            <a:ext cx="4397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84">
                                            <p:txEl>
                                              <p:pRg st="0" end="0"/>
                                            </p:txEl>
                                          </p:spTgt>
                                        </p:tgtEl>
                                        <p:attrNameLst>
                                          <p:attrName>style.visibility</p:attrName>
                                        </p:attrNameLst>
                                      </p:cBhvr>
                                      <p:to>
                                        <p:strVal val="visible"/>
                                      </p:to>
                                    </p:set>
                                    <p:animEffect transition="in" filter="wipe(up)">
                                      <p:cBhvr>
                                        <p:cTn id="7" dur="500"/>
                                        <p:tgtEl>
                                          <p:spTgt spid="11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build="p"/>
    </p:bldLst>
  </p:timing>
</p:sld>
</file>

<file path=ppt/theme/theme1.xml><?xml version="1.0" encoding="utf-8"?>
<a:theme xmlns:a="http://schemas.openxmlformats.org/drawingml/2006/main" name="WWW.2PPT.COM&#10;">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全屏显示(4:3)</PresentationFormat>
  <Paragraphs>157</Paragraphs>
  <Slides>23</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Adobe 黑体 Std R</vt:lpstr>
      <vt:lpstr>Kozuka Gothic Pro H</vt:lpstr>
      <vt:lpstr>Malgun Gothic</vt:lpstr>
      <vt:lpstr>方正大黑简体</vt:lpstr>
      <vt:lpstr>黑体</vt:lpstr>
      <vt:lpstr>宋体</vt:lpstr>
      <vt:lpstr>微软雅黑</vt:lpstr>
      <vt:lpstr>Arial</vt:lpstr>
      <vt:lpstr>Arial Black</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2016-01-15T00:46:00Z</dcterms:created>
  <dcterms:modified xsi:type="dcterms:W3CDTF">2023-01-16T20:10:15Z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A558783EE98842E7AE26616AFEBFEAA1</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