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2" r:id="rId2"/>
    <p:sldId id="275" r:id="rId3"/>
    <p:sldId id="472" r:id="rId4"/>
    <p:sldId id="473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270" r:id="rId13"/>
    <p:sldId id="481" r:id="rId14"/>
  </p:sldIdLst>
  <p:sldSz cx="9144000" cy="6858000" type="screen4x3"/>
  <p:notesSz cx="6858000" cy="9144000"/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等线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800000"/>
    <a:srgbClr val="7E36B4"/>
    <a:srgbClr val="A5A5A5"/>
    <a:srgbClr val="65A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-1674" y="-90"/>
      </p:cViewPr>
      <p:guideLst>
        <p:guide orient="horz" pos="21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/>
            </a:lvl1pPr>
          </a:lstStyle>
          <a:p>
            <a:pPr marL="0" marR="0" lvl="0" indent="0" algn="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t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 indent="0"/>
            <a:r>
              <a:rPr lang="zh-CN" altLang="en-US" dirty="0"/>
              <a:t>第二级</a:t>
            </a:r>
          </a:p>
          <a:p>
            <a:pPr lvl="2" indent="0"/>
            <a:r>
              <a:rPr lang="zh-CN" altLang="en-US" dirty="0"/>
              <a:t>第三级</a:t>
            </a:r>
          </a:p>
          <a:p>
            <a:pPr lvl="3" indent="0"/>
            <a:r>
              <a:rPr lang="zh-CN" altLang="en-US" dirty="0"/>
              <a:t>第四级</a:t>
            </a:r>
          </a:p>
          <a:p>
            <a:pPr lvl="4" indent="0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/>
            </a:lvl1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>
              <a:buChar char="•"/>
            </a:pPr>
            <a:fld id="{9A0DB2DC-4C9A-4742-B13C-FB6460FD3503}" type="slidenum">
              <a:rPr lang="en-US" altLang="en-US" sz="1200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28600"/>
            <a:r>
              <a:rPr lang="zh-CN" altLang="en-US" dirty="0"/>
              <a:t>编辑母版文本样式</a:t>
            </a:r>
          </a:p>
          <a:p>
            <a:pPr lvl="1" indent="-22860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7BE505-13FB-4013-AC7E-98B691B0042F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2023-01-17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Char char="•"/>
            </a:pPr>
            <a:fld id="{9A0DB2DC-4C9A-4742-B13C-FB6460FD3503}" type="slidenum">
              <a:rPr lang="en-US" altLang="en-US" strike="noStrike" noProof="1" dirty="0">
                <a:latin typeface="Calibri" panose="020F0502020204030204" pitchFamily="34" charset="0"/>
                <a:ea typeface="等线" panose="02010600030101010101" pitchFamily="2" charset="-122"/>
                <a:cs typeface="+mn-cs"/>
              </a:rPr>
              <a:t>‹#›</a:t>
            </a:fld>
            <a:endParaRPr lang="en-US" altLang="en-US" strike="noStrike" noProof="1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2014&#21021;&#20108;&#19979;&#25945;&#23398;&#36164;&#26009;/M10%20On%20the%20radio14.10.13-/8B%20M10%20U1(A)/M7%20Summer%20in%20Los%20Angeles14.9/Unit%201%20Activity%201.mp3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2014&#21021;&#20108;&#19979;&#25945;&#23398;&#36164;&#26009;/M10%20On%20the%20radio14.10.13-/8B%20M10%20U1(A)/M7%20Summer%20in%20Los%20Angeles14.9/Unit%201%20Activity%201.mp3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06" name="直接连接符 24"/>
          <p:cNvCxnSpPr/>
          <p:nvPr/>
        </p:nvCxnSpPr>
        <p:spPr>
          <a:xfrm>
            <a:off x="635" y="5780677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4102" name="Group 916"/>
          <p:cNvGrpSpPr>
            <a:grpSpLocks noChangeAspect="1"/>
          </p:cNvGrpSpPr>
          <p:nvPr/>
        </p:nvGrpSpPr>
        <p:grpSpPr>
          <a:xfrm>
            <a:off x="3203575" y="1585913"/>
            <a:ext cx="1368425" cy="1343025"/>
            <a:chOff x="0" y="0"/>
            <a:chExt cx="2223" cy="2179"/>
          </a:xfrm>
        </p:grpSpPr>
        <p:sp>
          <p:nvSpPr>
            <p:cNvPr id="4103" name="AutoShape 917"/>
            <p:cNvSpPr>
              <a:spLocks noChangeAspect="1"/>
            </p:cNvSpPr>
            <p:nvPr/>
          </p:nvSpPr>
          <p:spPr>
            <a:xfrm>
              <a:off x="0" y="0"/>
              <a:ext cx="2223" cy="217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04" name="AutoShape 918"/>
            <p:cNvSpPr>
              <a:spLocks noChangeAspect="1"/>
            </p:cNvSpPr>
            <p:nvPr/>
          </p:nvSpPr>
          <p:spPr>
            <a:xfrm rot="-2700000">
              <a:off x="22" y="-22"/>
              <a:ext cx="2179" cy="2223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4105" name="直接连接符 23"/>
          <p:cNvCxnSpPr/>
          <p:nvPr/>
        </p:nvCxnSpPr>
        <p:spPr>
          <a:xfrm>
            <a:off x="0" y="1873310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07" name="Text Box 12"/>
          <p:cNvSpPr txBox="1"/>
          <p:nvPr/>
        </p:nvSpPr>
        <p:spPr>
          <a:xfrm>
            <a:off x="7277100" y="277813"/>
            <a:ext cx="121920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7F7F7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NSE 8B</a:t>
            </a:r>
          </a:p>
        </p:txBody>
      </p:sp>
      <p:sp>
        <p:nvSpPr>
          <p:cNvPr id="6151" name="Rectangle 7"/>
          <p:cNvSpPr/>
          <p:nvPr/>
        </p:nvSpPr>
        <p:spPr>
          <a:xfrm>
            <a:off x="0" y="1087656"/>
            <a:ext cx="9144000" cy="509270"/>
          </a:xfrm>
          <a:prstGeom prst="rect">
            <a:avLst/>
          </a:prstGeom>
          <a:solidFill>
            <a:srgbClr val="A50021"/>
          </a:solidFill>
          <a:ln w="9525">
            <a:noFill/>
          </a:ln>
        </p:spPr>
        <p:txBody>
          <a:bodyPr anchor="ctr" anchorCtr="1">
            <a:spAutoFit/>
          </a:bodyPr>
          <a:lstStyle/>
          <a:p>
            <a:pPr algn="ctr" eaLnBrk="0" hangingPunc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Module 1 Feelings and impressions</a:t>
            </a:r>
          </a:p>
        </p:txBody>
      </p:sp>
      <p:sp>
        <p:nvSpPr>
          <p:cNvPr id="6152" name="Rectangle 7"/>
          <p:cNvSpPr/>
          <p:nvPr/>
        </p:nvSpPr>
        <p:spPr>
          <a:xfrm>
            <a:off x="0" y="1596767"/>
            <a:ext cx="9144635" cy="509270"/>
          </a:xfrm>
          <a:prstGeom prst="rect">
            <a:avLst/>
          </a:prstGeom>
          <a:solidFill>
            <a:srgbClr val="A50021"/>
          </a:solidFill>
          <a:ln w="9525">
            <a:noFill/>
          </a:ln>
        </p:spPr>
        <p:txBody>
          <a:bodyPr wrap="square" anchor="ctr" anchorCtr="1">
            <a:spAutoFit/>
          </a:bodyPr>
          <a:lstStyle/>
          <a:p>
            <a:pPr algn="ctr" eaLnBrk="0" hangingPunc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Unit 2  I feel nervous when I speak Chinese.(B)</a:t>
            </a:r>
            <a:r>
              <a:rPr lang="en-US" altLang="zh-CN" sz="3200" b="1" dirty="0">
                <a:solidFill>
                  <a:schemeClr val="bg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2310253" y="2581547"/>
            <a:ext cx="4733290" cy="3199130"/>
            <a:chOff x="3586" y="2957"/>
            <a:chExt cx="7454" cy="503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65" y="2957"/>
              <a:ext cx="6894" cy="5038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8580" y="3419"/>
              <a:ext cx="2460" cy="1194"/>
              <a:chOff x="8580" y="3419"/>
              <a:chExt cx="2460" cy="1194"/>
            </a:xfrm>
          </p:grpSpPr>
          <p:sp>
            <p:nvSpPr>
              <p:cNvPr id="3" name="圆角矩形 2"/>
              <p:cNvSpPr/>
              <p:nvPr/>
            </p:nvSpPr>
            <p:spPr>
              <a:xfrm>
                <a:off x="8629" y="3419"/>
                <a:ext cx="2411" cy="119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</a:endParaRPr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8580" y="3556"/>
                <a:ext cx="246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/>
                  <a:t>Chinese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3586" y="4339"/>
              <a:ext cx="2460" cy="1194"/>
              <a:chOff x="3586" y="4339"/>
              <a:chExt cx="2460" cy="1194"/>
            </a:xfrm>
          </p:grpSpPr>
          <p:sp>
            <p:nvSpPr>
              <p:cNvPr id="5" name="圆角矩形 4"/>
              <p:cNvSpPr/>
              <p:nvPr/>
            </p:nvSpPr>
            <p:spPr>
              <a:xfrm>
                <a:off x="3686" y="4339"/>
                <a:ext cx="2227" cy="119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3586" y="4475"/>
                <a:ext cx="246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/>
                  <a:t>nervous</a:t>
                </a:r>
              </a:p>
            </p:txBody>
          </p:sp>
        </p:grpSp>
      </p:grpSp>
      <p:sp>
        <p:nvSpPr>
          <p:cNvPr id="23" name="矩形 22"/>
          <p:cNvSpPr/>
          <p:nvPr/>
        </p:nvSpPr>
        <p:spPr>
          <a:xfrm>
            <a:off x="635" y="6070031"/>
            <a:ext cx="9143365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ldLvl="0" animBg="1"/>
      <p:bldP spid="6152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4581" name="WordArt 7"/>
          <p:cNvSpPr>
            <a:spLocks noTextEdit="1"/>
          </p:cNvSpPr>
          <p:nvPr/>
        </p:nvSpPr>
        <p:spPr>
          <a:xfrm>
            <a:off x="3439160" y="106680"/>
            <a:ext cx="2847975" cy="5822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97500" lnSpcReduction="10000"/>
          </a:bodyPr>
          <a:lstStyle/>
          <a:p>
            <a:pPr algn="ctr"/>
            <a:r>
              <a:rPr lang="en-US" altLang="zh-CN" sz="3600" b="1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Skimming, A5</a:t>
            </a:r>
          </a:p>
        </p:txBody>
      </p:sp>
      <p:sp>
        <p:nvSpPr>
          <p:cNvPr id="143368" name="Rectangle 8"/>
          <p:cNvSpPr/>
          <p:nvPr/>
        </p:nvSpPr>
        <p:spPr>
          <a:xfrm>
            <a:off x="212725" y="950595"/>
            <a:ext cx="7561263" cy="304609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She 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feels sad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She often 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feels a bit sad at first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….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She is quite shy…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She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 feels nervous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She </a:t>
            </a:r>
            <a:r>
              <a:rPr lang="en-US" altLang="zh-CN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feels sorry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…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 She is afraid of flying…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43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4581" name="WordArt 7"/>
          <p:cNvSpPr>
            <a:spLocks noTextEdit="1"/>
          </p:cNvSpPr>
          <p:nvPr/>
        </p:nvSpPr>
        <p:spPr>
          <a:xfrm>
            <a:off x="3439160" y="106680"/>
            <a:ext cx="3513455" cy="5822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97500" lnSpcReduction="10000"/>
          </a:bodyPr>
          <a:lstStyle/>
          <a:p>
            <a:pPr algn="ctr"/>
            <a:r>
              <a:rPr lang="en-US" altLang="zh-CN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Intensive reading, Para 1,2</a:t>
            </a:r>
          </a:p>
        </p:txBody>
      </p:sp>
      <p:pic>
        <p:nvPicPr>
          <p:cNvPr id="31754" name="图片 1" descr="Unit 2 Activity 1 P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995" y="845185"/>
            <a:ext cx="6217285" cy="3304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6982" name="Rectangle 6"/>
          <p:cNvSpPr/>
          <p:nvPr/>
        </p:nvSpPr>
        <p:spPr>
          <a:xfrm>
            <a:off x="320675" y="4214495"/>
            <a:ext cx="873950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3200" b="1" dirty="0">
                <a:latin typeface="Calibri" panose="020F0502020204030204" pitchFamily="34" charset="0"/>
              </a:rPr>
              <a:t>Describe the girl in Picture A/B in A 1.</a:t>
            </a:r>
          </a:p>
          <a:p>
            <a:pPr marL="342900" indent="-342900">
              <a:buAutoNum type="arabicPeriod"/>
            </a:pPr>
            <a:r>
              <a:rPr lang="en-US" altLang="zh-CN" sz="3200" b="1" dirty="0">
                <a:latin typeface="Calibri" panose="020F0502020204030204" pitchFamily="34" charset="0"/>
              </a:rPr>
              <a:t>Describe your classmates.</a:t>
            </a:r>
          </a:p>
        </p:txBody>
      </p:sp>
      <p:sp>
        <p:nvSpPr>
          <p:cNvPr id="125977" name="Rectangle 25"/>
          <p:cNvSpPr/>
          <p:nvPr/>
        </p:nvSpPr>
        <p:spPr>
          <a:xfrm>
            <a:off x="561340" y="5082223"/>
            <a:ext cx="7940040" cy="73723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Height   Size   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  <a:sym typeface="+mn-ea"/>
              </a:rPr>
              <a:t>Age   Hair   Face   Clothes</a:t>
            </a:r>
            <a:r>
              <a:rPr lang="en-US" altLang="zh-CN" sz="28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26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2" grpId="0"/>
      <p:bldP spid="1259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6" name="直接连接符 35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17" name="直接连接符 38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18" name="直接连接符 43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319" name="直接连接符 62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320" name="Text Box 3"/>
          <p:cNvSpPr txBox="1"/>
          <p:nvPr/>
        </p:nvSpPr>
        <p:spPr>
          <a:xfrm>
            <a:off x="182563" y="589280"/>
            <a:ext cx="9210675" cy="50628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1. Read the passage     </a:t>
            </a:r>
            <a:r>
              <a:rPr lang="en-US" altLang="zh-CN" sz="3200" b="1" i="1" dirty="0">
                <a:solidFill>
                  <a:srgbClr val="C00000"/>
                </a:solidFill>
                <a:latin typeface="+mn-lt"/>
                <a:ea typeface="宋体" panose="02010600030101010101" pitchFamily="2" charset="-122"/>
              </a:rPr>
              <a:t>U2 A2(Para 3) 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2. </a:t>
            </a:r>
            <a:r>
              <a:rPr lang="zh-CN" altLang="en-US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细解巧练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      </a:t>
            </a:r>
            <a:r>
              <a:rPr lang="zh-CN" altLang="en-US" sz="3200" b="1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随堂练习（三、四、五）</a:t>
            </a:r>
            <a:r>
              <a:rPr lang="en-US" altLang="zh-CN" sz="3200" b="1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P5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                                     </a:t>
            </a:r>
            <a:r>
              <a:rPr lang="en-US" altLang="zh-CN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U3 </a:t>
            </a:r>
            <a:r>
              <a:rPr lang="zh-CN" altLang="en-US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讲 1---讲 </a:t>
            </a:r>
            <a:r>
              <a:rPr lang="en-US" altLang="zh-CN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3</a:t>
            </a:r>
            <a:r>
              <a:rPr lang="zh-CN" altLang="en-US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  </a:t>
            </a:r>
            <a:r>
              <a:rPr lang="en-US" altLang="zh-CN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P6</a:t>
            </a:r>
            <a:r>
              <a:rPr lang="zh-CN" altLang="en-US" sz="3200" b="1" i="1" dirty="0">
                <a:solidFill>
                  <a:srgbClr val="C00000"/>
                </a:solidFill>
                <a:ea typeface="宋体" panose="02010600030101010101" pitchFamily="2" charset="-122"/>
                <a:sym typeface="+mn-ea"/>
              </a:rPr>
              <a:t>     </a:t>
            </a:r>
            <a:endParaRPr lang="en-US" altLang="zh-CN" sz="3200" b="1" i="1" dirty="0">
              <a:solidFill>
                <a:srgbClr val="C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3. Handwriting   </a:t>
            </a:r>
            <a:r>
              <a:rPr lang="en-US" altLang="zh-CN" sz="3200" b="1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copybook for calligraphy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4. Dictation </a:t>
            </a:r>
            <a:r>
              <a:rPr lang="en-US" altLang="zh-CN" sz="3200" b="1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C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       words(stranger-love)+sentences(3,4)  </a:t>
            </a:r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                           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	</a:t>
            </a:r>
          </a:p>
          <a:p>
            <a:pPr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</a:t>
            </a:r>
            <a:endParaRPr lang="en-US" altLang="zh-CN" sz="3600" b="1" i="1" dirty="0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3321" name="组合 15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5510213" y="6400800"/>
            <a:ext cx="3213100" cy="3413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2" name="文本框 67"/>
          <p:cNvSpPr txBox="1"/>
          <p:nvPr/>
        </p:nvSpPr>
        <p:spPr>
          <a:xfrm>
            <a:off x="0" y="220663"/>
            <a:ext cx="5511800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0000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Expanding and Extending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" action="ppaction://noaction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" action="ppaction://noaction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" action="ppaction://noaction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4581" name="WordArt 7"/>
          <p:cNvSpPr>
            <a:spLocks noTextEdit="1"/>
          </p:cNvSpPr>
          <p:nvPr/>
        </p:nvSpPr>
        <p:spPr>
          <a:xfrm>
            <a:off x="3147060" y="17780"/>
            <a:ext cx="3923030" cy="5822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97500" lnSpcReduction="10000"/>
          </a:bodyPr>
          <a:lstStyle/>
          <a:p>
            <a:pPr algn="ctr"/>
            <a:r>
              <a:rPr lang="en-US" altLang="zh-CN" sz="3600" b="1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Intensive reading, Para 3,4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4455" y="722630"/>
            <a:ext cx="8123555" cy="403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1. What are Sally's hobbies?</a:t>
            </a:r>
          </a:p>
          <a:p>
            <a:endParaRPr lang="en-US" altLang="zh-CN" sz="3200" b="1" dirty="0"/>
          </a:p>
          <a:p>
            <a:endParaRPr lang="en-US" altLang="zh-CN" sz="3200" b="1" dirty="0"/>
          </a:p>
          <a:p>
            <a:r>
              <a:rPr lang="en-US" altLang="zh-CN" sz="3200" b="1" dirty="0"/>
              <a:t>2. Why is Sally proud of her brother?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3. Does Sally often get bad marks at school?</a:t>
            </a:r>
          </a:p>
          <a:p>
            <a:endParaRPr lang="en-US" altLang="zh-CN" sz="3200" b="1" dirty="0"/>
          </a:p>
          <a:p>
            <a:r>
              <a:rPr lang="en-US" altLang="zh-CN" sz="3200" b="1" dirty="0"/>
              <a:t>4. How does Sally feel about going to China? </a:t>
            </a:r>
          </a:p>
        </p:txBody>
      </p:sp>
      <p:sp>
        <p:nvSpPr>
          <p:cNvPr id="143368" name="Rectangle 8"/>
          <p:cNvSpPr/>
          <p:nvPr/>
        </p:nvSpPr>
        <p:spPr>
          <a:xfrm>
            <a:off x="425450" y="1162685"/>
            <a:ext cx="905002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Playing classical music, dancing, </a:t>
            </a:r>
          </a:p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doing sports, especially tennis</a:t>
            </a:r>
          </a:p>
        </p:txBody>
      </p:sp>
      <p:sp>
        <p:nvSpPr>
          <p:cNvPr id="3" name="Rectangle 8"/>
          <p:cNvSpPr/>
          <p:nvPr/>
        </p:nvSpPr>
        <p:spPr>
          <a:xfrm>
            <a:off x="425450" y="2702560"/>
            <a:ext cx="90500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Because he is good at everything.</a:t>
            </a:r>
          </a:p>
        </p:txBody>
      </p:sp>
      <p:sp>
        <p:nvSpPr>
          <p:cNvPr id="4" name="Rectangle 8"/>
          <p:cNvSpPr/>
          <p:nvPr/>
        </p:nvSpPr>
        <p:spPr>
          <a:xfrm>
            <a:off x="494665" y="3637915"/>
            <a:ext cx="90500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No, she doesn't.</a:t>
            </a:r>
          </a:p>
        </p:txBody>
      </p:sp>
      <p:sp>
        <p:nvSpPr>
          <p:cNvPr id="5" name="Rectangle 8"/>
          <p:cNvSpPr/>
          <p:nvPr/>
        </p:nvSpPr>
        <p:spPr>
          <a:xfrm>
            <a:off x="494665" y="4626610"/>
            <a:ext cx="905002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r>
              <a:rPr lang="en-US" altLang="zh-CN" sz="3200" b="1" dirty="0">
                <a:solidFill>
                  <a:srgbClr val="000099"/>
                </a:solidFill>
                <a:latin typeface="Calibri" panose="020F0502020204030204" pitchFamily="34" charset="0"/>
              </a:rPr>
              <a:t>She feels very excited.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6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68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Group 916"/>
          <p:cNvGrpSpPr>
            <a:grpSpLocks noChangeAspect="1"/>
          </p:cNvGrpSpPr>
          <p:nvPr/>
        </p:nvGrpSpPr>
        <p:grpSpPr>
          <a:xfrm>
            <a:off x="3203575" y="1585913"/>
            <a:ext cx="1368425" cy="1343025"/>
            <a:chOff x="0" y="0"/>
            <a:chExt cx="2223" cy="2179"/>
          </a:xfrm>
        </p:grpSpPr>
        <p:sp>
          <p:nvSpPr>
            <p:cNvPr id="5127" name="AutoShape 917"/>
            <p:cNvSpPr>
              <a:spLocks noChangeAspect="1"/>
            </p:cNvSpPr>
            <p:nvPr/>
          </p:nvSpPr>
          <p:spPr>
            <a:xfrm>
              <a:off x="0" y="0"/>
              <a:ext cx="2223" cy="217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28" name="AutoShape 918"/>
            <p:cNvSpPr>
              <a:spLocks noChangeAspect="1"/>
            </p:cNvSpPr>
            <p:nvPr/>
          </p:nvSpPr>
          <p:spPr>
            <a:xfrm rot="-2700000">
              <a:off x="22" y="-22"/>
              <a:ext cx="2179" cy="2223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5129" name="直接连接符 23"/>
          <p:cNvCxnSpPr/>
          <p:nvPr/>
        </p:nvCxnSpPr>
        <p:spPr>
          <a:xfrm>
            <a:off x="0" y="1019175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130" name="直接连接符 24"/>
          <p:cNvCxnSpPr/>
          <p:nvPr/>
        </p:nvCxnSpPr>
        <p:spPr>
          <a:xfrm>
            <a:off x="153035" y="5926773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56" name="文本框 7"/>
          <p:cNvSpPr txBox="1"/>
          <p:nvPr/>
        </p:nvSpPr>
        <p:spPr>
          <a:xfrm>
            <a:off x="2692400" y="300038"/>
            <a:ext cx="38481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Learning Goals</a:t>
            </a:r>
          </a:p>
        </p:txBody>
      </p:sp>
      <p:sp>
        <p:nvSpPr>
          <p:cNvPr id="5132" name="Rectangle 9"/>
          <p:cNvSpPr/>
          <p:nvPr/>
        </p:nvSpPr>
        <p:spPr>
          <a:xfrm>
            <a:off x="28575" y="947420"/>
            <a:ext cx="26638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Knowledge</a:t>
            </a:r>
            <a:endParaRPr lang="zh-CN" altLang="en-US" sz="2800" b="1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33" name="Rectangle 12"/>
          <p:cNvSpPr/>
          <p:nvPr/>
        </p:nvSpPr>
        <p:spPr>
          <a:xfrm>
            <a:off x="3603625" y="390525"/>
            <a:ext cx="9144000" cy="936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algn="just" defTabSz="914400" eaLnBrk="0" hangingPunc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Calibri" panose="020F0502020204030204" pitchFamily="34" charset="0"/>
                <a:ea typeface="宋体" panose="02010600030101010101" pitchFamily="2" charset="-122"/>
              </a:rPr>
              <a:t>    </a:t>
            </a:r>
          </a:p>
        </p:txBody>
      </p:sp>
      <p:sp>
        <p:nvSpPr>
          <p:cNvPr id="5134" name="Rectangle 26"/>
          <p:cNvSpPr/>
          <p:nvPr/>
        </p:nvSpPr>
        <p:spPr>
          <a:xfrm>
            <a:off x="44450" y="1357313"/>
            <a:ext cx="9144000" cy="514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Calibri" panose="020F0502020204030204" pitchFamily="34" charset="0"/>
                <a:ea typeface="宋体" panose="02010600030101010101" pitchFamily="2" charset="-122"/>
              </a:rPr>
              <a:t>1. Identify the topic vocabulary in this lesson.</a:t>
            </a:r>
          </a:p>
        </p:txBody>
      </p:sp>
      <p:sp>
        <p:nvSpPr>
          <p:cNvPr id="18447" name="Rectangle 25"/>
          <p:cNvSpPr/>
          <p:nvPr/>
        </p:nvSpPr>
        <p:spPr>
          <a:xfrm>
            <a:off x="44450" y="1747838"/>
            <a:ext cx="9361488" cy="488473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609600" indent="-609600" algn="l">
              <a:spcBef>
                <a:spcPct val="20000"/>
              </a:spcBef>
            </a:pPr>
            <a:r>
              <a:rPr lang="en-US" altLang="zh-CN" sz="3200" b="1" dirty="0">
                <a:solidFill>
                  <a:schemeClr val="tx1"/>
                </a:solidFill>
                <a:latin typeface="+mn-lt"/>
              </a:rPr>
              <a:t>2. To say some sentences like these:</a:t>
            </a:r>
          </a:p>
          <a:p>
            <a:pPr marL="609600" indent="-609600" algn="l">
              <a:spcBef>
                <a:spcPct val="2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+mn-lt"/>
              </a:rPr>
              <a:t> </a:t>
            </a:r>
            <a:endParaRPr lang="en-US" altLang="zh-CN" sz="3200" b="1" dirty="0">
              <a:solidFill>
                <a:srgbClr val="FF0000"/>
              </a:solidFill>
              <a:latin typeface="+mn-lt"/>
            </a:endParaRPr>
          </a:p>
          <a:p>
            <a:pPr marL="609600" indent="-609600" algn="l">
              <a:spcBef>
                <a:spcPct val="20000"/>
              </a:spcBef>
            </a:pPr>
            <a:endParaRPr lang="en-US" altLang="zh-CN" sz="1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9" name="Rectangle 5"/>
          <p:cNvSpPr txBox="1">
            <a:spLocks noChangeArrowheads="1"/>
          </p:cNvSpPr>
          <p:nvPr/>
        </p:nvSpPr>
        <p:spPr bwMode="auto">
          <a:xfrm>
            <a:off x="-48895" y="2242820"/>
            <a:ext cx="9279255" cy="45262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51435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等线" panose="02010600030101010101" pitchFamily="2" charset="-122"/>
              </a:defRPr>
            </a:lvl9pPr>
          </a:lstStyle>
          <a:p>
            <a:pPr marL="0" indent="0" eaLnBrk="1" hangingPunct="1">
              <a:buNone/>
            </a:pP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a. 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It was 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great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 to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hear from you, and I can't wait to   </a:t>
            </a:r>
          </a:p>
          <a:p>
            <a:pPr marL="0" indent="0" eaLnBrk="1" hangingPunct="1">
              <a:buNone/>
            </a:pP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   meet you.</a:t>
            </a:r>
          </a:p>
          <a:p>
            <a:pPr marL="0" indent="0" eaLnBrk="1" hangingPunct="1">
              <a:buNone/>
            </a:pPr>
            <a:r>
              <a:rPr lang="en-US" altLang="zh-CN" sz="3200" b="1" dirty="0" err="1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b.I'm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quite tall, 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with 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short fair hair, and I wear glasses.</a:t>
            </a:r>
          </a:p>
          <a:p>
            <a:pPr marL="0" indent="0" eaLnBrk="1" hangingPunct="1">
              <a:buNone/>
            </a:pPr>
            <a:r>
              <a:rPr lang="en-US" altLang="zh-CN" sz="3200" b="1" dirty="0" err="1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c.I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feel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nervous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when I speak Chinese.</a:t>
            </a:r>
          </a:p>
          <a:p>
            <a:pPr marL="0" indent="0" eaLnBrk="1" hangingPunct="1">
              <a:buNone/>
            </a:pPr>
            <a:r>
              <a:rPr lang="en-US" altLang="zh-CN" sz="3200" b="1" dirty="0" err="1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d.But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I can't tell you</a:t>
            </a:r>
            <a:r>
              <a:rPr lang="en-US" altLang="zh-CN" sz="3200" b="1" dirty="0">
                <a:solidFill>
                  <a:srgbClr val="FF0000"/>
                </a:solidFill>
                <a:ea typeface="宋体" panose="02010600030101010101" pitchFamily="2" charset="-122"/>
                <a:sym typeface="+mn-ea"/>
              </a:rPr>
              <a:t> how excited I am about </a:t>
            </a: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going </a:t>
            </a:r>
          </a:p>
          <a:p>
            <a:pPr marL="0" indent="0" eaLnBrk="1" hangingPunct="1">
              <a:buNone/>
            </a:pPr>
            <a:r>
              <a:rPr lang="en-US" altLang="zh-CN" sz="3200" b="1" dirty="0">
                <a:solidFill>
                  <a:srgbClr val="000099"/>
                </a:solidFill>
                <a:ea typeface="宋体" panose="02010600030101010101" pitchFamily="2" charset="-122"/>
                <a:sym typeface="+mn-ea"/>
              </a:rPr>
              <a:t>   to China!</a:t>
            </a:r>
            <a:endParaRPr kumimoji="0" lang="en-US" altLang="zh-CN" sz="3200" b="1" i="1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+mn-cs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0" name="Group 916"/>
          <p:cNvGrpSpPr>
            <a:grpSpLocks noChangeAspect="1"/>
          </p:cNvGrpSpPr>
          <p:nvPr/>
        </p:nvGrpSpPr>
        <p:grpSpPr>
          <a:xfrm>
            <a:off x="3203575" y="1585913"/>
            <a:ext cx="1368425" cy="1343025"/>
            <a:chOff x="0" y="0"/>
            <a:chExt cx="2223" cy="2179"/>
          </a:xfrm>
        </p:grpSpPr>
        <p:sp>
          <p:nvSpPr>
            <p:cNvPr id="6151" name="AutoShape 917"/>
            <p:cNvSpPr>
              <a:spLocks noChangeAspect="1"/>
            </p:cNvSpPr>
            <p:nvPr/>
          </p:nvSpPr>
          <p:spPr>
            <a:xfrm>
              <a:off x="0" y="0"/>
              <a:ext cx="2223" cy="2179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152" name="AutoShape 918"/>
            <p:cNvSpPr>
              <a:spLocks noChangeAspect="1"/>
            </p:cNvSpPr>
            <p:nvPr/>
          </p:nvSpPr>
          <p:spPr>
            <a:xfrm rot="-2700000">
              <a:off x="22" y="-22"/>
              <a:ext cx="2179" cy="2223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</a:ln>
          </p:spPr>
          <p:txBody>
            <a:bodyPr anchor="ctr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endParaRPr lang="zh-CN" altLang="zh-CN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</p:grpSp>
      <p:cxnSp>
        <p:nvCxnSpPr>
          <p:cNvPr id="6153" name="直接连接符 23"/>
          <p:cNvCxnSpPr/>
          <p:nvPr/>
        </p:nvCxnSpPr>
        <p:spPr>
          <a:xfrm>
            <a:off x="0" y="1019175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54" name="直接连接符 24"/>
          <p:cNvCxnSpPr/>
          <p:nvPr/>
        </p:nvCxnSpPr>
        <p:spPr>
          <a:xfrm>
            <a:off x="0" y="5092700"/>
            <a:ext cx="9144000" cy="0"/>
          </a:xfrm>
          <a:prstGeom prst="line">
            <a:avLst/>
          </a:prstGeom>
          <a:ln w="2857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56" name="文本框 7"/>
          <p:cNvSpPr txBox="1"/>
          <p:nvPr/>
        </p:nvSpPr>
        <p:spPr>
          <a:xfrm>
            <a:off x="2692400" y="300038"/>
            <a:ext cx="3848100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Learning Goals</a:t>
            </a:r>
          </a:p>
        </p:txBody>
      </p:sp>
      <p:sp>
        <p:nvSpPr>
          <p:cNvPr id="2" name="Rectangle 10"/>
          <p:cNvSpPr/>
          <p:nvPr/>
        </p:nvSpPr>
        <p:spPr>
          <a:xfrm>
            <a:off x="-20637" y="1019175"/>
            <a:ext cx="26638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Ability</a:t>
            </a:r>
            <a:endParaRPr lang="zh-CN" altLang="en-US" sz="2800" b="1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57" name="Rectangle 12"/>
          <p:cNvSpPr/>
          <p:nvPr/>
        </p:nvSpPr>
        <p:spPr>
          <a:xfrm>
            <a:off x="3603625" y="390525"/>
            <a:ext cx="9144000" cy="936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marL="342900" indent="-342900" algn="just" defTabSz="914400" eaLnBrk="0" hangingPunct="0">
              <a:lnSpc>
                <a:spcPct val="85000"/>
              </a:lnSpc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Calibri" panose="020F0502020204030204" pitchFamily="34" charset="0"/>
                <a:ea typeface="宋体" panose="02010600030101010101" pitchFamily="2" charset="-122"/>
              </a:rPr>
              <a:t>    </a:t>
            </a:r>
          </a:p>
        </p:txBody>
      </p:sp>
      <p:sp>
        <p:nvSpPr>
          <p:cNvPr id="4" name="Rectangle 18"/>
          <p:cNvSpPr/>
          <p:nvPr/>
        </p:nvSpPr>
        <p:spPr>
          <a:xfrm>
            <a:off x="-33655" y="1505268"/>
            <a:ext cx="9578975" cy="92710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defTabSz="45720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宋体" panose="02010600030101010101" pitchFamily="2" charset="-122"/>
              </a:rPr>
              <a:t>We students are able to understand the passage by </a:t>
            </a:r>
          </a:p>
          <a:p>
            <a:pPr marL="342900" lvl="0" indent="-342900" defTabSz="457200">
              <a:lnSpc>
                <a:spcPct val="85000"/>
              </a:lnSpc>
              <a:spcBef>
                <a:spcPct val="0"/>
              </a:spcBef>
              <a:buNone/>
            </a:pPr>
            <a:r>
              <a:rPr lang="en-US" altLang="zh-CN" sz="3200" b="1" dirty="0">
                <a:solidFill>
                  <a:srgbClr val="000000"/>
                </a:solidFill>
                <a:ea typeface="宋体" panose="02010600030101010101" pitchFamily="2" charset="-122"/>
              </a:rPr>
              <a:t>using reading skills and describe what others look like.</a:t>
            </a:r>
            <a:endParaRPr lang="en-US" sz="3200" b="1" dirty="0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pic>
        <p:nvPicPr>
          <p:cNvPr id="82999" name="Picture 55" descr="133H1JF240-21c4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489805">
            <a:off x="516255" y="894080"/>
            <a:ext cx="3343275" cy="299275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" name="组合 8"/>
          <p:cNvGrpSpPr/>
          <p:nvPr/>
        </p:nvGrpSpPr>
        <p:grpSpPr>
          <a:xfrm>
            <a:off x="4340860" y="791210"/>
            <a:ext cx="4669790" cy="3199130"/>
            <a:chOff x="3686" y="2957"/>
            <a:chExt cx="7354" cy="5038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65" y="2957"/>
              <a:ext cx="6894" cy="5038"/>
            </a:xfrm>
            <a:prstGeom prst="rect">
              <a:avLst/>
            </a:prstGeom>
          </p:spPr>
        </p:pic>
        <p:grpSp>
          <p:nvGrpSpPr>
            <p:cNvPr id="7" name="组合 6"/>
            <p:cNvGrpSpPr/>
            <p:nvPr/>
          </p:nvGrpSpPr>
          <p:grpSpPr>
            <a:xfrm>
              <a:off x="8580" y="3419"/>
              <a:ext cx="2460" cy="1194"/>
              <a:chOff x="8580" y="3419"/>
              <a:chExt cx="2460" cy="1194"/>
            </a:xfrm>
          </p:grpSpPr>
          <p:sp>
            <p:nvSpPr>
              <p:cNvPr id="4" name="圆角矩形 3"/>
              <p:cNvSpPr/>
              <p:nvPr/>
            </p:nvSpPr>
            <p:spPr>
              <a:xfrm>
                <a:off x="8629" y="3419"/>
                <a:ext cx="2411" cy="1194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 marL="0" marR="0" indent="0" algn="l" defTabSz="4572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</a:pPr>
                <a:endParaRPr kumimoji="0" lang="en-US" alt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等线" panose="02010600030101010101" pitchFamily="2" charset="-122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8580" y="3556"/>
                <a:ext cx="2460" cy="9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b="1"/>
                  <a:t>Chinese</a:t>
                </a:r>
              </a:p>
            </p:txBody>
          </p:sp>
        </p:grpSp>
        <p:sp>
          <p:nvSpPr>
            <p:cNvPr id="10" name="圆角矩形 9"/>
            <p:cNvSpPr/>
            <p:nvPr/>
          </p:nvSpPr>
          <p:spPr>
            <a:xfrm>
              <a:off x="3686" y="4339"/>
              <a:ext cx="2227" cy="119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en-US" altLang="zh-CN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等线" panose="02010600030101010101" pitchFamily="2" charset="-122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6062980" y="4490085"/>
            <a:ext cx="1790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nervous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750695" y="4446905"/>
            <a:ext cx="132080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sym typeface="+mn-ea"/>
              </a:rPr>
              <a:t>proud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pic>
        <p:nvPicPr>
          <p:cNvPr id="142344" name="Picture 8" descr="牛仔裤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89233" y="792163"/>
            <a:ext cx="3509962" cy="3509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675" y="883920"/>
            <a:ext cx="4093210" cy="350964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699895" y="4163695"/>
            <a:ext cx="17900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stranger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143500" y="4486910"/>
            <a:ext cx="41268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two pairs of jeans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2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pic>
        <p:nvPicPr>
          <p:cNvPr id="142349" name="Picture 13" descr="1306888896120_副本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51969">
            <a:off x="673735" y="967740"/>
            <a:ext cx="2821305" cy="327787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790" y="952500"/>
            <a:ext cx="4050665" cy="3295650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661035" y="4620895"/>
            <a:ext cx="28473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long fair hair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14520" y="4083685"/>
            <a:ext cx="500761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</a:rPr>
              <a:t>high mark/good mark</a:t>
            </a:r>
          </a:p>
          <a:p>
            <a:r>
              <a:rPr lang="en-US" altLang="zh-CN" sz="3600" b="1" dirty="0">
                <a:solidFill>
                  <a:srgbClr val="000099"/>
                </a:solidFill>
              </a:rPr>
              <a:t>full marks(100 scores)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" name="WordArt 12">
            <a:hlinkClick r:id="rId3"/>
          </p:cNvPr>
          <p:cNvSpPr>
            <a:spLocks noTextEdit="1"/>
          </p:cNvSpPr>
          <p:nvPr/>
        </p:nvSpPr>
        <p:spPr>
          <a:xfrm>
            <a:off x="3027680" y="74930"/>
            <a:ext cx="4197350" cy="57912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95000" lnSpcReduction="10000"/>
          </a:bodyPr>
          <a:lstStyle/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Describe the girls in A1, P4</a:t>
            </a:r>
          </a:p>
        </p:txBody>
      </p:sp>
      <p:pic>
        <p:nvPicPr>
          <p:cNvPr id="31754" name="图片 1" descr="Unit 2 Activity 1 P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6995" y="845185"/>
            <a:ext cx="6217285" cy="33045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949960" y="4310380"/>
            <a:ext cx="766254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000099"/>
                </a:solidFill>
              </a:rPr>
              <a:t>glasses    jeans    long    nervous   fair </a:t>
            </a:r>
          </a:p>
          <a:p>
            <a:r>
              <a:rPr lang="en-US" altLang="zh-CN" sz="3200" b="1">
                <a:solidFill>
                  <a:srgbClr val="000099"/>
                </a:solidFill>
              </a:rPr>
              <a:t>pretty     proud  short  stranger    tall   young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84455" y="758190"/>
            <a:ext cx="8859520" cy="4798060"/>
          </a:xfrm>
          <a:prstGeom prst="round2Same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等线" panose="02010600030101010101" pitchFamily="2" charset="-122"/>
            </a:endParaRPr>
          </a:p>
        </p:txBody>
      </p:sp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" name="WordArt 12">
            <a:hlinkClick r:id="rId3"/>
          </p:cNvPr>
          <p:cNvSpPr>
            <a:spLocks noTextEdit="1"/>
          </p:cNvSpPr>
          <p:nvPr/>
        </p:nvSpPr>
        <p:spPr>
          <a:xfrm>
            <a:off x="3167380" y="86995"/>
            <a:ext cx="4193540" cy="56705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87500" lnSpcReduction="10000"/>
          </a:bodyPr>
          <a:lstStyle/>
          <a:p>
            <a:pPr algn="ctr" eaLnBrk="0" hangingPunct="0"/>
            <a:r>
              <a:rPr lang="en-US" sz="3600" b="1" dirty="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6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how to describe one's look</a:t>
            </a:r>
          </a:p>
        </p:txBody>
      </p:sp>
      <p:sp>
        <p:nvSpPr>
          <p:cNvPr id="125977" name="Rectangle 25"/>
          <p:cNvSpPr/>
          <p:nvPr/>
        </p:nvSpPr>
        <p:spPr>
          <a:xfrm>
            <a:off x="92075" y="845185"/>
            <a:ext cx="2402205" cy="316928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indent="133350"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① </a:t>
            </a:r>
            <a:r>
              <a:rPr lang="en-US" altLang="zh-CN" sz="3200" b="1" dirty="0">
                <a:latin typeface="Times New Roman" panose="02020603050405020304" pitchFamily="18" charset="0"/>
              </a:rPr>
              <a:t>Height  </a:t>
            </a:r>
          </a:p>
          <a:p>
            <a:pPr indent="13335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Size</a:t>
            </a:r>
          </a:p>
          <a:p>
            <a:pPr indent="13335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     Age</a:t>
            </a: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</a:p>
          <a:p>
            <a:pPr indent="133350"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</a:p>
          <a:p>
            <a:pPr indent="133350">
              <a:lnSpc>
                <a:spcPct val="125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125979" name="Rectangle 27"/>
          <p:cNvSpPr/>
          <p:nvPr/>
        </p:nvSpPr>
        <p:spPr>
          <a:xfrm>
            <a:off x="156210" y="2918460"/>
            <a:ext cx="205168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② </a:t>
            </a:r>
            <a:r>
              <a:rPr lang="en-US" altLang="zh-CN" sz="3200" b="1" dirty="0">
                <a:latin typeface="Times New Roman" panose="02020603050405020304" pitchFamily="18" charset="0"/>
                <a:sym typeface="+mn-ea"/>
              </a:rPr>
              <a:t>Hair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Face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Clothes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25980" name="Text Box 28"/>
          <p:cNvSpPr txBox="1"/>
          <p:nvPr/>
        </p:nvSpPr>
        <p:spPr>
          <a:xfrm>
            <a:off x="2687638" y="908050"/>
            <a:ext cx="385381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short,  medium,  tall…</a:t>
            </a:r>
          </a:p>
        </p:txBody>
      </p:sp>
      <p:sp>
        <p:nvSpPr>
          <p:cNvPr id="125981" name="Text Box 29"/>
          <p:cNvSpPr txBox="1"/>
          <p:nvPr/>
        </p:nvSpPr>
        <p:spPr>
          <a:xfrm>
            <a:off x="2687638" y="1484313"/>
            <a:ext cx="181991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thin, fat…</a:t>
            </a:r>
          </a:p>
        </p:txBody>
      </p:sp>
      <p:sp>
        <p:nvSpPr>
          <p:cNvPr id="125982" name="Text Box 30"/>
          <p:cNvSpPr txBox="1"/>
          <p:nvPr/>
        </p:nvSpPr>
        <p:spPr>
          <a:xfrm>
            <a:off x="2629535" y="2994660"/>
            <a:ext cx="548576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75000"/>
              </a:lnSpc>
            </a:pPr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short,  long,  straight, curly  </a:t>
            </a:r>
          </a:p>
          <a:p>
            <a:pPr>
              <a:lnSpc>
                <a:spcPct val="75000"/>
              </a:lnSpc>
            </a:pPr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black,  brown,  fair… </a:t>
            </a:r>
          </a:p>
        </p:txBody>
      </p:sp>
      <p:sp>
        <p:nvSpPr>
          <p:cNvPr id="125983" name="Text Box 31"/>
          <p:cNvSpPr txBox="1"/>
          <p:nvPr/>
        </p:nvSpPr>
        <p:spPr>
          <a:xfrm>
            <a:off x="2670175" y="2128520"/>
            <a:ext cx="456628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young, middle-aged, old…</a:t>
            </a:r>
          </a:p>
        </p:txBody>
      </p:sp>
      <p:sp>
        <p:nvSpPr>
          <p:cNvPr id="125984" name="Text Box 32"/>
          <p:cNvSpPr txBox="1"/>
          <p:nvPr/>
        </p:nvSpPr>
        <p:spPr>
          <a:xfrm>
            <a:off x="1824038" y="3827463"/>
            <a:ext cx="69119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big/small eyes/mouth,  flat nose…  </a:t>
            </a:r>
          </a:p>
        </p:txBody>
      </p:sp>
      <p:sp>
        <p:nvSpPr>
          <p:cNvPr id="125986" name="Text Box 34"/>
          <p:cNvSpPr txBox="1"/>
          <p:nvPr/>
        </p:nvSpPr>
        <p:spPr>
          <a:xfrm>
            <a:off x="2687638" y="4365625"/>
            <a:ext cx="5519420" cy="10763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yellow T-shirt,  blue jeans/dress</a:t>
            </a:r>
          </a:p>
          <a:p>
            <a:r>
              <a:rPr lang="en-US" altLang="zh-CN" sz="3200" b="1" i="1" dirty="0">
                <a:solidFill>
                  <a:srgbClr val="000099"/>
                </a:solidFill>
                <a:latin typeface="Calibri" panose="020F0502020204030204" pitchFamily="34" charset="0"/>
              </a:rPr>
              <a:t>jacket…</a:t>
            </a:r>
            <a:endParaRPr lang="en-US" altLang="zh-CN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5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5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5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5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2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5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7" grpId="0"/>
      <p:bldP spid="125979" grpId="0"/>
      <p:bldP spid="125980" grpId="0"/>
      <p:bldP spid="125981" grpId="0"/>
      <p:bldP spid="125982" grpId="0"/>
      <p:bldP spid="125983" grpId="0"/>
      <p:bldP spid="125984" grpId="0"/>
      <p:bldP spid="1259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6" name="直接连接符 32"/>
          <p:cNvCxnSpPr/>
          <p:nvPr/>
        </p:nvCxnSpPr>
        <p:spPr>
          <a:xfrm>
            <a:off x="7758113" y="244475"/>
            <a:ext cx="0" cy="277813"/>
          </a:xfrm>
          <a:prstGeom prst="line">
            <a:avLst/>
          </a:prstGeom>
          <a:ln w="19050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7" name="直接连接符 35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8" name="直接连接符 40"/>
          <p:cNvCxnSpPr/>
          <p:nvPr/>
        </p:nvCxnSpPr>
        <p:spPr>
          <a:xfrm>
            <a:off x="182563" y="6324600"/>
            <a:ext cx="87788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99" name="直接连接符 45"/>
          <p:cNvCxnSpPr/>
          <p:nvPr/>
        </p:nvCxnSpPr>
        <p:spPr>
          <a:xfrm>
            <a:off x="2281238" y="671513"/>
            <a:ext cx="6759575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200" name="直接连接符 46"/>
          <p:cNvCxnSpPr/>
          <p:nvPr/>
        </p:nvCxnSpPr>
        <p:spPr>
          <a:xfrm>
            <a:off x="320675" y="671513"/>
            <a:ext cx="1782763" cy="0"/>
          </a:xfrm>
          <a:prstGeom prst="line">
            <a:avLst/>
          </a:prstGeom>
          <a:ln w="28575" cap="flat" cmpd="sng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02" name="文本框 67"/>
          <p:cNvSpPr txBox="1"/>
          <p:nvPr/>
        </p:nvSpPr>
        <p:spPr>
          <a:xfrm>
            <a:off x="84138" y="180975"/>
            <a:ext cx="3082925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Cooperating and Exploring</a:t>
            </a:r>
          </a:p>
        </p:txBody>
      </p:sp>
      <p:grpSp>
        <p:nvGrpSpPr>
          <p:cNvPr id="8203" name="组合 21"/>
          <p:cNvGrpSpPr/>
          <p:nvPr/>
        </p:nvGrpSpPr>
        <p:grpSpPr>
          <a:xfrm>
            <a:off x="5518150" y="6405563"/>
            <a:ext cx="3201988" cy="274637"/>
            <a:chOff x="0" y="0"/>
            <a:chExt cx="3201515" cy="274637"/>
          </a:xfrm>
        </p:grpSpPr>
        <p:sp>
          <p:nvSpPr>
            <p:cNvPr id="8204" name="Text Box 10">
              <a:hlinkClick r:id="rId2" action="ppaction://hlinksldjump"/>
            </p:cNvPr>
            <p:cNvSpPr txBox="1"/>
            <p:nvPr/>
          </p:nvSpPr>
          <p:spPr>
            <a:xfrm>
              <a:off x="0" y="12700"/>
              <a:ext cx="860298" cy="249237"/>
            </a:xfrm>
            <a:prstGeom prst="rect">
              <a:avLst/>
            </a:prstGeom>
            <a:solidFill>
              <a:srgbClr val="595959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5" name="Text Box 10">
              <a:hlinkClick r:id="rId2" action="ppaction://hlinksldjump"/>
            </p:cNvPr>
            <p:cNvSpPr txBox="1"/>
            <p:nvPr/>
          </p:nvSpPr>
          <p:spPr>
            <a:xfrm>
              <a:off x="1168227" y="4762"/>
              <a:ext cx="887282" cy="249238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rgbClr val="40404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C&amp;E</a:t>
              </a:r>
            </a:p>
          </p:txBody>
        </p:sp>
        <p:sp>
          <p:nvSpPr>
            <p:cNvPr id="8206" name="Text Box 10">
              <a:hlinkClick r:id="rId2" action="ppaction://hlinksldjump"/>
            </p:cNvPr>
            <p:cNvSpPr txBox="1"/>
            <p:nvPr/>
          </p:nvSpPr>
          <p:spPr>
            <a:xfrm>
              <a:off x="2328519" y="0"/>
              <a:ext cx="872996" cy="274637"/>
            </a:xfrm>
            <a:prstGeom prst="rect">
              <a:avLst/>
            </a:prstGeom>
            <a:solidFill>
              <a:srgbClr val="404040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anchor="t"/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en-US" altLang="zh-CN" sz="12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E&amp;E</a:t>
              </a:r>
            </a:p>
          </p:txBody>
        </p:sp>
      </p:grpSp>
      <p:sp>
        <p:nvSpPr>
          <p:cNvPr id="24579" name="WordArt 3"/>
          <p:cNvSpPr>
            <a:spLocks noTextEdit="1"/>
          </p:cNvSpPr>
          <p:nvPr/>
        </p:nvSpPr>
        <p:spPr>
          <a:xfrm>
            <a:off x="319405" y="866775"/>
            <a:ext cx="4613910" cy="647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zh-CN" altLang="en-US" sz="3600" b="1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1. Scan for which is Sally's picture.</a:t>
            </a:r>
          </a:p>
        </p:txBody>
      </p:sp>
      <p:sp>
        <p:nvSpPr>
          <p:cNvPr id="24581" name="WordArt 7"/>
          <p:cNvSpPr>
            <a:spLocks noTextEdit="1"/>
          </p:cNvSpPr>
          <p:nvPr/>
        </p:nvSpPr>
        <p:spPr>
          <a:xfrm>
            <a:off x="319405" y="2227580"/>
            <a:ext cx="2847975" cy="58229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 fontScale="97500" lnSpcReduction="10000"/>
          </a:bodyPr>
          <a:lstStyle/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2. Scan and match</a:t>
            </a:r>
          </a:p>
        </p:txBody>
      </p:sp>
      <p:sp>
        <p:nvSpPr>
          <p:cNvPr id="144393" name="Rectangle 9"/>
          <p:cNvSpPr/>
          <p:nvPr/>
        </p:nvSpPr>
        <p:spPr>
          <a:xfrm>
            <a:off x="3127375" y="2628265"/>
            <a:ext cx="3419475" cy="17399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</a:rPr>
              <a:t>a—para 3</a:t>
            </a:r>
          </a:p>
          <a:p>
            <a:r>
              <a:rPr lang="en-US" altLang="zh-CN" sz="3600" b="1" dirty="0">
                <a:latin typeface="Calibri" panose="020F0502020204030204" pitchFamily="34" charset="0"/>
              </a:rPr>
              <a:t>b—para 4</a:t>
            </a:r>
          </a:p>
          <a:p>
            <a:r>
              <a:rPr lang="en-US" altLang="zh-CN" sz="3600" b="1" dirty="0">
                <a:latin typeface="Calibri" panose="020F0502020204030204" pitchFamily="34" charset="0"/>
              </a:rPr>
              <a:t>c—para 2</a:t>
            </a:r>
          </a:p>
        </p:txBody>
      </p:sp>
      <p:sp>
        <p:nvSpPr>
          <p:cNvPr id="144394" name="Rectangle 10"/>
          <p:cNvSpPr/>
          <p:nvPr/>
        </p:nvSpPr>
        <p:spPr>
          <a:xfrm>
            <a:off x="3127375" y="1416685"/>
            <a:ext cx="3419475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</a:rPr>
              <a:t>Picture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/>
      <p:bldP spid="14439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 主题​​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</a:majorFont>
      <a:minorFont>
        <a:latin typeface="Calibri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等线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等线" panose="02010600030101010101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484</Words>
  <Application>Microsoft Office PowerPoint</Application>
  <PresentationFormat>全屏显示(4:3)</PresentationFormat>
  <Paragraphs>126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2016-03-07T23:14:00Z</dcterms:created>
  <dcterms:modified xsi:type="dcterms:W3CDTF">2023-01-16T20:10:25Z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3716CF980FB74C70825326A4D274B911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