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2" r:id="rId3"/>
    <p:sldId id="260" r:id="rId4"/>
    <p:sldId id="273" r:id="rId5"/>
    <p:sldId id="289" r:id="rId6"/>
    <p:sldId id="274" r:id="rId7"/>
    <p:sldId id="275" r:id="rId8"/>
    <p:sldId id="288" r:id="rId9"/>
    <p:sldId id="279" r:id="rId10"/>
    <p:sldId id="290" r:id="rId11"/>
    <p:sldId id="291" r:id="rId12"/>
    <p:sldId id="292" r:id="rId13"/>
    <p:sldId id="281" r:id="rId14"/>
    <p:sldId id="284" r:id="rId15"/>
    <p:sldId id="285" r:id="rId1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36B8D8"/>
    <a:srgbClr val="32A1FE"/>
    <a:srgbClr val="36A2FE"/>
    <a:srgbClr val="FE1E3E"/>
    <a:srgbClr val="FF1355"/>
    <a:srgbClr val="09255F"/>
    <a:srgbClr val="E93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 snapToGrid="0" snapToObjects="1"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幻灯片图像占位符 2049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58875" y="881063"/>
            <a:ext cx="5040313" cy="385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文本占位符 2050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593725" y="5132388"/>
            <a:ext cx="63722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
第二级
第三级
第四级
第五级</a:t>
            </a:r>
          </a:p>
        </p:txBody>
      </p:sp>
      <p:sp>
        <p:nvSpPr>
          <p:cNvPr id="2052" name="页眉占位符 205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8188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zh-CN" altLang="en-US"/>
          </a:p>
        </p:txBody>
      </p:sp>
      <p:sp>
        <p:nvSpPr>
          <p:cNvPr id="2053" name="日期占位符 205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8187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r">
              <a:defRPr sz="1200" noProof="1" dirty="0"/>
            </a:lvl1pPr>
          </a:lstStyle>
          <a:p>
            <a:endParaRPr lang="en-US" altLang="x-none"/>
          </a:p>
        </p:txBody>
      </p:sp>
      <p:sp>
        <p:nvSpPr>
          <p:cNvPr id="2054" name="页脚占位符 2053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8188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200" noProof="1" dirty="0"/>
            </a:lvl1pPr>
          </a:lstStyle>
          <a:p>
            <a:endParaRPr lang="en-US" altLang="x-none"/>
          </a:p>
        </p:txBody>
      </p:sp>
      <p:sp>
        <p:nvSpPr>
          <p:cNvPr id="2055" name="灯片编号占位符 2054"/>
          <p:cNvSpPr>
            <a:spLocks noGrp="1"/>
          </p:cNvSpPr>
          <p:nvPr>
            <p:ph type="sldNum" sz="quarter" idx="5"/>
          </p:nvPr>
        </p:nvSpPr>
        <p:spPr>
          <a:xfrm>
            <a:off x="4281488" y="10156825"/>
            <a:ext cx="3278187" cy="53498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35B0BA1C-781D-4A6C-84A6-64190F7D8613}" type="slidenum">
              <a:rPr lang="zh-CN" alt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algn="l" rtl="0" eaLnBrk="0" fontAlgn="base" hangingPunct="0">
      <a:spcBef>
        <a:spcPct val="30000"/>
      </a:spcBef>
      <a:spcAft>
        <a:spcPct val="0"/>
      </a:spcAft>
      <a:buFont typeface="Arial" panose="020B0604020202020204" pitchFamily="34" charset="0"/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6pPr>
    <a:lvl7pPr marL="2743200" lvl="6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7pPr>
    <a:lvl8pPr marL="3200400" lvl="7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8pPr>
    <a:lvl9pPr marL="3657600" lvl="8" indent="0" algn="l" defTabSz="914400" eaLnBrk="0" fontAlgn="base" latinLnBrk="0" hangingPunct="0"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4097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文本占位符 4098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3555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7651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9699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716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1" name="文本占位符 7170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9217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文本占位符 9218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126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文本占位符 11266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sz="1200" dirty="0">
              <a:solidFill>
                <a:srgbClr val="EEECE1">
                  <a:lumMod val="2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331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5" name="文本占位符 13314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536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3" name="文本占位符 15362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7411" name="文本占位符 17410"/>
          <p:cNvSpPr>
            <a:spLocks noGrp="1" noChangeArrowheads="1"/>
          </p:cNvSpPr>
          <p:nvPr>
            <p:ph type="body" idx="4294967295"/>
          </p:nvPr>
        </p:nvSpPr>
        <p:spPr>
          <a:extLst>
            <a:ext uri="{91240B29-F687-4F45-9708-019B960494DF}">
              <a14:hiddenLine xmlns:a14="http://schemas.microsoft.com/office/drawing/2010/main" w="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19459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1111250" y="881063"/>
            <a:ext cx="5135563" cy="3852862"/>
          </a:xfrm>
        </p:spPr>
      </p:sp>
      <p:sp>
        <p:nvSpPr>
          <p:cNvPr id="21507" name="Rectangle 3"/>
          <p:cNvSpPr>
            <a:spLocks noGrp="1" noRot="1" noChangeAspect="1" noChangeArrowheads="1"/>
          </p:cNvSpPr>
          <p:nvPr>
            <p:ph type="body"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F713D-6A77-4EC0-B526-27B9DAF464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E69E2-05A3-4FAA-B303-3D5F7E015E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0FD80-A55C-471E-BBE9-E2F71CF2B78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85FB1-60F8-4BDC-823D-692F18D6A2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A9FB4-7E59-4149-95F5-EE549D17B4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FFE87-D686-4FE8-A1CE-4E6C8258CC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970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44793" y="1567346"/>
            <a:ext cx="3526380" cy="710095"/>
          </a:xfrm>
        </p:spPr>
        <p:txBody>
          <a:bodyPr anchor="ctr">
            <a:normAutofit/>
          </a:bodyPr>
          <a:lstStyle>
            <a:lvl1pPr marL="0" indent="0">
              <a:buNone/>
              <a:defRPr sz="21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44793" y="2338388"/>
            <a:ext cx="3526380" cy="378596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17212" y="1567346"/>
            <a:ext cx="3526381" cy="710095"/>
          </a:xfrm>
        </p:spPr>
        <p:txBody>
          <a:bodyPr rtlCol="0" anchor="ctr">
            <a:normAutofit/>
          </a:bodyPr>
          <a:lstStyle>
            <a:lvl1pPr marL="171450" indent="-171450">
              <a:buNone/>
              <a:defRPr lang="zh-CN" altLang="en-US" b="0" smtClean="0"/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17212" y="2357460"/>
            <a:ext cx="3526381" cy="376689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75DFB-432E-4D09-9C84-9411B91CB78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C4980-7D03-4D29-9A00-8D21C6C446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0385E-68AC-4A61-9131-87E17AA803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E1FAB-4A04-4CD8-B6F7-45D863B6D9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95638" cy="16002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038600" y="457201"/>
            <a:ext cx="4477941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95638" cy="381158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BD0B5-04C8-4827-9C17-82665729698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/>
          <a:lstStyle>
            <a:lvl1pPr algn="ctr">
              <a:defRPr sz="1400" noProof="1" dirty="0"/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4893E51-5F2A-4065-9A91-D434E483D4A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矩形 3074"/>
          <p:cNvSpPr>
            <a:spLocks noGrp="1" noChangeArrowheads="1"/>
          </p:cNvSpPr>
          <p:nvPr/>
        </p:nvSpPr>
        <p:spPr bwMode="auto">
          <a:xfrm>
            <a:off x="4398963" y="1292410"/>
            <a:ext cx="38036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9600" dirty="0" smtClean="0">
                <a:solidFill>
                  <a:srgbClr val="09255F"/>
                </a:solidFill>
              </a:rPr>
              <a:t>Crafts</a:t>
            </a:r>
            <a:endParaRPr lang="en-US" sz="9600" dirty="0">
              <a:solidFill>
                <a:srgbClr val="09255F"/>
              </a:solidFill>
            </a:endParaRPr>
          </a:p>
        </p:txBody>
      </p:sp>
      <p:sp>
        <p:nvSpPr>
          <p:cNvPr id="3076" name="矩形 3075"/>
          <p:cNvSpPr>
            <a:spLocks noGrp="1" noChangeArrowheads="1"/>
          </p:cNvSpPr>
          <p:nvPr/>
        </p:nvSpPr>
        <p:spPr bwMode="auto">
          <a:xfrm>
            <a:off x="4398963" y="3136900"/>
            <a:ext cx="4062412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zh-CN" altLang="en-US" sz="4000" dirty="0" smtClean="0">
                <a:solidFill>
                  <a:srgbClr val="09255F"/>
                </a:solidFill>
              </a:rPr>
              <a:t>第一课时</a:t>
            </a:r>
            <a:endParaRPr lang="en-US" sz="4000" dirty="0">
              <a:solidFill>
                <a:srgbClr val="09255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63535" y="4743031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4" descr="QQ图片20150127202633_副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4175" y="3752850"/>
            <a:ext cx="22002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图片 5" descr="QQ图片201501272049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5400" y="3152775"/>
            <a:ext cx="16398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圆角矩形标注 4"/>
          <p:cNvSpPr>
            <a:spLocks noChangeArrowheads="1"/>
          </p:cNvSpPr>
          <p:nvPr/>
        </p:nvSpPr>
        <p:spPr bwMode="auto">
          <a:xfrm>
            <a:off x="6924675" y="814388"/>
            <a:ext cx="1762125" cy="1144587"/>
          </a:xfrm>
          <a:prstGeom prst="wedgeRoundRectCallout">
            <a:avLst>
              <a:gd name="adj1" fmla="val -21532"/>
              <a:gd name="adj2" fmla="val 154162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Who is it for?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485" name="矩形标注 6"/>
          <p:cNvSpPr>
            <a:spLocks noChangeArrowheads="1"/>
          </p:cNvSpPr>
          <p:nvPr/>
        </p:nvSpPr>
        <p:spPr bwMode="auto">
          <a:xfrm>
            <a:off x="457200" y="814388"/>
            <a:ext cx="2460625" cy="2038350"/>
          </a:xfrm>
          <a:prstGeom prst="wedgeRectCallout">
            <a:avLst>
              <a:gd name="adj1" fmla="val 12644"/>
              <a:gd name="adj2" fmla="val 104204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I want to make a crown. I need a pair of scissors. </a:t>
            </a:r>
            <a:endParaRPr lang="zh-CN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Listen and say</a:t>
            </a:r>
            <a:r>
              <a:rPr lang="en-US" sz="2800" b="1">
                <a:solidFill>
                  <a:srgbClr val="E93750"/>
                </a:solidFill>
              </a:rPr>
              <a:t> </a:t>
            </a:r>
          </a:p>
        </p:txBody>
      </p:sp>
      <p:sp>
        <p:nvSpPr>
          <p:cNvPr id="20487" name="圆角矩形标注 4"/>
          <p:cNvSpPr>
            <a:spLocks noChangeArrowheads="1"/>
          </p:cNvSpPr>
          <p:nvPr/>
        </p:nvSpPr>
        <p:spPr bwMode="auto">
          <a:xfrm>
            <a:off x="3502025" y="1708150"/>
            <a:ext cx="2873375" cy="1844675"/>
          </a:xfrm>
          <a:prstGeom prst="wedgeRoundRectCallout">
            <a:avLst>
              <a:gd name="adj1" fmla="val -65250"/>
              <a:gd name="adj2" fmla="val 108519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It’s for my little cousin. She wants to be a princess.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0488" name="图片 20487" descr="W]4)P5T$WRPE7Q](J[Y82O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4450" y="4094163"/>
            <a:ext cx="23383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图片 20488" descr="8AJ8NMRRN_900@O11)WYC%K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3141663"/>
            <a:ext cx="18161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8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23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bldLvl="0" animBg="1"/>
      <p:bldP spid="20485" grpId="0" bldLvl="0" animBg="1"/>
      <p:bldP spid="2048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Listen and say</a:t>
            </a:r>
            <a:r>
              <a:rPr lang="en-US" sz="2800" b="1" dirty="0">
                <a:solidFill>
                  <a:srgbClr val="E93750"/>
                </a:solidFill>
              </a:rPr>
              <a:t> </a:t>
            </a:r>
          </a:p>
        </p:txBody>
      </p:sp>
      <p:pic>
        <p:nvPicPr>
          <p:cNvPr id="22530" name="图片 22530" descr="2$]T]15E1RH]}CM[595J`U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963" y="814388"/>
            <a:ext cx="7539037" cy="259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22531"/>
          <p:cNvSpPr txBox="1">
            <a:spLocks noChangeArrowheads="1"/>
          </p:cNvSpPr>
          <p:nvPr/>
        </p:nvSpPr>
        <p:spPr bwMode="auto">
          <a:xfrm>
            <a:off x="715963" y="3409950"/>
            <a:ext cx="77978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</a:rPr>
              <a:t>Ms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Guo</a:t>
            </a:r>
            <a:r>
              <a:rPr lang="en-US" sz="2800" b="1" dirty="0">
                <a:latin typeface="Times New Roman" panose="02020603050405020304" pitchFamily="18" charset="0"/>
              </a:rPr>
              <a:t>: What are you making, Joe and Alice?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Joe﹠ Alice : We are making a model house. It’s for Kitty. Her birthday is coming. We don’t have any tape. Can you give us some, please?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anose="02020603050405020304" pitchFamily="18" charset="0"/>
              </a:rPr>
              <a:t>Ms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Guo</a:t>
            </a:r>
            <a:r>
              <a:rPr lang="en-US" sz="2800" b="1" dirty="0">
                <a:latin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</a:rPr>
              <a:t>Sure!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24577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    Exercise</a:t>
            </a:r>
          </a:p>
        </p:txBody>
      </p:sp>
      <p:sp>
        <p:nvSpPr>
          <p:cNvPr id="24579" name="文本框 24578"/>
          <p:cNvSpPr txBox="1">
            <a:spLocks noChangeArrowheads="1"/>
          </p:cNvSpPr>
          <p:nvPr/>
        </p:nvSpPr>
        <p:spPr bwMode="auto">
          <a:xfrm>
            <a:off x="457200" y="852488"/>
            <a:ext cx="79422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What do the children want to make?  What do they need? Complete the notes.</a:t>
            </a:r>
          </a:p>
        </p:txBody>
      </p:sp>
      <p:sp>
        <p:nvSpPr>
          <p:cNvPr id="24580" name="文本框 24579"/>
          <p:cNvSpPr txBox="1">
            <a:spLocks noChangeArrowheads="1"/>
          </p:cNvSpPr>
          <p:nvPr/>
        </p:nvSpPr>
        <p:spPr bwMode="auto">
          <a:xfrm>
            <a:off x="457200" y="2024063"/>
            <a:ext cx="7942263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</a:rPr>
              <a:t>Jill wants to make a crown for her ________. She needs ____________________.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</a:rPr>
              <a:t>Peter wants to make a __________ for his _________.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AutoNum type="arabicPeriod"/>
            </a:pPr>
            <a:r>
              <a:rPr lang="en-US" sz="2800" b="1" dirty="0">
                <a:latin typeface="Times New Roman" panose="02020603050405020304" pitchFamily="18" charset="0"/>
              </a:rPr>
              <a:t>Joe and Alice want to make a ____________    for _______.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  They need __________.</a:t>
            </a:r>
          </a:p>
        </p:txBody>
      </p:sp>
      <p:sp>
        <p:nvSpPr>
          <p:cNvPr id="24581" name="文本框 24580"/>
          <p:cNvSpPr txBox="1">
            <a:spLocks noChangeArrowheads="1"/>
          </p:cNvSpPr>
          <p:nvPr/>
        </p:nvSpPr>
        <p:spPr bwMode="auto">
          <a:xfrm>
            <a:off x="6153150" y="2024063"/>
            <a:ext cx="14620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cousin</a:t>
            </a:r>
          </a:p>
        </p:txBody>
      </p:sp>
      <p:sp>
        <p:nvSpPr>
          <p:cNvPr id="24582" name="文本框 24581"/>
          <p:cNvSpPr txBox="1">
            <a:spLocks noChangeArrowheads="1"/>
          </p:cNvSpPr>
          <p:nvPr/>
        </p:nvSpPr>
        <p:spPr bwMode="auto">
          <a:xfrm>
            <a:off x="4297363" y="3060700"/>
            <a:ext cx="18557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toy plane</a:t>
            </a:r>
          </a:p>
        </p:txBody>
      </p:sp>
      <p:sp>
        <p:nvSpPr>
          <p:cNvPr id="24583" name="文本框 24582"/>
          <p:cNvSpPr txBox="1">
            <a:spLocks noChangeArrowheads="1"/>
          </p:cNvSpPr>
          <p:nvPr/>
        </p:nvSpPr>
        <p:spPr bwMode="auto">
          <a:xfrm>
            <a:off x="2549525" y="2384425"/>
            <a:ext cx="34194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a pair of scissors.</a:t>
            </a:r>
          </a:p>
        </p:txBody>
      </p:sp>
      <p:sp>
        <p:nvSpPr>
          <p:cNvPr id="24584" name="文本框 24583"/>
          <p:cNvSpPr txBox="1">
            <a:spLocks noChangeArrowheads="1"/>
          </p:cNvSpPr>
          <p:nvPr/>
        </p:nvSpPr>
        <p:spPr bwMode="auto">
          <a:xfrm>
            <a:off x="954088" y="3429000"/>
            <a:ext cx="18938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brother</a:t>
            </a:r>
          </a:p>
        </p:txBody>
      </p:sp>
      <p:sp>
        <p:nvSpPr>
          <p:cNvPr id="24585" name="文本框 24584"/>
          <p:cNvSpPr txBox="1">
            <a:spLocks noChangeArrowheads="1"/>
          </p:cNvSpPr>
          <p:nvPr/>
        </p:nvSpPr>
        <p:spPr bwMode="auto">
          <a:xfrm>
            <a:off x="5511800" y="4098925"/>
            <a:ext cx="24304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model house</a:t>
            </a:r>
          </a:p>
        </p:txBody>
      </p:sp>
      <p:sp>
        <p:nvSpPr>
          <p:cNvPr id="24586" name="文本框 24585"/>
          <p:cNvSpPr txBox="1">
            <a:spLocks noChangeArrowheads="1"/>
          </p:cNvSpPr>
          <p:nvPr/>
        </p:nvSpPr>
        <p:spPr bwMode="auto">
          <a:xfrm>
            <a:off x="1593850" y="4619625"/>
            <a:ext cx="1436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Kitty </a:t>
            </a:r>
          </a:p>
        </p:txBody>
      </p:sp>
      <p:sp>
        <p:nvSpPr>
          <p:cNvPr id="24587" name="文本框 24586"/>
          <p:cNvSpPr txBox="1">
            <a:spLocks noChangeArrowheads="1"/>
          </p:cNvSpPr>
          <p:nvPr/>
        </p:nvSpPr>
        <p:spPr bwMode="auto">
          <a:xfrm>
            <a:off x="2549525" y="5137150"/>
            <a:ext cx="19923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some tape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24582" grpId="0"/>
      <p:bldP spid="24583" grpId="0"/>
      <p:bldP spid="24584" grpId="0"/>
      <p:bldP spid="24585" grpId="0"/>
      <p:bldP spid="24586" grpId="0"/>
      <p:bldP spid="245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Work in pairs</a:t>
            </a:r>
            <a:r>
              <a:rPr lang="en-US" sz="2800" b="1">
                <a:solidFill>
                  <a:srgbClr val="E93750"/>
                </a:solidFill>
                <a:sym typeface="Arial" panose="020B0604020202020204" pitchFamily="34" charset="0"/>
              </a:rPr>
              <a:t>  </a:t>
            </a:r>
          </a:p>
        </p:txBody>
      </p:sp>
      <p:sp>
        <p:nvSpPr>
          <p:cNvPr id="25603" name="文本框 25602"/>
          <p:cNvSpPr txBox="1">
            <a:spLocks noChangeArrowheads="1"/>
          </p:cNvSpPr>
          <p:nvPr/>
        </p:nvSpPr>
        <p:spPr bwMode="auto">
          <a:xfrm>
            <a:off x="457200" y="1084263"/>
            <a:ext cx="78374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What do you want to make? What do you need?</a:t>
            </a:r>
          </a:p>
        </p:txBody>
      </p:sp>
      <p:pic>
        <p:nvPicPr>
          <p:cNvPr id="2" name="图片 25603" descr="W]4)P5T$WRPE7Q](J[Y82O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38700" y="1603375"/>
            <a:ext cx="308292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图片 25604" descr="E)J74XD$]OI$PKS3HWEV~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863" y="1603375"/>
            <a:ext cx="3427412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图片 25605" descr="[S7Y(MQV$5]~H2$3ND@H~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4863" y="3614738"/>
            <a:ext cx="3427412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25606" descr="8AJ8NMRRN_900@O11)WYC%K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38700" y="3614738"/>
            <a:ext cx="3082925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 anchor="ctr"/>
          <a:lstStyle/>
          <a:p>
            <a:pPr indent="360680" algn="l"/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sym typeface="Arial" panose="020B0604020202020204" pitchFamily="34" charset="0"/>
              </a:rPr>
              <a:t>Summary</a:t>
            </a:r>
          </a:p>
        </p:txBody>
      </p:sp>
      <p:sp>
        <p:nvSpPr>
          <p:cNvPr id="26627" name="TextBox 2"/>
          <p:cNvSpPr>
            <a:spLocks noChangeArrowheads="1"/>
          </p:cNvSpPr>
          <p:nvPr/>
        </p:nvSpPr>
        <p:spPr bwMode="auto">
          <a:xfrm>
            <a:off x="957263" y="1371600"/>
            <a:ext cx="727233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sym typeface="Times New Roman" panose="02020603050405020304" pitchFamily="18" charset="0"/>
              </a:rPr>
              <a:t>本课重点句型：</a:t>
            </a:r>
          </a:p>
          <a:p>
            <a:pPr eaLnBrk="0" hangingPunct="0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What do you want to make? </a:t>
            </a:r>
          </a:p>
          <a:p>
            <a:pPr eaLnBrk="0" hangingPunct="0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 want to make a crown. </a:t>
            </a:r>
          </a:p>
          <a:p>
            <a:pPr eaLnBrk="0" hangingPunct="0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What do you need?</a:t>
            </a:r>
          </a:p>
          <a:p>
            <a:pPr eaLnBrk="0" hangingPunct="0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 need a pair of scissors.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>
            <a:spLocks noChangeArrowheads="1"/>
          </p:cNvSpPr>
          <p:nvPr/>
        </p:nvSpPr>
        <p:spPr bwMode="auto">
          <a:xfrm>
            <a:off x="866775" y="292100"/>
            <a:ext cx="74803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Homework.</a:t>
            </a:r>
          </a:p>
          <a:p>
            <a:pPr eaLnBrk="0" hangingPunct="0"/>
            <a:r>
              <a:rPr lang="zh-CN" altLang="en-US" sz="2800" b="1" dirty="0">
                <a:latin typeface="Times New Roman" panose="02020603050405020304" pitchFamily="18" charset="0"/>
                <a:sym typeface="Arial" panose="020B0604020202020204" pitchFamily="34" charset="0"/>
              </a:rPr>
              <a:t>用英语询问同学、朋友、家长等，完成这个survey。填写表格</a:t>
            </a:r>
            <a:r>
              <a:rPr lang="zh-CN" altLang="en-US" sz="2800" b="1" dirty="0" smtClean="0">
                <a:latin typeface="Times New Roman" panose="02020603050405020304" pitchFamily="18" charset="0"/>
                <a:sym typeface="Arial" panose="020B0604020202020204" pitchFamily="34" charset="0"/>
              </a:rPr>
              <a:t>。 </a:t>
            </a:r>
            <a:endParaRPr lang="en-US" sz="2800" b="1" dirty="0">
              <a:latin typeface="Times New Roman" panose="02020603050405020304" pitchFamily="18" charset="0"/>
              <a:sym typeface="Arial" panose="020B0604020202020204" pitchFamily="34" charset="0"/>
            </a:endParaRPr>
          </a:p>
        </p:txBody>
      </p:sp>
      <p:graphicFrame>
        <p:nvGraphicFramePr>
          <p:cNvPr id="28675" name="表格 28674"/>
          <p:cNvGraphicFramePr/>
          <p:nvPr/>
        </p:nvGraphicFramePr>
        <p:xfrm>
          <a:off x="866775" y="1803400"/>
          <a:ext cx="7167563" cy="4064000"/>
        </p:xfrm>
        <a:graphic>
          <a:graphicData uri="http://schemas.openxmlformats.org/drawingml/2006/table">
            <a:tbl>
              <a:tblPr/>
              <a:tblGrid>
                <a:gridCol w="17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2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12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dirty="0"/>
                        <a:t>name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dirty="0"/>
                        <a:t>craft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dirty="0"/>
                        <a:t>for whom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x-none" dirty="0"/>
                        <a:t>need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2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x-none" dirty="0"/>
                        <a:t>…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2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2800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eaLnBrk="0" hangingPunct="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>
                        <a:buNone/>
                      </a:pPr>
                      <a:endParaRPr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Arial" panose="020B0604020202020204" pitchFamily="34" charset="0"/>
              </a:rPr>
              <a:t>Warming </a:t>
            </a:r>
          </a:p>
        </p:txBody>
      </p:sp>
      <p:sp>
        <p:nvSpPr>
          <p:cNvPr id="5123" name="文本框 5122"/>
          <p:cNvSpPr txBox="1">
            <a:spLocks noChangeArrowheads="1"/>
          </p:cNvSpPr>
          <p:nvPr/>
        </p:nvSpPr>
        <p:spPr bwMode="auto">
          <a:xfrm>
            <a:off x="719138" y="814388"/>
            <a:ext cx="7640637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Do you want to make presents for your families and friends? What do you want to make? What do you need?</a:t>
            </a:r>
          </a:p>
        </p:txBody>
      </p:sp>
      <p:pic>
        <p:nvPicPr>
          <p:cNvPr id="2" name="图片 5123" descr="LEEONY]O5VPREA`$IB5L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2339975"/>
            <a:ext cx="38528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图片 5124" descr="W}E~}TV39VM(OQX[K)})7_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39975"/>
            <a:ext cx="37877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标题 614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E9375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Presentation  </a:t>
            </a:r>
          </a:p>
        </p:txBody>
      </p:sp>
      <p:sp>
        <p:nvSpPr>
          <p:cNvPr id="6147" name="文本框 6146"/>
          <p:cNvSpPr txBox="1">
            <a:spLocks noChangeArrowheads="1"/>
          </p:cNvSpPr>
          <p:nvPr/>
        </p:nvSpPr>
        <p:spPr bwMode="auto">
          <a:xfrm>
            <a:off x="1595438" y="4741863"/>
            <a:ext cx="619125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What’re these?  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They are </a:t>
            </a:r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crafts</a:t>
            </a:r>
            <a:r>
              <a:rPr lang="en-US" sz="2800" b="1" dirty="0">
                <a:latin typeface="Times New Roman" panose="02020603050405020304" pitchFamily="18" charset="0"/>
              </a:rPr>
              <a:t>.     </a:t>
            </a:r>
            <a:endParaRPr lang="en-US" sz="2800" b="1" dirty="0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6147" descr="LEEONY]O5VPREA`$IB5LTE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38" y="814388"/>
            <a:ext cx="5497512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标题 819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8195" name="文本框 8194"/>
          <p:cNvSpPr txBox="1">
            <a:spLocks noChangeArrowheads="1"/>
          </p:cNvSpPr>
          <p:nvPr/>
        </p:nvSpPr>
        <p:spPr bwMode="auto">
          <a:xfrm>
            <a:off x="1685925" y="5000625"/>
            <a:ext cx="61912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                   What is this?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                      It’s a </a:t>
            </a:r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crown</a:t>
            </a:r>
            <a:r>
              <a:rPr lang="en-US" sz="2800" b="1" dirty="0">
                <a:latin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8195" descr="8AJ8NMRRN_900@O11)WYC%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5" y="814388"/>
            <a:ext cx="57721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024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Discussion </a:t>
            </a:r>
          </a:p>
        </p:txBody>
      </p:sp>
      <p:sp>
        <p:nvSpPr>
          <p:cNvPr id="10243" name="文本框 10242"/>
          <p:cNvSpPr txBox="1">
            <a:spLocks noChangeArrowheads="1"/>
          </p:cNvSpPr>
          <p:nvPr/>
        </p:nvSpPr>
        <p:spPr bwMode="auto">
          <a:xfrm>
            <a:off x="1087438" y="4741863"/>
            <a:ext cx="7861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anose="02020603050405020304" pitchFamily="18" charset="0"/>
              </a:rPr>
              <a:t>We want to make a crown, what do we need?</a:t>
            </a:r>
            <a:endParaRPr lang="en-US" sz="2800" b="1" dirty="0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0243" descr="8AJ8NMRRN_900@O11)WYC%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5" y="814388"/>
            <a:ext cx="57721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228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12291" name="文本框 12290"/>
          <p:cNvSpPr txBox="1">
            <a:spLocks noChangeArrowheads="1"/>
          </p:cNvSpPr>
          <p:nvPr/>
        </p:nvSpPr>
        <p:spPr bwMode="auto">
          <a:xfrm>
            <a:off x="457200" y="5000625"/>
            <a:ext cx="783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                         We need a pair of </a:t>
            </a: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scissors</a:t>
            </a:r>
            <a:r>
              <a:rPr lang="en-US" sz="2800" b="1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" name="图片 12291" descr="W]4)P5T$WRPE7Q](J[Y82O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9350" y="814388"/>
            <a:ext cx="68707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433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14339" name="文本框 14338"/>
          <p:cNvSpPr txBox="1">
            <a:spLocks noChangeArrowheads="1"/>
          </p:cNvSpPr>
          <p:nvPr/>
        </p:nvSpPr>
        <p:spPr bwMode="auto">
          <a:xfrm>
            <a:off x="1239838" y="5000625"/>
            <a:ext cx="7446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                     We need some </a:t>
            </a: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tape</a:t>
            </a:r>
            <a:r>
              <a:rPr lang="en-US" sz="2800" b="1">
                <a:latin typeface="Times New Roman" panose="02020603050405020304" pitchFamily="18" charset="0"/>
              </a:rPr>
              <a:t>.</a:t>
            </a:r>
            <a:endParaRPr lang="en-US" sz="2800" b="1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4339" descr="[S7Y(MQV$5]~H2$3ND@H~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1288" y="814388"/>
            <a:ext cx="6296025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638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39750"/>
          </a:xfrm>
        </p:spPr>
        <p:txBody>
          <a:bodyPr/>
          <a:lstStyle/>
          <a:p>
            <a:pPr algn="l"/>
            <a:r>
              <a:rPr lang="en-US" sz="2800" b="1" smtClean="0">
                <a:solidFill>
                  <a:srgbClr val="E93750"/>
                </a:solidFill>
                <a:latin typeface="Times New Roman" panose="02020603050405020304" pitchFamily="18" charset="0"/>
              </a:rPr>
              <a:t>    Presentation</a:t>
            </a:r>
          </a:p>
        </p:txBody>
      </p:sp>
      <p:sp>
        <p:nvSpPr>
          <p:cNvPr id="16387" name="文本框 16386"/>
          <p:cNvSpPr txBox="1">
            <a:spLocks noChangeArrowheads="1"/>
          </p:cNvSpPr>
          <p:nvPr/>
        </p:nvSpPr>
        <p:spPr bwMode="auto">
          <a:xfrm>
            <a:off x="1239838" y="5000625"/>
            <a:ext cx="74469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anose="02020603050405020304" pitchFamily="18" charset="0"/>
              </a:rPr>
              <a:t>                         We need some </a:t>
            </a:r>
            <a:r>
              <a:rPr lang="en-US" sz="2800" b="1">
                <a:solidFill>
                  <a:srgbClr val="E93750"/>
                </a:solidFill>
                <a:latin typeface="Times New Roman" panose="02020603050405020304" pitchFamily="18" charset="0"/>
              </a:rPr>
              <a:t>glue</a:t>
            </a:r>
            <a:r>
              <a:rPr lang="en-US" sz="2800" b="1">
                <a:latin typeface="Times New Roman" panose="02020603050405020304" pitchFamily="18" charset="0"/>
              </a:rPr>
              <a:t>.</a:t>
            </a:r>
            <a:endParaRPr lang="en-US" sz="2800" b="1">
              <a:solidFill>
                <a:srgbClr val="FE1E3E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图片 16387" descr="E)J74XD$]OI$PKS3HWEV~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850" y="1116013"/>
            <a:ext cx="6138863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QQ图片20150127202633_副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3752850"/>
            <a:ext cx="22002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图片 5" descr="QQ图片2015012720491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0450" y="3152775"/>
            <a:ext cx="16398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圆角矩形标注 4"/>
          <p:cNvSpPr>
            <a:spLocks noChangeArrowheads="1"/>
          </p:cNvSpPr>
          <p:nvPr/>
        </p:nvSpPr>
        <p:spPr bwMode="auto">
          <a:xfrm>
            <a:off x="4324350" y="1071563"/>
            <a:ext cx="4362450" cy="1763712"/>
          </a:xfrm>
          <a:prstGeom prst="wedgeRoundRectCallout">
            <a:avLst>
              <a:gd name="adj1" fmla="val -1056"/>
              <a:gd name="adj2" fmla="val 93926"/>
              <a:gd name="adj3" fmla="val 16667"/>
            </a:avLst>
          </a:prstGeom>
          <a:solidFill>
            <a:srgbClr val="FFFF00"/>
          </a:solidFill>
          <a:ln w="9525">
            <a:solidFill>
              <a:schemeClr val="bg1"/>
            </a:solidFill>
            <a:miter lim="800000"/>
          </a:ln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I’m making a toy plane for my brother. He likes playing with toy planes.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  <a:p>
            <a:pPr eaLnBrk="0" hangingPunct="0"/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437" name="矩形标注 6"/>
          <p:cNvSpPr>
            <a:spLocks noChangeArrowheads="1"/>
          </p:cNvSpPr>
          <p:nvPr/>
        </p:nvSpPr>
        <p:spPr bwMode="auto">
          <a:xfrm>
            <a:off x="457200" y="1514475"/>
            <a:ext cx="2820988" cy="981075"/>
          </a:xfrm>
          <a:prstGeom prst="wedgeRectCallout">
            <a:avLst>
              <a:gd name="adj1" fmla="val 4644"/>
              <a:gd name="adj2" fmla="val 199028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 What are you making, Peter? </a:t>
            </a:r>
            <a:endParaRPr lang="zh-CN" altLang="en-US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indent="360680"/>
            <a:r>
              <a:rPr lang="en-US" sz="2800" b="1" dirty="0">
                <a:solidFill>
                  <a:srgbClr val="E93750"/>
                </a:solidFill>
                <a:latin typeface="Times New Roman" panose="02020603050405020304" pitchFamily="18" charset="0"/>
              </a:rPr>
              <a:t>Listen and say</a:t>
            </a:r>
            <a:r>
              <a:rPr lang="en-US" sz="2800" b="1" dirty="0">
                <a:solidFill>
                  <a:srgbClr val="E93750"/>
                </a:solidFill>
              </a:rPr>
              <a:t> </a:t>
            </a:r>
          </a:p>
        </p:txBody>
      </p:sp>
      <p:pic>
        <p:nvPicPr>
          <p:cNvPr id="18439" name="图片 18438" descr="BRVAA3`NJI{9VMCE67RY77B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78188" y="3752850"/>
            <a:ext cx="2552700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>
                                      <p:cBhvr>
                                        <p:cTn id="18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ldLvl="0" animBg="1"/>
      <p:bldP spid="18437" grpId="0" bldLvl="0" animBg="1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EF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全屏显示(4:3)</PresentationFormat>
  <Paragraphs>58</Paragraphs>
  <Slides>15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微软雅黑</vt:lpstr>
      <vt:lpstr>Arial</vt:lpstr>
      <vt:lpstr>Times New Roman</vt:lpstr>
      <vt:lpstr>WWW.2PPT.COM
</vt:lpstr>
      <vt:lpstr>PowerPoint 演示文稿</vt:lpstr>
      <vt:lpstr>PowerPoint 演示文稿</vt:lpstr>
      <vt:lpstr>    Presentation  </vt:lpstr>
      <vt:lpstr>    Presentation</vt:lpstr>
      <vt:lpstr>    Discussion </vt:lpstr>
      <vt:lpstr>    Presentation</vt:lpstr>
      <vt:lpstr>    Presentation</vt:lpstr>
      <vt:lpstr>    Presentation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2022-01-22T03:22:21Z</dcterms:created>
  <dcterms:modified xsi:type="dcterms:W3CDTF">2023-01-16T20:10:54Z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D9121910AA3D4285A97AB351801AE8DA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