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B5C3F-4070-4BD9-BC8E-608FCD4ED0D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4E8CA-75A6-49C2-A410-4613D7BB78B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dirty="0">
              <a:solidFill>
                <a:srgbClr val="EEECE1">
                  <a:lumMod val="2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4E8CA-75A6-49C2-A410-4613D7BB78BB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五边形 7"/>
          <p:cNvSpPr>
            <a:spLocks noChangeArrowheads="1"/>
          </p:cNvSpPr>
          <p:nvPr/>
        </p:nvSpPr>
        <p:spPr bwMode="auto">
          <a:xfrm>
            <a:off x="0" y="501650"/>
            <a:ext cx="262771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mtClean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>
    <p:cover/>
  </p:transition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 idx="4294967295"/>
          </p:nvPr>
        </p:nvSpPr>
        <p:spPr>
          <a:xfrm>
            <a:off x="513160" y="584201"/>
            <a:ext cx="1524000" cy="4984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r>
              <a:rPr lang="en-US" altLang="zh-CN" sz="3200" b="1">
                <a:solidFill>
                  <a:schemeClr val="bg1"/>
                </a:solidFill>
                <a:latin typeface="微软雅黑" panose="020B0503020204020204" pitchFamily="34" charset="-122"/>
              </a:rPr>
              <a:t>Unit </a:t>
            </a:r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4 </a:t>
            </a:r>
            <a:endParaRPr lang="en-US" altLang="zh-CN" sz="3200" b="1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4099" name="文本框 3"/>
          <p:cNvSpPr txBox="1"/>
          <p:nvPr/>
        </p:nvSpPr>
        <p:spPr>
          <a:xfrm>
            <a:off x="2887009" y="1384353"/>
            <a:ext cx="5489972" cy="132343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8000" b="1" dirty="0">
                <a:solidFill>
                  <a:srgbClr val="000000"/>
                </a:solidFill>
                <a:latin typeface="Times New Roman" panose="02020603050405020304" charset="0"/>
              </a:rPr>
              <a:t>Road safety</a:t>
            </a:r>
            <a:endParaRPr lang="zh-CN" altLang="zh-CN" sz="8000" dirty="0">
              <a:solidFill>
                <a:srgbClr val="000000"/>
              </a:solidFill>
              <a:latin typeface="Times New Roman" panose="02020603050405020304" charset="0"/>
            </a:endParaRPr>
          </a:p>
        </p:txBody>
      </p:sp>
      <p:pic>
        <p:nvPicPr>
          <p:cNvPr id="2" name="图片 1" descr="keep-safe-stay-alive-30-05-20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861" y="2948215"/>
            <a:ext cx="4004726" cy="3184113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424639" y="5537290"/>
            <a:ext cx="4461453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91200" y="3317631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第一课时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>
            <p:ph type="title" idx="4294967295"/>
          </p:nvPr>
        </p:nvSpPr>
        <p:spPr>
          <a:xfrm>
            <a:off x="253604" y="584201"/>
            <a:ext cx="2513042" cy="4984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4339" name="矩形 1"/>
          <p:cNvSpPr/>
          <p:nvPr/>
        </p:nvSpPr>
        <p:spPr>
          <a:xfrm>
            <a:off x="175260" y="1562248"/>
            <a:ext cx="2031325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latinLnBrk="1" hangingPunct="0">
              <a:spcBef>
                <a:spcPct val="0"/>
              </a:spcBef>
              <a:spcAft>
                <a:spcPct val="0"/>
              </a:spcAft>
            </a:pPr>
            <a:r>
              <a:rPr lang="zh-CN" altLang="zh-CN" sz="3600" dirty="0">
                <a:solidFill>
                  <a:srgbClr val="000000"/>
                </a:solidFill>
                <a:latin typeface="Times New Roman" panose="02020603050405020304" charset="0"/>
              </a:rPr>
              <a:t>词性转换</a:t>
            </a:r>
            <a:endParaRPr lang="zh-CN" altLang="zh-CN" sz="3600" b="1" dirty="0">
              <a:solidFill>
                <a:srgbClr val="000000"/>
              </a:solidFill>
              <a:latin typeface="Times New Roman" panose="02020603050405020304" charset="0"/>
            </a:endParaRPr>
          </a:p>
        </p:txBody>
      </p:sp>
      <p:sp>
        <p:nvSpPr>
          <p:cNvPr id="14340" name="矩形 2"/>
          <p:cNvSpPr/>
          <p:nvPr/>
        </p:nvSpPr>
        <p:spPr>
          <a:xfrm>
            <a:off x="175260" y="2095989"/>
            <a:ext cx="5138261" cy="403187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charset="0"/>
              </a:rPr>
              <a:t>1.cannot(</a:t>
            </a:r>
            <a:r>
              <a:rPr lang="zh-CN" altLang="zh-CN" sz="3200" dirty="0">
                <a:solidFill>
                  <a:srgbClr val="000000"/>
                </a:solidFill>
                <a:latin typeface="Times New Roman" panose="02020603050405020304" charset="0"/>
              </a:rPr>
              <a:t>缩写形式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charset="0"/>
              </a:rPr>
              <a:t>)_______</a:t>
            </a:r>
          </a:p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charset="0"/>
              </a:rPr>
              <a:t>2.must not(</a:t>
            </a:r>
            <a:r>
              <a:rPr lang="zh-CN" altLang="zh-CN" sz="3200" dirty="0">
                <a:solidFill>
                  <a:srgbClr val="000000"/>
                </a:solidFill>
                <a:latin typeface="Times New Roman" panose="02020603050405020304" charset="0"/>
              </a:rPr>
              <a:t>缩写形式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charset="0"/>
              </a:rPr>
              <a:t>) ______</a:t>
            </a:r>
          </a:p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charset="0"/>
              </a:rPr>
              <a:t>3.quick(</a:t>
            </a:r>
            <a:r>
              <a:rPr lang="zh-CN" altLang="zh-CN" sz="3200" dirty="0">
                <a:solidFill>
                  <a:srgbClr val="000000"/>
                </a:solidFill>
                <a:latin typeface="Times New Roman" panose="02020603050405020304" charset="0"/>
              </a:rPr>
              <a:t>副词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charset="0"/>
              </a:rPr>
              <a:t>) ______      </a:t>
            </a:r>
          </a:p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charset="0"/>
              </a:rPr>
              <a:t>4.loud(</a:t>
            </a:r>
            <a:r>
              <a:rPr lang="zh-CN" altLang="zh-CN" sz="3200" dirty="0">
                <a:solidFill>
                  <a:srgbClr val="000000"/>
                </a:solidFill>
                <a:latin typeface="Times New Roman" panose="02020603050405020304" charset="0"/>
              </a:rPr>
              <a:t>副词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charset="0"/>
              </a:rPr>
              <a:t>) ______</a:t>
            </a:r>
          </a:p>
        </p:txBody>
      </p:sp>
      <p:sp>
        <p:nvSpPr>
          <p:cNvPr id="14341" name="矩形 4"/>
          <p:cNvSpPr/>
          <p:nvPr/>
        </p:nvSpPr>
        <p:spPr>
          <a:xfrm>
            <a:off x="3580538" y="2534920"/>
            <a:ext cx="1300356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charset="0"/>
              </a:rPr>
              <a:t>can’t </a:t>
            </a:r>
          </a:p>
        </p:txBody>
      </p:sp>
      <p:sp>
        <p:nvSpPr>
          <p:cNvPr id="14342" name="矩形 5"/>
          <p:cNvSpPr/>
          <p:nvPr/>
        </p:nvSpPr>
        <p:spPr>
          <a:xfrm>
            <a:off x="3580538" y="3303905"/>
            <a:ext cx="1787669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000000"/>
                </a:solidFill>
              </a:rPr>
              <a:t>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charset="0"/>
              </a:rPr>
              <a:t>mustn’t</a:t>
            </a:r>
          </a:p>
        </p:txBody>
      </p:sp>
      <p:sp>
        <p:nvSpPr>
          <p:cNvPr id="14343" name="矩形 6"/>
          <p:cNvSpPr/>
          <p:nvPr/>
        </p:nvSpPr>
        <p:spPr>
          <a:xfrm>
            <a:off x="2723049" y="4072890"/>
            <a:ext cx="1762021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charset="0"/>
              </a:rPr>
              <a:t>quickly </a:t>
            </a:r>
          </a:p>
        </p:txBody>
      </p:sp>
      <p:sp>
        <p:nvSpPr>
          <p:cNvPr id="14344" name="矩形 7"/>
          <p:cNvSpPr/>
          <p:nvPr/>
        </p:nvSpPr>
        <p:spPr>
          <a:xfrm>
            <a:off x="2529216" y="4974908"/>
            <a:ext cx="1415772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charset="0"/>
              </a:rPr>
              <a:t>loudly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/>
      <p:bldP spid="14343" grpId="0"/>
      <p:bldP spid="143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/>
          <p:cNvSpPr>
            <a:spLocks noGrp="1"/>
          </p:cNvSpPr>
          <p:nvPr>
            <p:ph type="title" idx="4294967295"/>
          </p:nvPr>
        </p:nvSpPr>
        <p:spPr>
          <a:xfrm>
            <a:off x="253604" y="584201"/>
            <a:ext cx="2665442" cy="4984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5363" name="矩形 1"/>
          <p:cNvSpPr/>
          <p:nvPr/>
        </p:nvSpPr>
        <p:spPr>
          <a:xfrm>
            <a:off x="253604" y="1213989"/>
            <a:ext cx="2031325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latinLnBrk="1" hangingPunct="0">
              <a:spcBef>
                <a:spcPct val="0"/>
              </a:spcBef>
              <a:spcAft>
                <a:spcPct val="0"/>
              </a:spcAft>
            </a:pPr>
            <a:r>
              <a:rPr lang="zh-CN" altLang="zh-CN" sz="3600" dirty="0">
                <a:solidFill>
                  <a:srgbClr val="000000"/>
                </a:solidFill>
                <a:latin typeface="Times New Roman" panose="02020603050405020304" charset="0"/>
              </a:rPr>
              <a:t>词组互译</a:t>
            </a:r>
            <a:endParaRPr lang="zh-CN" altLang="zh-CN" sz="3600" b="1" dirty="0">
              <a:solidFill>
                <a:srgbClr val="000000"/>
              </a:solidFill>
              <a:latin typeface="Times New Roman" panose="02020603050405020304" charset="0"/>
            </a:endParaRPr>
          </a:p>
        </p:txBody>
      </p:sp>
      <p:sp>
        <p:nvSpPr>
          <p:cNvPr id="15364" name="矩形 2"/>
          <p:cNvSpPr/>
          <p:nvPr/>
        </p:nvSpPr>
        <p:spPr>
          <a:xfrm>
            <a:off x="286338" y="1984227"/>
            <a:ext cx="7087076" cy="490903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1.</a:t>
            </a:r>
            <a:r>
              <a:rPr lang="zh-CN" altLang="zh-CN" sz="32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踢足球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_______________</a:t>
            </a:r>
          </a:p>
          <a:p>
            <a:pPr eaLnBrk="0" fontAlgn="base" hangingPunct="0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2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r>
              <a:rPr lang="zh-CN" altLang="zh-CN" sz="32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在路上跑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</a:t>
            </a:r>
          </a:p>
          <a:p>
            <a:pPr eaLnBrk="0" fontAlgn="base" hangingPunct="0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3.</a:t>
            </a:r>
            <a:r>
              <a:rPr lang="zh-CN" altLang="zh-CN" sz="32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绿灯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_________________</a:t>
            </a:r>
          </a:p>
          <a:p>
            <a:pPr eaLnBrk="0" fontAlgn="base" hangingPunct="0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4.</a:t>
            </a:r>
            <a:r>
              <a:rPr lang="zh-CN" altLang="zh-CN" sz="32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快速跑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_______________</a:t>
            </a:r>
          </a:p>
          <a:p>
            <a:pPr eaLnBrk="0" fontAlgn="base" hangingPunct="0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5.</a:t>
            </a:r>
            <a:r>
              <a:rPr lang="zh-CN" altLang="zh-CN" sz="32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大声说话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</a:t>
            </a:r>
          </a:p>
          <a:p>
            <a:pPr eaLnBrk="0" fontAlgn="base" hangingPunct="0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6.</a:t>
            </a:r>
            <a:r>
              <a:rPr lang="zh-CN" altLang="zh-CN" sz="32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在课上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_______________</a:t>
            </a:r>
          </a:p>
        </p:txBody>
      </p:sp>
      <p:sp>
        <p:nvSpPr>
          <p:cNvPr id="15365" name="矩形 3"/>
          <p:cNvSpPr/>
          <p:nvPr/>
        </p:nvSpPr>
        <p:spPr>
          <a:xfrm>
            <a:off x="2318624" y="1985010"/>
            <a:ext cx="2659702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charset="0"/>
              </a:rPr>
              <a:t>play football</a:t>
            </a:r>
          </a:p>
        </p:txBody>
      </p:sp>
      <p:sp>
        <p:nvSpPr>
          <p:cNvPr id="15366" name="矩形 4"/>
          <p:cNvSpPr/>
          <p:nvPr/>
        </p:nvSpPr>
        <p:spPr>
          <a:xfrm>
            <a:off x="2318623" y="2805748"/>
            <a:ext cx="3266920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charset="0"/>
              </a:rPr>
              <a:t>run on the road</a:t>
            </a:r>
          </a:p>
        </p:txBody>
      </p:sp>
      <p:sp>
        <p:nvSpPr>
          <p:cNvPr id="15367" name="矩形 5"/>
          <p:cNvSpPr/>
          <p:nvPr/>
        </p:nvSpPr>
        <p:spPr>
          <a:xfrm>
            <a:off x="2318623" y="3614420"/>
            <a:ext cx="2382062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charset="0"/>
              </a:rPr>
              <a:t>green man </a:t>
            </a:r>
          </a:p>
        </p:txBody>
      </p:sp>
      <p:sp>
        <p:nvSpPr>
          <p:cNvPr id="15368" name="矩形 6"/>
          <p:cNvSpPr/>
          <p:nvPr/>
        </p:nvSpPr>
        <p:spPr>
          <a:xfrm>
            <a:off x="2239090" y="4447858"/>
            <a:ext cx="2595582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charset="0"/>
              </a:rPr>
              <a:t>run quickly </a:t>
            </a:r>
          </a:p>
        </p:txBody>
      </p:sp>
      <p:sp>
        <p:nvSpPr>
          <p:cNvPr id="15369" name="矩形 7"/>
          <p:cNvSpPr/>
          <p:nvPr/>
        </p:nvSpPr>
        <p:spPr>
          <a:xfrm>
            <a:off x="2458165" y="5267325"/>
            <a:ext cx="2300630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charset="0"/>
              </a:rPr>
              <a:t>talk loudly</a:t>
            </a:r>
          </a:p>
        </p:txBody>
      </p:sp>
      <p:sp>
        <p:nvSpPr>
          <p:cNvPr id="15370" name="矩形 8"/>
          <p:cNvSpPr/>
          <p:nvPr/>
        </p:nvSpPr>
        <p:spPr>
          <a:xfrm>
            <a:off x="2458165" y="6150610"/>
            <a:ext cx="1608133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latinLnBrk="1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charset="0"/>
              </a:rPr>
              <a:t>in class</a:t>
            </a:r>
          </a:p>
        </p:txBody>
      </p:sp>
      <p:pic>
        <p:nvPicPr>
          <p:cNvPr id="2" name="图片 1" descr="31D58PICVAH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909042" y="2027139"/>
            <a:ext cx="3234957" cy="3705446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  <p:bldP spid="15366" grpId="0"/>
      <p:bldP spid="15367" grpId="0"/>
      <p:bldP spid="15368" grpId="0"/>
      <p:bldP spid="15369" grpId="0"/>
      <p:bldP spid="1537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/>
          </p:cNvSpPr>
          <p:nvPr>
            <p:ph type="title" idx="4294967295"/>
          </p:nvPr>
        </p:nvSpPr>
        <p:spPr>
          <a:xfrm>
            <a:off x="253604" y="584201"/>
            <a:ext cx="2677165" cy="4984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6387" name="矩形 1"/>
          <p:cNvSpPr/>
          <p:nvPr/>
        </p:nvSpPr>
        <p:spPr>
          <a:xfrm>
            <a:off x="84549" y="1459698"/>
            <a:ext cx="2031325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zh-CN" sz="3600" dirty="0">
                <a:solidFill>
                  <a:srgbClr val="000000"/>
                </a:solidFill>
                <a:latin typeface="Times New Roman" panose="02020603050405020304" charset="0"/>
              </a:rPr>
              <a:t>连词成句</a:t>
            </a:r>
          </a:p>
        </p:txBody>
      </p:sp>
      <p:sp>
        <p:nvSpPr>
          <p:cNvPr id="16388" name="矩形 2"/>
          <p:cNvSpPr/>
          <p:nvPr/>
        </p:nvSpPr>
        <p:spPr>
          <a:xfrm>
            <a:off x="443864" y="1906270"/>
            <a:ext cx="8700135" cy="45243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charset="0"/>
              </a:rPr>
              <a:t>1.mustn’t , play games you, ball the road, on(.)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charset="0"/>
              </a:rPr>
              <a:t>__________________________________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charset="0"/>
              </a:rPr>
              <a:t>2.must , you, listen, teachers, to ,class, in(.)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charset="0"/>
              </a:rPr>
              <a:t>__________________________________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charset="0"/>
              </a:rPr>
              <a:t>3.what , you ,must, do the. on ,roads(.)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charset="0"/>
              </a:rPr>
              <a:t>__________________________________</a:t>
            </a:r>
          </a:p>
        </p:txBody>
      </p:sp>
      <p:sp>
        <p:nvSpPr>
          <p:cNvPr id="16389" name="矩形 3"/>
          <p:cNvSpPr/>
          <p:nvPr/>
        </p:nvSpPr>
        <p:spPr>
          <a:xfrm>
            <a:off x="775959" y="2657257"/>
            <a:ext cx="7773218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FF0000"/>
                </a:solidFill>
                <a:latin typeface="Times New Roman" panose="02020603050405020304" charset="0"/>
              </a:rPr>
              <a:t>You mustn’t play ball games on the road.</a:t>
            </a:r>
          </a:p>
        </p:txBody>
      </p:sp>
      <p:sp>
        <p:nvSpPr>
          <p:cNvPr id="16390" name="矩形 4"/>
          <p:cNvSpPr/>
          <p:nvPr/>
        </p:nvSpPr>
        <p:spPr>
          <a:xfrm>
            <a:off x="846297" y="4055013"/>
            <a:ext cx="6768456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FF0000"/>
                </a:solidFill>
                <a:latin typeface="Times New Roman" panose="02020603050405020304" charset="0"/>
              </a:rPr>
              <a:t>You must listen to teachers in class.</a:t>
            </a:r>
          </a:p>
        </p:txBody>
      </p:sp>
      <p:sp>
        <p:nvSpPr>
          <p:cNvPr id="16391" name="矩形 5"/>
          <p:cNvSpPr/>
          <p:nvPr/>
        </p:nvSpPr>
        <p:spPr>
          <a:xfrm>
            <a:off x="846295" y="5526162"/>
            <a:ext cx="6160661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FF0000"/>
                </a:solidFill>
                <a:latin typeface="Times New Roman" panose="02020603050405020304" charset="0"/>
              </a:rPr>
              <a:t>What must you do on the roads?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0" grpId="0"/>
      <p:bldP spid="1639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1"/>
          <p:cNvSpPr>
            <a:spLocks noGrp="1"/>
          </p:cNvSpPr>
          <p:nvPr>
            <p:ph type="title" idx="4294967295"/>
          </p:nvPr>
        </p:nvSpPr>
        <p:spPr>
          <a:xfrm>
            <a:off x="112928" y="584201"/>
            <a:ext cx="3427442" cy="4984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Homework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467802" y="1479550"/>
            <a:ext cx="62811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 dirty="0">
                <a:solidFill>
                  <a:srgbClr val="000000"/>
                </a:solidFill>
                <a:latin typeface="Times New Roman" panose="02020603050405020304" charset="0"/>
              </a:rPr>
              <a:t>Know the traffic signs</a:t>
            </a:r>
            <a:r>
              <a:rPr lang="en-US" altLang="zh-CN" sz="4400" b="1" dirty="0">
                <a:solidFill>
                  <a:srgbClr val="000000"/>
                </a:solidFill>
                <a:latin typeface="Times New Roman" panose="02020603050405020304" charset="0"/>
              </a:rPr>
              <a:t>.</a:t>
            </a:r>
          </a:p>
        </p:txBody>
      </p:sp>
      <p:pic>
        <p:nvPicPr>
          <p:cNvPr id="4" name="图片 3" descr="b892ff652dfa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1364530" y="2335531"/>
            <a:ext cx="6140768" cy="4159399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 idx="4294967295"/>
          </p:nvPr>
        </p:nvSpPr>
        <p:spPr>
          <a:xfrm>
            <a:off x="253604" y="584201"/>
            <a:ext cx="2841288" cy="4984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Introduce</a:t>
            </a:r>
          </a:p>
        </p:txBody>
      </p:sp>
      <p:sp>
        <p:nvSpPr>
          <p:cNvPr id="5123" name="矩形 1"/>
          <p:cNvSpPr/>
          <p:nvPr/>
        </p:nvSpPr>
        <p:spPr>
          <a:xfrm>
            <a:off x="4009292" y="1692910"/>
            <a:ext cx="5134708" cy="39122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charset="0"/>
              </a:rPr>
              <a:t>T: How can you cross the road safety?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charset="0"/>
              </a:rPr>
              <a:t>S</a:t>
            </a:r>
            <a:r>
              <a:rPr lang="zh-CN" altLang="zh-CN" sz="2100" dirty="0">
                <a:solidFill>
                  <a:srgbClr val="000000"/>
                </a:solidFill>
                <a:latin typeface="Times New Roman" panose="02020603050405020304" charset="0"/>
              </a:rPr>
              <a:t>：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charset="0"/>
              </a:rPr>
              <a:t>We 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charset="0"/>
              </a:rPr>
              <a:t>must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charset="0"/>
              </a:rPr>
              <a:t> look for a zebra crossing.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charset="0"/>
              </a:rPr>
              <a:t>      We 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charset="0"/>
              </a:rPr>
              <a:t>must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charset="0"/>
              </a:rPr>
              <a:t> look at the traffic lights and    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charset="0"/>
              </a:rPr>
              <a:t>       wait for the green man. See the red 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charset="0"/>
              </a:rPr>
              <a:t>        man, we 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charset="0"/>
              </a:rPr>
              <a:t>mustn’t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charset="0"/>
              </a:rPr>
              <a:t> cross the road. You       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charset="0"/>
              </a:rPr>
              <a:t>        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charset="0"/>
              </a:rPr>
              <a:t>can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charset="0"/>
              </a:rPr>
              <a:t> wait on the pavement. You 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charset="0"/>
              </a:rPr>
              <a:t>         mustn’t play on the road.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charset="0"/>
              </a:rPr>
              <a:t>T: Well done. Now let’s play a game. </a:t>
            </a:r>
          </a:p>
        </p:txBody>
      </p:sp>
      <p:pic>
        <p:nvPicPr>
          <p:cNvPr id="2" name="图片 1" descr="201508050929513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09" y="1692910"/>
            <a:ext cx="3731735" cy="3992782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 idx="4294967295"/>
          </p:nvPr>
        </p:nvSpPr>
        <p:spPr>
          <a:xfrm>
            <a:off x="520304" y="558800"/>
            <a:ext cx="1544240" cy="5143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6147" name="矩形 1"/>
          <p:cNvSpPr/>
          <p:nvPr/>
        </p:nvSpPr>
        <p:spPr>
          <a:xfrm>
            <a:off x="287656" y="2314675"/>
            <a:ext cx="2419252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latinLnBrk="1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000000"/>
                </a:solidFill>
              </a:rPr>
              <a:t>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charset="0"/>
              </a:rPr>
              <a:t>look   [</a:t>
            </a:r>
            <a:r>
              <a:rPr lang="en-US" altLang="zh-CN" sz="3600" b="1" dirty="0" err="1">
                <a:solidFill>
                  <a:srgbClr val="000000"/>
                </a:solidFill>
                <a:latin typeface="Times New Roman" panose="02020603050405020304" charset="0"/>
              </a:rPr>
              <a:t>lʊk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charset="0"/>
              </a:rPr>
              <a:t>]</a:t>
            </a:r>
          </a:p>
        </p:txBody>
      </p:sp>
      <p:sp>
        <p:nvSpPr>
          <p:cNvPr id="6148" name="矩形 2"/>
          <p:cNvSpPr/>
          <p:nvPr/>
        </p:nvSpPr>
        <p:spPr>
          <a:xfrm>
            <a:off x="333426" y="3335161"/>
            <a:ext cx="8810574" cy="332398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动词，和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at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构成固定词组：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look at,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意为“看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...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”</a:t>
            </a:r>
          </a:p>
          <a:p>
            <a:pPr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 err="1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eg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：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He is looking at the boys over there.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他正在看那边的男孩。</a:t>
            </a:r>
          </a:p>
          <a:p>
            <a:pPr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小练习：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填上合适的介词：</a:t>
            </a:r>
            <a:endParaRPr lang="en-US" altLang="zh-CN" sz="2800" dirty="0">
              <a:solidFill>
                <a:srgbClr val="000000"/>
              </a:solidFill>
              <a:latin typeface="Times New Roman" panose="02020603050405020304" charset="0"/>
              <a:sym typeface="+mn-ea"/>
            </a:endParaRPr>
          </a:p>
          <a:p>
            <a:pPr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 To keep safe, you can look ______for cars and </a:t>
            </a:r>
            <a:r>
              <a:rPr lang="en-US" altLang="zh-CN" sz="2800" dirty="0" err="1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blkes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.</a:t>
            </a:r>
          </a:p>
        </p:txBody>
      </p:sp>
      <p:sp>
        <p:nvSpPr>
          <p:cNvPr id="6149" name="矩形 3"/>
          <p:cNvSpPr/>
          <p:nvPr/>
        </p:nvSpPr>
        <p:spPr>
          <a:xfrm>
            <a:off x="520542" y="2285365"/>
            <a:ext cx="8060531" cy="518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fontAlgn="base" latinLnBrk="1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	</a:t>
            </a:r>
          </a:p>
        </p:txBody>
      </p:sp>
      <p:sp>
        <p:nvSpPr>
          <p:cNvPr id="2" name="矩形 1"/>
          <p:cNvSpPr/>
          <p:nvPr/>
        </p:nvSpPr>
        <p:spPr>
          <a:xfrm>
            <a:off x="4550807" y="5751821"/>
            <a:ext cx="64312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out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 idx="4294967295"/>
          </p:nvPr>
        </p:nvSpPr>
        <p:spPr>
          <a:xfrm>
            <a:off x="520304" y="558800"/>
            <a:ext cx="1544240" cy="5143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7171" name="矩形 1"/>
          <p:cNvSpPr/>
          <p:nvPr/>
        </p:nvSpPr>
        <p:spPr>
          <a:xfrm>
            <a:off x="250140" y="1368286"/>
            <a:ext cx="2262158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latinLnBrk="1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charset="0"/>
              </a:rPr>
              <a:t>can  [</a:t>
            </a:r>
            <a:r>
              <a:rPr lang="en-US" altLang="zh-CN" sz="3600" b="1" dirty="0" err="1">
                <a:solidFill>
                  <a:srgbClr val="000000"/>
                </a:solidFill>
                <a:latin typeface="Times New Roman" panose="02020603050405020304" charset="0"/>
              </a:rPr>
              <a:t>kæn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charset="0"/>
              </a:rPr>
              <a:t>]</a:t>
            </a:r>
          </a:p>
        </p:txBody>
      </p:sp>
      <p:sp>
        <p:nvSpPr>
          <p:cNvPr id="7172" name="矩形 2"/>
          <p:cNvSpPr/>
          <p:nvPr/>
        </p:nvSpPr>
        <p:spPr>
          <a:xfrm>
            <a:off x="255285" y="1968286"/>
            <a:ext cx="6627135" cy="138499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情态动词 ，表示：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“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会、能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.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后跟动词原形</a:t>
            </a:r>
          </a:p>
          <a:p>
            <a:pPr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 err="1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eg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：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I can swim.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我会游泳。</a:t>
            </a:r>
          </a:p>
        </p:txBody>
      </p:sp>
      <p:sp>
        <p:nvSpPr>
          <p:cNvPr id="7174" name="矩形 4"/>
          <p:cNvSpPr/>
          <p:nvPr/>
        </p:nvSpPr>
        <p:spPr>
          <a:xfrm>
            <a:off x="233016" y="3377990"/>
            <a:ext cx="8805475" cy="332398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00000"/>
                </a:solidFill>
                <a:latin typeface="Times New Roman" panose="02020603050405020304" charset="0"/>
              </a:rPr>
              <a:t>小练习：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单项选择：</a:t>
            </a:r>
            <a:endParaRPr lang="en-US" altLang="zh-CN" sz="2800" dirty="0">
              <a:solidFill>
                <a:srgbClr val="000000"/>
              </a:solidFill>
              <a:latin typeface="Times New Roman" panose="02020603050405020304" charset="0"/>
            </a:endParaRPr>
          </a:p>
          <a:p>
            <a:pPr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         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（ ）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 He can______ basketball well.</a:t>
            </a:r>
          </a:p>
          <a:p>
            <a:pPr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            A. plays     B. play</a:t>
            </a:r>
          </a:p>
          <a:p>
            <a:pPr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800" dirty="0">
                <a:solidFill>
                  <a:srgbClr val="000000"/>
                </a:solidFill>
                <a:sym typeface="+mn-ea"/>
              </a:rPr>
              <a:t>                  </a:t>
            </a:r>
            <a:endParaRPr lang="en-US" altLang="zh-CN" sz="2800" dirty="0">
              <a:solidFill>
                <a:srgbClr val="000000"/>
              </a:solidFill>
              <a:sym typeface="+mn-ea"/>
            </a:endParaRPr>
          </a:p>
          <a:p>
            <a:pPr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solidFill>
                <a:srgbClr val="000000"/>
              </a:solidFill>
              <a:latin typeface="Times New Roman" panose="02020603050405020304" charset="0"/>
            </a:endParaRPr>
          </a:p>
        </p:txBody>
      </p:sp>
      <p:sp>
        <p:nvSpPr>
          <p:cNvPr id="7176" name="矩形 6"/>
          <p:cNvSpPr/>
          <p:nvPr/>
        </p:nvSpPr>
        <p:spPr>
          <a:xfrm>
            <a:off x="233016" y="5375622"/>
            <a:ext cx="8910983" cy="120032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</a:rPr>
              <a:t>拓展：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charset="0"/>
              </a:rPr>
              <a:t>其否定形式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</a:rPr>
              <a:t>can not=can’t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charset="0"/>
              </a:rPr>
              <a:t>有时还表示请求、允许，或推测</a:t>
            </a:r>
          </a:p>
          <a:p>
            <a:pPr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</a:rPr>
              <a:t>         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charset="0"/>
              </a:rPr>
              <a:t>eg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charset="0"/>
              </a:rPr>
              <a:t>：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</a:rPr>
              <a:t>Can I help you?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charset="0"/>
              </a:rPr>
              <a:t>我能帮助你吗？</a:t>
            </a:r>
          </a:p>
        </p:txBody>
      </p:sp>
      <p:sp>
        <p:nvSpPr>
          <p:cNvPr id="3" name="矩形 2"/>
          <p:cNvSpPr/>
          <p:nvPr/>
        </p:nvSpPr>
        <p:spPr>
          <a:xfrm>
            <a:off x="1380754" y="4132215"/>
            <a:ext cx="3857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FF0000"/>
                </a:solidFill>
                <a:sym typeface="+mn-ea"/>
              </a:rPr>
              <a:t>B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 idx="4294967295"/>
          </p:nvPr>
        </p:nvSpPr>
        <p:spPr>
          <a:xfrm>
            <a:off x="177404" y="574675"/>
            <a:ext cx="3034719" cy="4826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9219" name="矩形 1"/>
          <p:cNvSpPr/>
          <p:nvPr/>
        </p:nvSpPr>
        <p:spPr>
          <a:xfrm>
            <a:off x="177404" y="1400175"/>
            <a:ext cx="3249608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latinLnBrk="1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charset="0"/>
              </a:rPr>
              <a:t> Red man ,stop.</a:t>
            </a:r>
          </a:p>
        </p:txBody>
      </p:sp>
      <p:sp>
        <p:nvSpPr>
          <p:cNvPr id="9221" name="矩形 3"/>
          <p:cNvSpPr/>
          <p:nvPr/>
        </p:nvSpPr>
        <p:spPr>
          <a:xfrm>
            <a:off x="177403" y="2160587"/>
            <a:ext cx="9442609" cy="461664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stop to do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停下来去做某事； 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stop doing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停下某事。</a:t>
            </a:r>
          </a:p>
          <a:p>
            <a:pPr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 err="1">
                <a:solidFill>
                  <a:srgbClr val="000000"/>
                </a:solidFill>
                <a:latin typeface="Times New Roman" panose="02020603050405020304" charset="0"/>
              </a:rPr>
              <a:t>eg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charset="0"/>
              </a:rPr>
              <a:t>：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（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1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）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Let's stop to have a rest. 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我们停下来歇会儿吧</a:t>
            </a:r>
            <a:endParaRPr lang="en-US" altLang="zh-CN" sz="2800" dirty="0">
              <a:solidFill>
                <a:srgbClr val="000000"/>
              </a:solidFill>
              <a:latin typeface="Times New Roman" panose="02020603050405020304" charset="0"/>
            </a:endParaRPr>
          </a:p>
          <a:p>
            <a:pPr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（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2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）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Stop talking, please. Let‘s sing an English song.</a:t>
            </a:r>
          </a:p>
          <a:p>
            <a:pPr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不要说话了，让我们唱支英文歌曲吧。</a:t>
            </a:r>
          </a:p>
          <a:p>
            <a:pPr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小练习：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英译汉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：</a:t>
            </a:r>
            <a:endParaRPr lang="en-US" altLang="zh-CN" sz="2800" dirty="0">
              <a:solidFill>
                <a:srgbClr val="000000"/>
              </a:solidFill>
              <a:latin typeface="Times New Roman" panose="02020603050405020304" charset="0"/>
              <a:sym typeface="+mn-ea"/>
            </a:endParaRPr>
          </a:p>
          <a:p>
            <a:pPr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Now, stop talking. Class begins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．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____________</a:t>
            </a:r>
          </a:p>
          <a:p>
            <a:pPr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800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不要讲话了，开始上课。</a:t>
            </a:r>
          </a:p>
        </p:txBody>
      </p:sp>
      <p:sp>
        <p:nvSpPr>
          <p:cNvPr id="9222" name="矩形 4"/>
          <p:cNvSpPr/>
          <p:nvPr/>
        </p:nvSpPr>
        <p:spPr>
          <a:xfrm>
            <a:off x="386954" y="3173413"/>
            <a:ext cx="4572000" cy="3657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fontAlgn="base" latinLnBrk="1" hangingPunct="0">
              <a:spcBef>
                <a:spcPct val="0"/>
              </a:spcBef>
              <a:spcAft>
                <a:spcPct val="0"/>
              </a:spcAft>
            </a:pPr>
            <a:endParaRPr lang="zh-CN" altLang="zh-CN" dirty="0">
              <a:solidFill>
                <a:srgbClr val="000000"/>
              </a:solidFill>
            </a:endParaRPr>
          </a:p>
        </p:txBody>
      </p:sp>
      <p:pic>
        <p:nvPicPr>
          <p:cNvPr id="2" name="图片 1" descr="31D58PICVAH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7493794" y="0"/>
            <a:ext cx="1650206" cy="2250831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 idx="4294967295"/>
          </p:nvPr>
        </p:nvSpPr>
        <p:spPr>
          <a:xfrm>
            <a:off x="520304" y="558800"/>
            <a:ext cx="1544240" cy="5143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8195" name="矩形 1"/>
          <p:cNvSpPr/>
          <p:nvPr/>
        </p:nvSpPr>
        <p:spPr>
          <a:xfrm>
            <a:off x="246945" y="1466730"/>
            <a:ext cx="2787943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latinLnBrk="1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charset="0"/>
              </a:rPr>
              <a:t>clean  [</a:t>
            </a:r>
            <a:r>
              <a:rPr lang="en-US" altLang="zh-CN" sz="3600" b="1" dirty="0" err="1">
                <a:solidFill>
                  <a:srgbClr val="000000"/>
                </a:solidFill>
                <a:latin typeface="Times New Roman" panose="02020603050405020304" charset="0"/>
              </a:rPr>
              <a:t>kli:n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charset="0"/>
              </a:rPr>
              <a:t>] </a:t>
            </a:r>
          </a:p>
        </p:txBody>
      </p:sp>
      <p:sp>
        <p:nvSpPr>
          <p:cNvPr id="8196" name="矩形 2"/>
          <p:cNvSpPr/>
          <p:nvPr/>
        </p:nvSpPr>
        <p:spPr>
          <a:xfrm>
            <a:off x="760" y="2239009"/>
            <a:ext cx="9225302" cy="39703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动词，解释为打扫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charset="0"/>
              </a:rPr>
              <a:t>；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形容词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charset="0"/>
              </a:rPr>
              <a:t>，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解释为干净的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charset="0"/>
              </a:rPr>
              <a:t>；</a:t>
            </a:r>
            <a:endParaRPr lang="zh-CN" altLang="zh-CN" sz="2800" dirty="0">
              <a:solidFill>
                <a:srgbClr val="000000"/>
              </a:solidFill>
              <a:latin typeface="Times New Roman" panose="02020603050405020304" charset="0"/>
            </a:endParaRPr>
          </a:p>
          <a:p>
            <a:pPr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eg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：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1.This is my clean room.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这是我干净的房间。</a:t>
            </a:r>
          </a:p>
          <a:p>
            <a:pPr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 2.Let’s clean our classroom.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让我们打扫一下我们的教室。</a:t>
            </a:r>
          </a:p>
          <a:p>
            <a:pPr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小练习：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Be careful to keep yourself clean. </a:t>
            </a:r>
          </a:p>
          <a:p>
            <a:pPr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                What’s meaning of </a:t>
            </a:r>
            <a:r>
              <a:rPr lang="en-US" altLang="zh-CN" sz="2800" dirty="0">
                <a:solidFill>
                  <a:srgbClr val="E7E6E6">
                    <a:lumMod val="50000"/>
                  </a:srgbClr>
                </a:solidFill>
                <a:latin typeface="Times New Roman" panose="02020603050405020304" charset="0"/>
                <a:sym typeface="+mn-ea"/>
              </a:rPr>
              <a:t>clea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n?</a:t>
            </a:r>
          </a:p>
          <a:p>
            <a:pPr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                </a:t>
            </a:r>
            <a:r>
              <a:rPr lang="zh-CN" altLang="zh-CN" sz="2800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清洁的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 idx="4294967295"/>
          </p:nvPr>
        </p:nvSpPr>
        <p:spPr>
          <a:xfrm>
            <a:off x="177404" y="574675"/>
            <a:ext cx="3198842" cy="4826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1267" name="矩形 7"/>
          <p:cNvSpPr/>
          <p:nvPr/>
        </p:nvSpPr>
        <p:spPr>
          <a:xfrm>
            <a:off x="283150" y="1057275"/>
            <a:ext cx="8614666" cy="175432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charset="0"/>
              </a:rPr>
              <a:t>You mustn’t run quickly on the road.</a:t>
            </a:r>
          </a:p>
          <a:p>
            <a:pPr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charset="0"/>
              </a:rPr>
              <a:t>你不能在路上快速跑。</a:t>
            </a:r>
          </a:p>
        </p:txBody>
      </p:sp>
      <p:sp>
        <p:nvSpPr>
          <p:cNvPr id="11268" name="矩形 8"/>
          <p:cNvSpPr/>
          <p:nvPr/>
        </p:nvSpPr>
        <p:spPr>
          <a:xfrm>
            <a:off x="389334" y="2713370"/>
            <a:ext cx="8754666" cy="367023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quick</a:t>
            </a:r>
            <a:r>
              <a:rPr lang="zh-CN" altLang="zh-CN" sz="26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是形容词</a:t>
            </a:r>
            <a:r>
              <a:rPr lang="en-US" altLang="zh-CN" sz="26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,</a:t>
            </a:r>
            <a:r>
              <a:rPr lang="zh-CN" altLang="zh-CN" sz="26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后修饰名词</a:t>
            </a:r>
            <a:r>
              <a:rPr lang="zh-CN" altLang="en-US" sz="26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；</a:t>
            </a:r>
            <a:r>
              <a:rPr lang="en-US" altLang="zh-CN" sz="26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quickly</a:t>
            </a:r>
            <a:r>
              <a:rPr lang="zh-CN" altLang="zh-CN" sz="26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是副词后修饰动词</a:t>
            </a:r>
            <a:r>
              <a:rPr lang="zh-CN" altLang="en-US" sz="26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。</a:t>
            </a:r>
            <a:endParaRPr lang="en-US" altLang="zh-CN" sz="2600" dirty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eg</a:t>
            </a:r>
            <a:r>
              <a:rPr lang="zh-CN" altLang="en-US" sz="26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：</a:t>
            </a:r>
            <a:r>
              <a:rPr lang="en-US" altLang="zh-CN" sz="26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bus is coming</a:t>
            </a:r>
            <a:r>
              <a:rPr lang="zh-CN" altLang="zh-CN" sz="26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，</a:t>
            </a:r>
            <a:r>
              <a:rPr lang="en-US" altLang="zh-CN" sz="26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and you must be quick.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</a:t>
            </a:r>
            <a:r>
              <a:rPr lang="zh-CN" altLang="zh-CN" sz="26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车子过来了，你必须快点。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Quickly</a:t>
            </a:r>
            <a:r>
              <a:rPr lang="zh-CN" altLang="zh-CN" sz="26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，</a:t>
            </a:r>
            <a:r>
              <a:rPr lang="en-US" altLang="zh-CN" sz="26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bus is coming. 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</a:t>
            </a:r>
            <a:r>
              <a:rPr lang="zh-CN" altLang="zh-CN" sz="26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快点，公交车来了。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5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小练习：</a:t>
            </a:r>
            <a:r>
              <a:rPr lang="zh-CN" altLang="zh-CN" sz="25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用所给词的适当形式填空</a:t>
            </a:r>
            <a:r>
              <a:rPr lang="zh-CN" altLang="en-US" sz="25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：</a:t>
            </a:r>
            <a:r>
              <a:rPr lang="en-US" altLang="zh-CN" sz="25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Be _____(quick)!</a:t>
            </a:r>
            <a:r>
              <a:rPr lang="zh-CN" altLang="zh-CN" sz="25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快点！</a:t>
            </a:r>
          </a:p>
        </p:txBody>
      </p:sp>
      <p:sp>
        <p:nvSpPr>
          <p:cNvPr id="3" name="矩形 2"/>
          <p:cNvSpPr/>
          <p:nvPr/>
        </p:nvSpPr>
        <p:spPr>
          <a:xfrm>
            <a:off x="5826453" y="5591055"/>
            <a:ext cx="11063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quickly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/>
          </p:cNvSpPr>
          <p:nvPr>
            <p:ph type="title" idx="4294967295"/>
          </p:nvPr>
        </p:nvSpPr>
        <p:spPr>
          <a:xfrm>
            <a:off x="253604" y="584201"/>
            <a:ext cx="2899904" cy="4984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Dialogue</a:t>
            </a:r>
          </a:p>
        </p:txBody>
      </p:sp>
      <p:sp>
        <p:nvSpPr>
          <p:cNvPr id="12291" name="矩形 1"/>
          <p:cNvSpPr/>
          <p:nvPr/>
        </p:nvSpPr>
        <p:spPr>
          <a:xfrm>
            <a:off x="231233" y="1357970"/>
            <a:ext cx="8223885" cy="526297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</a:rPr>
              <a:t>Red man, stop. Green man go! </a:t>
            </a:r>
          </a:p>
          <a:p>
            <a:pPr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红灯停，绿灯走！</a:t>
            </a:r>
          </a:p>
          <a:p>
            <a:pPr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</a:rPr>
              <a:t>What must you do on the road?</a:t>
            </a:r>
          </a:p>
          <a:p>
            <a:pPr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在公路上你必须做什么？</a:t>
            </a:r>
          </a:p>
          <a:p>
            <a:pPr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</a:rPr>
              <a:t>I must look out for cars.</a:t>
            </a:r>
          </a:p>
          <a:p>
            <a:pPr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我必须小心汽车。</a:t>
            </a:r>
          </a:p>
          <a:p>
            <a:pPr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</a:rPr>
              <a:t>Right! </a:t>
            </a:r>
          </a:p>
          <a:p>
            <a:pPr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对了！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54911" y="1675104"/>
            <a:ext cx="3429000" cy="4572000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/>
          <p:cNvPicPr>
            <a:picLocks noChangeAspect="1"/>
          </p:cNvPicPr>
          <p:nvPr/>
        </p:nvPicPr>
        <p:blipFill>
          <a:blip r:embed="rId2" cstate="email"/>
          <a:srcRect l="2991" t="7024" r="2748" b="6274"/>
          <a:stretch>
            <a:fillRect/>
          </a:stretch>
        </p:blipFill>
        <p:spPr>
          <a:xfrm>
            <a:off x="1015051" y="1426765"/>
            <a:ext cx="5575697" cy="39735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标题 1"/>
          <p:cNvSpPr>
            <a:spLocks noGrp="1"/>
          </p:cNvSpPr>
          <p:nvPr>
            <p:ph type="title" idx="4294967295"/>
          </p:nvPr>
        </p:nvSpPr>
        <p:spPr>
          <a:xfrm>
            <a:off x="253604" y="584201"/>
            <a:ext cx="2618550" cy="4984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Summary</a:t>
            </a:r>
          </a:p>
        </p:txBody>
      </p:sp>
      <p:pic>
        <p:nvPicPr>
          <p:cNvPr id="13316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6329" y="2779713"/>
            <a:ext cx="2031206" cy="3511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7" name="矩形 1"/>
          <p:cNvSpPr/>
          <p:nvPr/>
        </p:nvSpPr>
        <p:spPr>
          <a:xfrm>
            <a:off x="1531382" y="1842770"/>
            <a:ext cx="1031051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FFFFFF"/>
                </a:solidFill>
                <a:latin typeface="Times New Roman" panose="02020603050405020304" charset="0"/>
              </a:rPr>
              <a:t>look</a:t>
            </a:r>
          </a:p>
        </p:txBody>
      </p:sp>
      <p:sp>
        <p:nvSpPr>
          <p:cNvPr id="13318" name="矩形 2"/>
          <p:cNvSpPr/>
          <p:nvPr/>
        </p:nvSpPr>
        <p:spPr>
          <a:xfrm>
            <a:off x="3267075" y="1842770"/>
            <a:ext cx="877163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FFFFFF"/>
                </a:solidFill>
                <a:latin typeface="Times New Roman" panose="02020603050405020304" charset="0"/>
              </a:rPr>
              <a:t>can</a:t>
            </a:r>
          </a:p>
        </p:txBody>
      </p:sp>
      <p:sp>
        <p:nvSpPr>
          <p:cNvPr id="13319" name="矩形 3"/>
          <p:cNvSpPr/>
          <p:nvPr/>
        </p:nvSpPr>
        <p:spPr>
          <a:xfrm>
            <a:off x="4707017" y="1842453"/>
            <a:ext cx="1210588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latinLnBrk="1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FFFFFF"/>
                </a:solidFill>
                <a:latin typeface="Times New Roman" panose="02020603050405020304" charset="0"/>
              </a:rPr>
              <a:t>clean</a:t>
            </a:r>
          </a:p>
        </p:txBody>
      </p:sp>
      <p:sp>
        <p:nvSpPr>
          <p:cNvPr id="13320" name="矩形 4"/>
          <p:cNvSpPr/>
          <p:nvPr/>
        </p:nvSpPr>
        <p:spPr>
          <a:xfrm>
            <a:off x="1531382" y="2773441"/>
            <a:ext cx="3134191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FFFFFF"/>
                </a:solidFill>
                <a:latin typeface="Times New Roman" panose="02020603050405020304" charset="0"/>
              </a:rPr>
              <a:t>Red man ,stop.</a:t>
            </a:r>
          </a:p>
        </p:txBody>
      </p:sp>
      <p:sp>
        <p:nvSpPr>
          <p:cNvPr id="13321" name="矩形 5"/>
          <p:cNvSpPr/>
          <p:nvPr/>
        </p:nvSpPr>
        <p:spPr>
          <a:xfrm>
            <a:off x="1472002" y="3637648"/>
            <a:ext cx="6524222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FFFFFF"/>
                </a:solidFill>
                <a:latin typeface="Times New Roman" panose="02020603050405020304" charset="0"/>
              </a:rPr>
              <a:t>What must you do on the road? 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3_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3_Office 主题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3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697</Words>
  <Application>Microsoft Office PowerPoint</Application>
  <PresentationFormat>全屏显示(4:3)</PresentationFormat>
  <Paragraphs>112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Unit 4 </vt:lpstr>
      <vt:lpstr>Introduce</vt:lpstr>
      <vt:lpstr>Words</vt:lpstr>
      <vt:lpstr>Words</vt:lpstr>
      <vt:lpstr>Expressions</vt:lpstr>
      <vt:lpstr>Words</vt:lpstr>
      <vt:lpstr>Expressions</vt:lpstr>
      <vt:lpstr>Dialogue</vt:lpstr>
      <vt:lpstr>Summary</vt:lpstr>
      <vt:lpstr>Exercise</vt:lpstr>
      <vt:lpstr>Exercise</vt:lpstr>
      <vt:lpstr>Exercise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2019-03-16T06:55:00Z</dcterms:created>
  <dcterms:modified xsi:type="dcterms:W3CDTF">2023-01-16T20:10:59Z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20B59D4D71854E2E89B293F6581EE820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