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616" r:id="rId2"/>
    <p:sldId id="559" r:id="rId3"/>
    <p:sldId id="528" r:id="rId4"/>
    <p:sldId id="603" r:id="rId5"/>
    <p:sldId id="605" r:id="rId6"/>
    <p:sldId id="527" r:id="rId7"/>
    <p:sldId id="615" r:id="rId8"/>
    <p:sldId id="533" r:id="rId9"/>
    <p:sldId id="613" r:id="rId10"/>
    <p:sldId id="327" r:id="rId11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5">
          <p15:clr>
            <a:srgbClr val="A4A3A4"/>
          </p15:clr>
        </p15:guide>
        <p15:guide id="2" pos="27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1DAC0"/>
    <a:srgbClr val="E4DAC1"/>
    <a:srgbClr val="E5D8C5"/>
    <a:srgbClr val="D0C5A5"/>
    <a:srgbClr val="CDBC91"/>
    <a:srgbClr val="C8B58B"/>
    <a:srgbClr val="CAB68E"/>
    <a:srgbClr val="CCBB90"/>
    <a:srgbClr val="1F17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9" autoAdjust="0"/>
    <p:restoredTop sz="86456" autoAdjust="0"/>
  </p:normalViewPr>
  <p:slideViewPr>
    <p:cSldViewPr snapToGrid="0">
      <p:cViewPr varScale="1">
        <p:scale>
          <a:sx n="107" d="100"/>
          <a:sy n="107" d="100"/>
        </p:scale>
        <p:origin x="-90" y="-690"/>
      </p:cViewPr>
      <p:guideLst>
        <p:guide orient="horz" pos="1695"/>
        <p:guide pos="2794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7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1.xml"/><Relationship Id="rId4" Type="http://schemas.openxmlformats.org/officeDocument/2006/relationships/tags" Target="../tags/tag5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502412" y="1941211"/>
            <a:ext cx="8139178" cy="674375"/>
          </a:xfrm>
        </p:spPr>
        <p:txBody>
          <a:bodyPr lIns="76200" tIns="28575" rIns="19050" bIns="28575" anchor="t" anchorCtr="0">
            <a:noAutofit/>
          </a:bodyPr>
          <a:lstStyle>
            <a:lvl1pPr algn="ctr">
              <a:defRPr sz="4100" b="0" spc="4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502412" y="2674620"/>
            <a:ext cx="8139178" cy="713238"/>
          </a:xfrm>
        </p:spPr>
        <p:txBody>
          <a:bodyPr lIns="76200" tIns="28575" rIns="57150" bIns="28575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150" normalizeH="0" baseline="0">
                <a:solidFill>
                  <a:schemeClr val="tx1"/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02448" y="714381"/>
            <a:ext cx="8139178" cy="37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02412" y="1941211"/>
            <a:ext cx="8139178" cy="674375"/>
          </a:xfrm>
        </p:spPr>
        <p:txBody>
          <a:bodyPr vert="horz" lIns="76200" tIns="28575" rIns="19050" bIns="28575" rtlCol="0" anchor="t" anchorCtr="0">
            <a:no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100" b="0" i="0" u="none" strike="noStrike" kern="1200" cap="none" spc="45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2856548"/>
            <a:ext cx="8139178" cy="468634"/>
          </a:xfrm>
        </p:spPr>
        <p:txBody>
          <a:bodyPr lIns="76200" tIns="28575" rIns="47625" bIns="28575" anchor="t" anchorCtr="0">
            <a:noAutofit/>
          </a:bodyPr>
          <a:lstStyle>
            <a:lvl1pPr>
              <a:defRPr sz="2700" b="0" u="none" strike="noStrike" kern="1200" cap="none" spc="225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4" y="3383757"/>
            <a:ext cx="8139178" cy="808489"/>
          </a:xfrm>
        </p:spPr>
        <p:txBody>
          <a:bodyPr lIns="76200" tIns="28575" rIns="57150" bIns="28575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972000"/>
            <a:ext cx="3962432" cy="3780000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02447" y="972001"/>
            <a:ext cx="3962432" cy="285752"/>
          </a:xfrm>
        </p:spPr>
        <p:txBody>
          <a:bodyPr lIns="76200" tIns="28575" rIns="57150" bIns="28575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15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341782"/>
            <a:ext cx="3962400" cy="341417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2" y="972001"/>
            <a:ext cx="3962432" cy="285752"/>
          </a:xfrm>
        </p:spPr>
        <p:txBody>
          <a:bodyPr vert="horz" lIns="76200" tIns="28575" rIns="57150" bIns="28575" rtlCol="0" anchor="t" anchorCtr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2" y="1341782"/>
            <a:ext cx="3962432" cy="341417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76200" tIns="0" rIns="61913" bIns="0"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679194" y="972000"/>
            <a:ext cx="3962432" cy="3780000"/>
          </a:xfrm>
        </p:spPr>
        <p:txBody>
          <a:bodyPr vert="horz"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2"/>
            <a:ext cx="713238" cy="4041680"/>
          </a:xfrm>
        </p:spPr>
        <p:txBody>
          <a:bodyPr vert="eaVert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1.xml"/><Relationship Id="rId28" Type="http://schemas.openxmlformats.org/officeDocument/2006/relationships/tags" Target="../tags/tag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Relationship Id="rId27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3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76200" tIns="28575" rIns="57150" bIns="28575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4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76200" tIns="0" rIns="61913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5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6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7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15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1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5.wmf"/><Relationship Id="rId3" Type="http://schemas.openxmlformats.org/officeDocument/2006/relationships/image" Target="../media/image16.pn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4.bin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2664124"/>
            <a:ext cx="9144000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 smtClean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第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400" dirty="0" smtClean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课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1480256"/>
            <a:ext cx="9144000" cy="83099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5000" b="1" dirty="0"/>
              <a:t>整式的除法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399730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33926" y="1145857"/>
            <a:ext cx="7741920" cy="21459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500"/>
              <a:t>             </a:t>
            </a:r>
            <a:endParaRPr lang="zh-CN" altLang="en-US" sz="45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45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11042" y="2135975"/>
            <a:ext cx="7909084" cy="83869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5000" dirty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1-6.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3351" y="67152"/>
            <a:ext cx="1460659" cy="647224"/>
          </a:xfrm>
          <a:prstGeom prst="rect">
            <a:avLst/>
          </a:prstGeom>
        </p:spPr>
      </p:pic>
      <p:sp>
        <p:nvSpPr>
          <p:cNvPr id="29" name="Text Box 3"/>
          <p:cNvSpPr txBox="1"/>
          <p:nvPr/>
        </p:nvSpPr>
        <p:spPr>
          <a:xfrm>
            <a:off x="723900" y="1002030"/>
            <a:ext cx="2594610" cy="483870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1.同底数幂的除法公式：</a:t>
            </a:r>
          </a:p>
        </p:txBody>
      </p:sp>
      <p:sp>
        <p:nvSpPr>
          <p:cNvPr id="30" name="Text Box 6"/>
          <p:cNvSpPr txBox="1"/>
          <p:nvPr/>
        </p:nvSpPr>
        <p:spPr>
          <a:xfrm>
            <a:off x="737711" y="2265998"/>
            <a:ext cx="3708083" cy="552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2.单项式除以单项式法则：</a:t>
            </a:r>
            <a:endParaRPr lang="zh-CN" altLang="en-US" sz="2100" b="1" dirty="0">
              <a:solidFill>
                <a:srgbClr val="FF33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128" name="Group 18"/>
          <p:cNvGrpSpPr/>
          <p:nvPr/>
        </p:nvGrpSpPr>
        <p:grpSpPr>
          <a:xfrm>
            <a:off x="1033939" y="2916079"/>
            <a:ext cx="3543300" cy="1204914"/>
            <a:chOff x="576" y="864"/>
            <a:chExt cx="2976" cy="1012"/>
          </a:xfrm>
        </p:grpSpPr>
        <p:sp>
          <p:nvSpPr>
            <p:cNvPr id="5129" name="Text Box 19"/>
            <p:cNvSpPr txBox="1"/>
            <p:nvPr/>
          </p:nvSpPr>
          <p:spPr>
            <a:xfrm>
              <a:off x="576" y="864"/>
              <a:ext cx="2216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1.系数</a:t>
              </a:r>
            </a:p>
          </p:txBody>
        </p:sp>
        <p:sp>
          <p:nvSpPr>
            <p:cNvPr id="5130" name="Text Box 20"/>
            <p:cNvSpPr txBox="1"/>
            <p:nvPr/>
          </p:nvSpPr>
          <p:spPr>
            <a:xfrm>
              <a:off x="576" y="1195"/>
              <a:ext cx="2216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2.同底数幂</a:t>
              </a:r>
            </a:p>
          </p:txBody>
        </p:sp>
        <p:sp>
          <p:nvSpPr>
            <p:cNvPr id="5131" name="Text Box 21"/>
            <p:cNvSpPr txBox="1"/>
            <p:nvPr/>
          </p:nvSpPr>
          <p:spPr>
            <a:xfrm>
              <a:off x="576" y="1527"/>
              <a:ext cx="2976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3.只在被除式里的幂</a:t>
              </a:r>
            </a:p>
          </p:txBody>
        </p:sp>
      </p:grpSp>
      <p:sp>
        <p:nvSpPr>
          <p:cNvPr id="355350" name="Rectangle 22"/>
          <p:cNvSpPr/>
          <p:nvPr/>
        </p:nvSpPr>
        <p:spPr>
          <a:xfrm>
            <a:off x="1755934" y="2906553"/>
            <a:ext cx="835343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相除；</a:t>
            </a:r>
            <a:endParaRPr lang="zh-CN" altLang="en-US" sz="2100" dirty="0">
              <a:solidFill>
                <a:srgbClr val="00B05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55351" name="Rectangle 23"/>
          <p:cNvSpPr/>
          <p:nvPr/>
        </p:nvSpPr>
        <p:spPr>
          <a:xfrm>
            <a:off x="2352675" y="3306604"/>
            <a:ext cx="79057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相除；</a:t>
            </a:r>
            <a:endParaRPr lang="zh-CN" altLang="en-US" sz="2100" dirty="0">
              <a:solidFill>
                <a:srgbClr val="00B05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55352" name="Rectangle 24"/>
          <p:cNvSpPr/>
          <p:nvPr/>
        </p:nvSpPr>
        <p:spPr>
          <a:xfrm>
            <a:off x="3378994" y="3715702"/>
            <a:ext cx="876776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不变；</a:t>
            </a:r>
            <a:endParaRPr lang="zh-CN" altLang="en-US" sz="2100" dirty="0">
              <a:solidFill>
                <a:srgbClr val="00B05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" name="Text Box 64"/>
          <p:cNvSpPr txBox="1"/>
          <p:nvPr/>
        </p:nvSpPr>
        <p:spPr>
          <a:xfrm>
            <a:off x="1026319" y="1590675"/>
            <a:ext cx="5179219" cy="622459"/>
          </a:xfrm>
          <a:prstGeom prst="rect">
            <a:avLst/>
          </a:prstGeom>
          <a:noFill/>
          <a:ln w="28575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m-n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≠0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1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1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都是正整数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5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55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55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55350" grpId="0" build="p"/>
      <p:bldP spid="355351" grpId="0" build="p"/>
      <p:bldP spid="355352" grpId="0" build="p"/>
      <p:bldP spid="2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02407" y="122397"/>
            <a:ext cx="1775936" cy="568166"/>
          </a:xfrm>
          <a:prstGeom prst="rect">
            <a:avLst/>
          </a:prstGeom>
        </p:spPr>
      </p:pic>
      <p:sp>
        <p:nvSpPr>
          <p:cNvPr id="35" name="云形标注 34"/>
          <p:cNvSpPr/>
          <p:nvPr/>
        </p:nvSpPr>
        <p:spPr>
          <a:xfrm>
            <a:off x="6136482" y="3160395"/>
            <a:ext cx="2744629" cy="1310164"/>
          </a:xfrm>
          <a:prstGeom prst="cloudCallout">
            <a:avLst>
              <a:gd name="adj1" fmla="val -110801"/>
              <a:gd name="adj2" fmla="val -16993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你能用自己的语言叙述一下多项式除以单项式的法则吗？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0537" y="1022509"/>
            <a:ext cx="4235768" cy="39147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问题</a:t>
            </a:r>
            <a:r>
              <a:rPr lang="en-US" altLang="zh-CN" sz="2100" dirty="0">
                <a:solidFill>
                  <a:schemeClr val="accent6">
                    <a:lumMod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如何计算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)÷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en-US" sz="21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2294" name="TextBox 12"/>
          <p:cNvSpPr txBox="1"/>
          <p:nvPr/>
        </p:nvSpPr>
        <p:spPr>
          <a:xfrm>
            <a:off x="1297782" y="1495426"/>
            <a:ext cx="5342335" cy="226552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方法1：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因为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a+b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)=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ma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mb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mc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endParaRPr lang="en-US" altLang="zh-CN" sz="2100" b="1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             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所以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ma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+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mb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+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mc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)÷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m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=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+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；</a:t>
            </a:r>
            <a:endParaRPr lang="zh-CN" altLang="en-US" sz="21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方法2：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类比有理数的除法</a:t>
            </a: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ma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+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mb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+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mc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)÷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m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=(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ma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+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mb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+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mc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)•</a:t>
            </a:r>
            <a:endParaRPr lang="en-US" altLang="zh-CN" sz="21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 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3" name="对象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081588" y="2850357"/>
          <a:ext cx="386715" cy="741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r:id="rId4" imgW="177165" imgH="393700" progId="Equation.KSEE3">
                  <p:embed/>
                </p:oleObj>
              </mc:Choice>
              <mc:Fallback>
                <p:oleObj r:id="rId4" imgW="177165" imgH="393700" progId="Equation.KSEE3">
                  <p:embed/>
                  <p:pic>
                    <p:nvPicPr>
                      <p:cNvPr id="0" name="图片 409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81588" y="2850357"/>
                        <a:ext cx="386715" cy="7415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charRg st="77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4">
                                            <p:txEl>
                                              <p:charRg st="77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4">
                                            <p:txEl>
                                              <p:charRg st="77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charRg st="104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4">
                                            <p:txEl>
                                              <p:charRg st="104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4">
                                            <p:txEl>
                                              <p:charRg st="104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412433" y="299482"/>
            <a:ext cx="7295674" cy="2140347"/>
            <a:chOff x="319" y="3030"/>
            <a:chExt cx="5010" cy="812"/>
          </a:xfrm>
        </p:grpSpPr>
        <p:sp>
          <p:nvSpPr>
            <p:cNvPr id="9269" name="AutoShape 5"/>
            <p:cNvSpPr/>
            <p:nvPr/>
          </p:nvSpPr>
          <p:spPr>
            <a:xfrm>
              <a:off x="319" y="3242"/>
              <a:ext cx="5010" cy="600"/>
            </a:xfrm>
            <a:prstGeom prst="foldedCorner">
              <a:avLst>
                <a:gd name="adj" fmla="val 20380"/>
              </a:avLst>
            </a:prstGeom>
            <a:solidFill>
              <a:srgbClr val="FFCC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pic>
          <p:nvPicPr>
            <p:cNvPr id="9270" name="Picture 6" descr="U_2202~1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91" y="3030"/>
              <a:ext cx="341" cy="26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4588" name="Text Box 2056"/>
          <p:cNvSpPr txBox="1"/>
          <p:nvPr/>
        </p:nvSpPr>
        <p:spPr>
          <a:xfrm>
            <a:off x="911066" y="912019"/>
            <a:ext cx="3753803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多项式除以单项式的法则：</a:t>
            </a:r>
          </a:p>
        </p:txBody>
      </p:sp>
      <p:sp>
        <p:nvSpPr>
          <p:cNvPr id="6" name="Rectangle 7"/>
          <p:cNvSpPr/>
          <p:nvPr/>
        </p:nvSpPr>
        <p:spPr>
          <a:xfrm>
            <a:off x="577453" y="1313260"/>
            <a:ext cx="6347222" cy="103774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多项式除以单项式，先用这个多项式的  </a:t>
            </a:r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除以这个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，再把所得的商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zh-CN" sz="21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" name="Rectangle 11"/>
          <p:cNvSpPr/>
          <p:nvPr/>
        </p:nvSpPr>
        <p:spPr>
          <a:xfrm>
            <a:off x="1117283" y="1930241"/>
            <a:ext cx="112585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单项式</a:t>
            </a:r>
          </a:p>
        </p:txBody>
      </p:sp>
      <p:sp>
        <p:nvSpPr>
          <p:cNvPr id="8" name="Rectangle 12"/>
          <p:cNvSpPr/>
          <p:nvPr/>
        </p:nvSpPr>
        <p:spPr>
          <a:xfrm>
            <a:off x="5324475" y="1452086"/>
            <a:ext cx="1139190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每一项</a:t>
            </a:r>
          </a:p>
        </p:txBody>
      </p:sp>
      <p:sp>
        <p:nvSpPr>
          <p:cNvPr id="9" name="Rectangle 13"/>
          <p:cNvSpPr/>
          <p:nvPr/>
        </p:nvSpPr>
        <p:spPr>
          <a:xfrm>
            <a:off x="3838575" y="1952149"/>
            <a:ext cx="755333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相加</a:t>
            </a:r>
          </a:p>
        </p:txBody>
      </p:sp>
      <p:sp>
        <p:nvSpPr>
          <p:cNvPr id="14" name="圆角矩形 13"/>
          <p:cNvSpPr/>
          <p:nvPr/>
        </p:nvSpPr>
        <p:spPr>
          <a:xfrm>
            <a:off x="2144554" y="3350419"/>
            <a:ext cx="1042988" cy="93440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>
                <a:solidFill>
                  <a:schemeClr val="tx1"/>
                </a:solidFill>
              </a:rPr>
              <a:t>多项式</a:t>
            </a:r>
          </a:p>
          <a:p>
            <a:pPr algn="ctr"/>
            <a:r>
              <a:rPr lang="zh-CN" altLang="en-US" sz="2100">
                <a:solidFill>
                  <a:schemeClr val="tx1"/>
                </a:solidFill>
                <a:latin typeface="Arial" panose="020B0604020202020204" pitchFamily="34" charset="0"/>
              </a:rPr>
              <a:t>÷</a:t>
            </a:r>
          </a:p>
          <a:p>
            <a:pPr algn="ctr"/>
            <a:r>
              <a:rPr lang="zh-CN" altLang="en-US" sz="2100">
                <a:solidFill>
                  <a:schemeClr val="tx1"/>
                </a:solidFill>
                <a:latin typeface="Arial" panose="020B0604020202020204" pitchFamily="34" charset="0"/>
              </a:rPr>
              <a:t>单项式</a:t>
            </a:r>
          </a:p>
        </p:txBody>
      </p:sp>
      <p:sp>
        <p:nvSpPr>
          <p:cNvPr id="11" name="圆角矩形 10"/>
          <p:cNvSpPr/>
          <p:nvPr/>
        </p:nvSpPr>
        <p:spPr>
          <a:xfrm>
            <a:off x="5504021" y="3349943"/>
            <a:ext cx="1119188" cy="93487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>
                <a:solidFill>
                  <a:schemeClr val="tx1"/>
                </a:solidFill>
                <a:sym typeface="+mn-ea"/>
              </a:rPr>
              <a:t>单项式</a:t>
            </a:r>
            <a:endParaRPr lang="zh-CN" altLang="en-US" sz="2100">
              <a:solidFill>
                <a:schemeClr val="tx1"/>
              </a:solidFill>
            </a:endParaRPr>
          </a:p>
          <a:p>
            <a:pPr algn="ctr"/>
            <a:r>
              <a:rPr lang="zh-CN" altLang="en-US" sz="2100">
                <a:solidFill>
                  <a:schemeClr val="tx1"/>
                </a:solidFill>
                <a:latin typeface="Arial" panose="020B0604020202020204" pitchFamily="34" charset="0"/>
                <a:sym typeface="+mn-ea"/>
              </a:rPr>
              <a:t>÷</a:t>
            </a:r>
            <a:endParaRPr lang="zh-CN" altLang="en-US" sz="21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/>
            <a:r>
              <a:rPr lang="zh-CN" altLang="en-US" sz="2100">
                <a:solidFill>
                  <a:schemeClr val="tx1"/>
                </a:solidFill>
                <a:latin typeface="Arial" panose="020B0604020202020204" pitchFamily="34" charset="0"/>
                <a:sym typeface="+mn-ea"/>
              </a:rPr>
              <a:t>单项式</a:t>
            </a:r>
          </a:p>
        </p:txBody>
      </p:sp>
      <p:sp>
        <p:nvSpPr>
          <p:cNvPr id="10" name="右箭头 9"/>
          <p:cNvSpPr/>
          <p:nvPr/>
        </p:nvSpPr>
        <p:spPr>
          <a:xfrm>
            <a:off x="3218498" y="3453475"/>
            <a:ext cx="184127" cy="687809"/>
          </a:xfrm>
          <a:prstGeom prst="rightArrow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</a:ln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1800" b="1" dirty="0">
              <a:solidFill>
                <a:srgbClr val="57C6CF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856673" y="3299936"/>
            <a:ext cx="808196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/>
              <a:t>转化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4" grpId="0" animBg="1"/>
      <p:bldP spid="11" grpId="0" animBg="1"/>
      <p:bldP spid="10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云形标注 20"/>
          <p:cNvSpPr/>
          <p:nvPr/>
        </p:nvSpPr>
        <p:spPr>
          <a:xfrm>
            <a:off x="5996464" y="964407"/>
            <a:ext cx="2820353" cy="1444466"/>
          </a:xfrm>
          <a:prstGeom prst="cloudCallout">
            <a:avLst>
              <a:gd name="adj1" fmla="val -86161"/>
              <a:gd name="adj2" fmla="val 81651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在多项式除以单项式的运算中可以先定符号，再计算单项式的商</a:t>
            </a:r>
          </a:p>
        </p:txBody>
      </p:sp>
      <p:sp>
        <p:nvSpPr>
          <p:cNvPr id="12298" name="Rectangle 12"/>
          <p:cNvSpPr/>
          <p:nvPr/>
        </p:nvSpPr>
        <p:spPr>
          <a:xfrm>
            <a:off x="3520679" y="3028950"/>
            <a:ext cx="914400" cy="9144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ysDot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内容占位符 7"/>
          <p:cNvSpPr txBox="1">
            <a:spLocks noChangeArrowheads="1"/>
          </p:cNvSpPr>
          <p:nvPr/>
        </p:nvSpPr>
        <p:spPr bwMode="auto">
          <a:xfrm>
            <a:off x="285750" y="309086"/>
            <a:ext cx="7484745" cy="41605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/>
          <a:lstStyle/>
          <a:p>
            <a:pPr marL="471805" indent="-471805" defTabSz="342900">
              <a:lnSpc>
                <a:spcPct val="150000"/>
              </a:lnSpc>
              <a:defRPr/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例1  计算：</a:t>
            </a:r>
            <a:endParaRPr lang="zh-CN" altLang="zh-CN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8455" indent="-338455" defTabSz="342900">
              <a:lnSpc>
                <a:spcPct val="150000"/>
              </a:lnSpc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(1) (6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+8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)÷2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；(2) (27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-15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+6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)÷3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21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38455" indent="-338455" defTabSz="342900">
              <a:lnSpc>
                <a:spcPct val="150000"/>
              </a:lnSpc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(3) (9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)÷3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21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38455" indent="133350" defTabSz="342900">
              <a:lnSpc>
                <a:spcPct val="150000"/>
              </a:lnSpc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(4) </a:t>
            </a:r>
            <a:endParaRPr lang="en-US" altLang="zh-CN" sz="21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8455" indent="-338455" defTabSz="342900">
              <a:lnSpc>
                <a:spcPct val="150000"/>
              </a:lnSpc>
              <a:defRPr/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原式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6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+8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zh-CN" sz="21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+4 ；</a:t>
            </a:r>
            <a:endParaRPr lang="en-US" altLang="zh-CN" sz="21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466725" defTabSz="342900">
              <a:lnSpc>
                <a:spcPct val="150000"/>
              </a:lnSpc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原式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27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-15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+6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=9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 ；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indent="466725" defTabSz="342900">
              <a:lnSpc>
                <a:spcPct val="150000"/>
              </a:lnSpc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原式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=-3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÷  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+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÷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xy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÷   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=-6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x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+2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-1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   </a:t>
            </a:r>
            <a:endParaRPr lang="en-US" altLang="zh-CN" sz="2100" b="1" baseline="300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graphicFrame>
        <p:nvGraphicFramePr>
          <p:cNvPr id="13324" name="Object 2"/>
          <p:cNvGraphicFramePr>
            <a:graphicFrameLocks noChangeAspect="1"/>
          </p:cNvGraphicFramePr>
          <p:nvPr/>
        </p:nvGraphicFramePr>
        <p:xfrm>
          <a:off x="1114902" y="1747362"/>
          <a:ext cx="3109436" cy="654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r:id="rId3" imgW="1930400" imgH="406400" progId="Equation.DSMT4">
                  <p:embed/>
                </p:oleObj>
              </mc:Choice>
              <mc:Fallback>
                <p:oleObj r:id="rId3" imgW="1930400" imgH="406400" progId="Equation.DSMT4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4902" y="1747362"/>
                        <a:ext cx="3109436" cy="65484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687956" y="3185636"/>
          <a:ext cx="248126" cy="641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87956" y="3185636"/>
                        <a:ext cx="248126" cy="6410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884772" y="3181827"/>
          <a:ext cx="242411" cy="626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r:id="rId7" imgW="152400" imgH="393700" progId="Equation.KSEE3">
                  <p:embed/>
                </p:oleObj>
              </mc:Choice>
              <mc:Fallback>
                <p:oleObj r:id="rId7" imgW="152400" imgH="3937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84772" y="3181827"/>
                        <a:ext cx="242411" cy="6262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494371" y="3227546"/>
          <a:ext cx="227648" cy="588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r:id="rId8" imgW="152400" imgH="393700" progId="Equation.KSEE3">
                  <p:embed/>
                </p:oleObj>
              </mc:Choice>
              <mc:Fallback>
                <p:oleObj r:id="rId8" imgW="152400" imgH="3937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94371" y="3227546"/>
                        <a:ext cx="227648" cy="5886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247799" y="3205639"/>
          <a:ext cx="235744" cy="609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r:id="rId9" imgW="152400" imgH="393700" progId="Equation.KSEE3">
                  <p:embed/>
                </p:oleObj>
              </mc:Choice>
              <mc:Fallback>
                <p:oleObj r:id="rId9" imgW="152400" imgH="393700" progId="Equation.KSEE3">
                  <p:embed/>
                  <p:pic>
                    <p:nvPicPr>
                      <p:cNvPr id="0" name="图片 102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47799" y="3205639"/>
                        <a:ext cx="235744" cy="6091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1-6.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1917" y="86201"/>
            <a:ext cx="4422934" cy="714375"/>
          </a:xfrm>
          <a:prstGeom prst="rect">
            <a:avLst/>
          </a:prstGeom>
        </p:spPr>
      </p:pic>
      <p:sp>
        <p:nvSpPr>
          <p:cNvPr id="11268" name="内容占位符 7"/>
          <p:cNvSpPr txBox="1">
            <a:spLocks noChangeArrowheads="1"/>
          </p:cNvSpPr>
          <p:nvPr/>
        </p:nvSpPr>
        <p:spPr bwMode="auto">
          <a:xfrm>
            <a:off x="527209" y="703422"/>
            <a:ext cx="6938963" cy="10377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marL="342900" indent="-342900" defTabSz="342900">
              <a:lnSpc>
                <a:spcPct val="150000"/>
              </a:lnSpc>
              <a:defRPr/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计算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：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(1)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)÷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；(2) (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)÷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21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defTabSz="342900">
              <a:lnSpc>
                <a:spcPct val="150000"/>
              </a:lnSpc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(6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 ÷(－2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)；(4) (4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)÷7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2100" b="1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26708" y="1902143"/>
            <a:ext cx="8739664" cy="200739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defTabSz="342900">
              <a:lnSpc>
                <a:spcPct val="150000"/>
              </a:lnSpc>
              <a:defRPr/>
            </a:pP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(1)(3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)÷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＋1.</a:t>
            </a:r>
            <a:endParaRPr lang="zh-CN" altLang="zh-CN" sz="21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defTabSz="342900">
              <a:lnSpc>
                <a:spcPct val="150000"/>
              </a:lnSpc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(2)(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)÷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zh-CN" sz="21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defTabSz="342900">
              <a:lnSpc>
                <a:spcPct val="150000"/>
              </a:lnSpc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(3)(6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)÷(－2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)＝－6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÷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＝－3＋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21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defTabSz="342900">
              <a:lnSpc>
                <a:spcPct val="150000"/>
              </a:lnSpc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(4)(4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)÷7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÷7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＋3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÷7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zh-CN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6" name="对象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390448" y="2906554"/>
          <a:ext cx="215741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r:id="rId4" imgW="152400" imgH="393700" progId="Equation.KSEE3">
                  <p:embed/>
                </p:oleObj>
              </mc:Choice>
              <mc:Fallback>
                <p:oleObj r:id="rId4" imgW="152400" imgH="3937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90448" y="2906554"/>
                        <a:ext cx="215741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774531" y="3393757"/>
          <a:ext cx="23431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r:id="rId6" imgW="152400" imgH="393700" progId="Equation.KSEE3">
                  <p:embed/>
                </p:oleObj>
              </mc:Choice>
              <mc:Fallback>
                <p:oleObj r:id="rId6" imgW="152400" imgH="393700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74531" y="3393757"/>
                        <a:ext cx="234315" cy="604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367462" y="3396615"/>
          <a:ext cx="23431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r:id="rId8" imgW="152400" imgH="393700" progId="Equation.KSEE3">
                  <p:embed/>
                </p:oleObj>
              </mc:Choice>
              <mc:Fallback>
                <p:oleObj r:id="rId8" imgW="152400" imgH="393700" progId="Equation.KSEE3">
                  <p:embed/>
                  <p:pic>
                    <p:nvPicPr>
                      <p:cNvPr id="0" name="图片 204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367462" y="3396615"/>
                        <a:ext cx="234315" cy="604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17409"/>
          <p:cNvSpPr txBox="1"/>
          <p:nvPr/>
        </p:nvSpPr>
        <p:spPr>
          <a:xfrm>
            <a:off x="466725" y="499110"/>
            <a:ext cx="7414736" cy="368712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2.先化简，再求值: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［(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+2)(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－2)－2(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－2)］÷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</a:p>
          <a:p>
            <a:pPr>
              <a:lnSpc>
                <a:spcPct val="160000"/>
              </a:lnSpc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其中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=1，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=－2.</a:t>
            </a:r>
            <a:endParaRPr lang="en-US" altLang="zh-CN" sz="2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解: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［(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+2)(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－2)－2(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－2)］÷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endParaRPr lang="en-US" altLang="zh-CN" sz="2100" i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=［(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－2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+4］÷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endParaRPr lang="en-US" altLang="zh-CN" sz="2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=(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－4－2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+4)÷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endParaRPr lang="en-US" altLang="zh-CN" sz="2100" i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=(－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)÷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=－</a:t>
            </a:r>
            <a:r>
              <a:rPr lang="en-US" altLang="zh-CN" sz="2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1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=－2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时，原式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=－1×(－2)=2.</a:t>
            </a:r>
            <a:endParaRPr lang="en-US" altLang="zh-CN" sz="21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257801" y="1671637"/>
            <a:ext cx="3416141" cy="22469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dist="76200" dir="2700000" algn="tl" rotWithShape="0">
              <a:srgbClr val="FFC000">
                <a:alpha val="7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整式的混合运算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zh-CN" altLang="en-US" sz="21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先算乘方，</a:t>
            </a:r>
            <a:endParaRPr lang="en-US" altLang="zh-CN" sz="21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再算乘除，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最后算加减，</a:t>
            </a:r>
          </a:p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有括号的先算括号里面的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.</a:t>
            </a:r>
            <a:endParaRPr lang="zh-CN" altLang="en-US" sz="2100" b="1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1-6.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68117" y="151924"/>
            <a:ext cx="1930241" cy="617696"/>
          </a:xfrm>
          <a:prstGeom prst="rect">
            <a:avLst/>
          </a:prstGeom>
        </p:spPr>
      </p:pic>
      <p:sp>
        <p:nvSpPr>
          <p:cNvPr id="44034" name="Rectangle 2"/>
          <p:cNvSpPr>
            <a:spLocks noGrp="1"/>
          </p:cNvSpPr>
          <p:nvPr/>
        </p:nvSpPr>
        <p:spPr>
          <a:xfrm>
            <a:off x="435055" y="929879"/>
            <a:ext cx="6357938" cy="308610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/>
          <a:lstStyle>
            <a:lvl1pPr marL="342900" lvl="0" indent="-342900" algn="l" defTabSz="914400" eaLnBrk="1" fontAlgn="base" latinLnBrk="0" hangingPunct="1"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小明在爬一小山时，第一阶段的平均速度为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所用时间为</a:t>
            </a:r>
            <a:r>
              <a:rPr lang="zh-CN" altLang="en-US" sz="2100" dirty="0"/>
              <a:t>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1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；第二阶段的平均速度为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所用时间为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1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.下山时，小明的平均速度保持为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．已知小明上山的路程和下山的路程是相同的，问小明下山用了多长时间？</a:t>
            </a:r>
          </a:p>
        </p:txBody>
      </p:sp>
      <p:graphicFrame>
        <p:nvGraphicFramePr>
          <p:cNvPr id="19460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265046" y="3277791"/>
          <a:ext cx="260747" cy="672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r:id="rId4" imgW="152400" imgH="393700" progId="Equation.KSEE3">
                  <p:embed/>
                </p:oleObj>
              </mc:Choice>
              <mc:Fallback>
                <p:oleObj r:id="rId4" imgW="152400" imgH="393700" progId="Equation.KSEE3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65046" y="3277791"/>
                        <a:ext cx="260747" cy="67270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文本框 3"/>
          <p:cNvSpPr txBox="1"/>
          <p:nvPr/>
        </p:nvSpPr>
        <p:spPr>
          <a:xfrm>
            <a:off x="2093119" y="3427809"/>
            <a:ext cx="3104674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21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v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1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)÷4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1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1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</a:p>
        </p:txBody>
      </p:sp>
      <p:sp>
        <p:nvSpPr>
          <p:cNvPr id="19463" name="文本框 4"/>
          <p:cNvSpPr txBox="1"/>
          <p:nvPr/>
        </p:nvSpPr>
        <p:spPr>
          <a:xfrm>
            <a:off x="1652111" y="4014787"/>
            <a:ext cx="473011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>
                <a:latin typeface="Times New Roman" panose="02020603050405020304" pitchFamily="18" charset="0"/>
                <a:cs typeface="Times New Roman" panose="02020603050405020304" pitchFamily="18" charset="0"/>
              </a:rPr>
              <a:t>答：小明下山所用时间为</a:t>
            </a:r>
            <a:r>
              <a:rPr lang="zh-CN" altLang="en-US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</a:t>
            </a:r>
            <a:r>
              <a:rPr lang="en-US" altLang="zh-CN" sz="2100" b="1" baseline="-25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1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</a:t>
            </a:r>
            <a:r>
              <a:rPr lang="en-US" altLang="zh-CN" sz="2100" b="1" baseline="-25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</a:p>
        </p:txBody>
      </p:sp>
      <p:graphicFrame>
        <p:nvGraphicFramePr>
          <p:cNvPr id="10" name="对象 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973354" y="3233262"/>
          <a:ext cx="259556" cy="731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r:id="rId6" imgW="139700" imgH="393700" progId="Equation.KSEE3">
                  <p:embed/>
                </p:oleObj>
              </mc:Choice>
              <mc:Fallback>
                <p:oleObj r:id="rId6" imgW="139700" imgH="3937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73354" y="3233262"/>
                        <a:ext cx="259556" cy="7319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475321" y="3279457"/>
          <a:ext cx="258128" cy="667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r:id="rId8" imgW="152400" imgH="393700" progId="Equation.KSEE3">
                  <p:embed/>
                </p:oleObj>
              </mc:Choice>
              <mc:Fallback>
                <p:oleObj r:id="rId8" imgW="152400" imgH="393700" progId="Equation.KSEE3">
                  <p:embed/>
                  <p:pic>
                    <p:nvPicPr>
                      <p:cNvPr id="0" name="图片 307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475321" y="3279457"/>
                        <a:ext cx="258128" cy="6677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652963" y="3858102"/>
          <a:ext cx="259556" cy="731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r:id="rId10" imgW="139700" imgH="393700" progId="Equation.KSEE3">
                  <p:embed/>
                </p:oleObj>
              </mc:Choice>
              <mc:Fallback>
                <p:oleObj r:id="rId10" imgW="139700" imgH="393700" progId="Equation.KSEE3">
                  <p:embed/>
                  <p:pic>
                    <p:nvPicPr>
                      <p:cNvPr id="0" name="图片 307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52963" y="3858102"/>
                        <a:ext cx="259556" cy="7319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5266372" y="3888581"/>
          <a:ext cx="258128" cy="667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r:id="rId11" imgW="152400" imgH="393700" progId="Equation.KSEE3">
                  <p:embed/>
                </p:oleObj>
              </mc:Choice>
              <mc:Fallback>
                <p:oleObj r:id="rId11" imgW="152400" imgH="393700" progId="Equation.KSEE3">
                  <p:embed/>
                  <p:pic>
                    <p:nvPicPr>
                      <p:cNvPr id="0" name="图片 307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66372" y="3888581"/>
                        <a:ext cx="258128" cy="6677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512945" y="1296829"/>
          <a:ext cx="254318" cy="656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r:id="rId12" imgW="152400" imgH="393700" progId="Equation.KSEE3">
                  <p:embed/>
                </p:oleObj>
              </mc:Choice>
              <mc:Fallback>
                <p:oleObj r:id="rId12" imgW="152400" imgH="393700" progId="Equation.KSEE3">
                  <p:embed/>
                  <p:pic>
                    <p:nvPicPr>
                      <p:cNvPr id="0" name="图片 3074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512945" y="1296829"/>
                        <a:ext cx="254318" cy="6567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/>
      <p:bldP spid="19461" grpId="0"/>
      <p:bldP spid="194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60248" y="170233"/>
            <a:ext cx="875348" cy="39147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 algn="just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Ø"/>
            </a:pP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小结</a:t>
            </a:r>
          </a:p>
        </p:txBody>
      </p:sp>
      <p:sp>
        <p:nvSpPr>
          <p:cNvPr id="11" name="TextBox 2"/>
          <p:cNvSpPr txBox="1"/>
          <p:nvPr/>
        </p:nvSpPr>
        <p:spPr>
          <a:xfrm>
            <a:off x="676276" y="2118836"/>
            <a:ext cx="1088231" cy="991553"/>
          </a:xfrm>
          <a:prstGeom prst="rect">
            <a:avLst/>
          </a:prstGeom>
          <a:noFill/>
          <a:ln w="25400" cap="flat" cmpd="sng">
            <a:solidFill>
              <a:srgbClr val="7F7F7F">
                <a:alpha val="53999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多项式</a:t>
            </a:r>
            <a:endParaRPr lang="zh-CN" altLang="en-US" sz="1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dist"/>
            <a:r>
              <a:rPr lang="zh-CN" altLang="en-US" sz="1800" dirty="0">
                <a:latin typeface="Arial" panose="020B0604020202020204" pitchFamily="34" charset="0"/>
                <a:ea typeface="黑体" panose="02010609060101010101" pitchFamily="49" charset="-122"/>
              </a:rPr>
              <a:t>÷</a:t>
            </a:r>
            <a:endParaRPr lang="zh-CN" altLang="en-US" sz="1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dist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单项式</a:t>
            </a:r>
          </a:p>
        </p:txBody>
      </p:sp>
      <p:sp>
        <p:nvSpPr>
          <p:cNvPr id="12" name="矩形 11"/>
          <p:cNvSpPr/>
          <p:nvPr/>
        </p:nvSpPr>
        <p:spPr>
          <a:xfrm>
            <a:off x="1974056" y="1166812"/>
            <a:ext cx="1403985" cy="391478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运算法则</a:t>
            </a:r>
          </a:p>
        </p:txBody>
      </p:sp>
      <p:sp>
        <p:nvSpPr>
          <p:cNvPr id="14" name="左大括号 13"/>
          <p:cNvSpPr/>
          <p:nvPr/>
        </p:nvSpPr>
        <p:spPr>
          <a:xfrm>
            <a:off x="1865471" y="1318022"/>
            <a:ext cx="105966" cy="2233613"/>
          </a:xfrm>
          <a:prstGeom prst="leftBrace">
            <a:avLst>
              <a:gd name="adj1" fmla="val 6928"/>
              <a:gd name="adj2" fmla="val 50000"/>
            </a:avLst>
          </a:prstGeom>
          <a:noFill/>
          <a:ln w="25400" cap="flat" cmpd="sng">
            <a:solidFill>
              <a:schemeClr val="tx1">
                <a:alpha val="61176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 anchor="t"/>
          <a:lstStyle/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209098" y="889159"/>
            <a:ext cx="3023711" cy="1037749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用这个多项式的</a:t>
            </a: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每一项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除以这个</a:t>
            </a: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单项式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，再把所得的</a:t>
            </a: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商相加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1" name="矩形 20"/>
          <p:cNvSpPr/>
          <p:nvPr/>
        </p:nvSpPr>
        <p:spPr>
          <a:xfrm>
            <a:off x="2027396" y="3327797"/>
            <a:ext cx="906066" cy="391478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algn="dist"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</a:p>
        </p:txBody>
      </p:sp>
      <p:sp>
        <p:nvSpPr>
          <p:cNvPr id="22" name="矩形 21"/>
          <p:cNvSpPr/>
          <p:nvPr/>
        </p:nvSpPr>
        <p:spPr>
          <a:xfrm>
            <a:off x="3594259" y="2750344"/>
            <a:ext cx="4355783" cy="1684020"/>
          </a:xfrm>
          <a:prstGeom prst="rect">
            <a:avLst/>
          </a:prstGeom>
          <a:noFill/>
          <a:ln w="25400" cap="flat" cmpd="sng">
            <a:solidFill>
              <a:schemeClr val="tx1">
                <a:alpha val="69019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1.计算时，</a:t>
            </a: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商的每一项的符号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是有</a:t>
            </a: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多项式的每一项的符号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单项式的符号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共同决定；</a:t>
            </a:r>
          </a:p>
          <a:p>
            <a:pPr eaLnBrk="0" hangingPunct="0"/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2.当被除式的项与除式的项相同时，商是1，</a:t>
            </a:r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不能把“1”漏掉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" name="右箭头 22"/>
          <p:cNvSpPr/>
          <p:nvPr/>
        </p:nvSpPr>
        <p:spPr bwMode="auto">
          <a:xfrm>
            <a:off x="3539490" y="1275160"/>
            <a:ext cx="566738" cy="21550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" name="右箭头 23"/>
          <p:cNvSpPr/>
          <p:nvPr/>
        </p:nvSpPr>
        <p:spPr bwMode="auto">
          <a:xfrm>
            <a:off x="3038237" y="3436144"/>
            <a:ext cx="501254" cy="21669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bldLvl="0" animBg="1"/>
      <p:bldP spid="12" grpId="0" bldLvl="0" animBg="1"/>
      <p:bldP spid="14" grpId="0" bldLvl="0" animBg="1"/>
      <p:bldP spid="15" grpId="0" bldLvl="0" animBg="1"/>
      <p:bldP spid="21" grpId="0" bldLvl="0" animBg="1"/>
      <p:bldP spid="22" grpId="0" bldLvl="0" animBg="1"/>
      <p:bldP spid="23" grpId="0" bldLvl="0" animBg="1"/>
      <p:bldP spid="24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622</Words>
  <Application>Microsoft Office PowerPoint</Application>
  <PresentationFormat>全屏显示(16:9)</PresentationFormat>
  <Paragraphs>71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黑体</vt:lpstr>
      <vt:lpstr>华文楷体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Equation.KSEE3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2023-01-16T20:11:18Z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8128F2C2F31C4807A11EA9B5C15587F3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