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9E042-1227-4046-A77E-1D97AF09CF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DED0-D541-4405-92DF-8B52805EA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0756-C727-465E-B106-948B973CB19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9E43-5221-451D-BF6C-D0BB8927EA4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D293C79-DCDE-4765-9B96-AB20C8B8DDB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D22CDD5-468A-4FB8-A8FD-CF9F3F306A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779662"/>
            <a:ext cx="91440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Mount Taishan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994410"/>
          </a:xfrm>
        </p:spPr>
        <p:txBody>
          <a:bodyPr/>
          <a:lstStyle/>
          <a:p>
            <a:r>
              <a:rPr lang="fr-FR" sz="3200" dirty="0" smtClean="0"/>
              <a:t>Unit 6 Travel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415592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F:\DVD\山科\四下\SD4BJ_B (H)\Unit 6\image\bigpic\课文图片\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8"/>
            <a:ext cx="9144000" cy="51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2195514" y="735807"/>
            <a:ext cx="4643437" cy="750094"/>
          </a:xfrm>
          <a:prstGeom prst="wedgeRoundRectCallout">
            <a:avLst>
              <a:gd name="adj1" fmla="val 16806"/>
              <a:gd name="adj2" fmla="val 211269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going this 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summer,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Ming?</a:t>
            </a: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42939" y="3696891"/>
            <a:ext cx="4429125" cy="803672"/>
          </a:xfrm>
          <a:prstGeom prst="wedgeRoundRectCallout">
            <a:avLst>
              <a:gd name="adj1" fmla="val -4641"/>
              <a:gd name="adj2" fmla="val -1875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 going to 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62001" y="4057651"/>
            <a:ext cx="345075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Shaolin Temple</a:t>
            </a:r>
            <a:endParaRPr lang="en-US" altLang="zh-CN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http://hiphotos.baidu.com/lvpics/pic/item/9f2f070828381f30373d8414a9014c086e06f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48" y="1143000"/>
            <a:ext cx="913055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222933" y="342900"/>
            <a:ext cx="828944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 going 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__________________.</a:t>
            </a:r>
            <a:endParaRPr lang="en-US" altLang="zh-CN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76601" y="342900"/>
            <a:ext cx="468057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Shaolin </a:t>
            </a:r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endParaRPr lang="en-US" altLang="zh-CN" sz="4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5"/>
          <p:cNvSpPr>
            <a:spLocks noChangeArrowheads="1"/>
          </p:cNvSpPr>
          <p:nvPr/>
        </p:nvSpPr>
        <p:spPr bwMode="auto">
          <a:xfrm>
            <a:off x="527732" y="342900"/>
            <a:ext cx="800732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 going 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_________________.</a:t>
            </a:r>
            <a:endParaRPr lang="en-US" altLang="zh-CN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505201" y="285750"/>
            <a:ext cx="468057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Shaolin </a:t>
            </a:r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endParaRPr lang="en-US" altLang="zh-CN" sz="4400" dirty="0"/>
          </a:p>
        </p:txBody>
      </p:sp>
      <p:pic>
        <p:nvPicPr>
          <p:cNvPr id="13317" name="Picture 2" descr="http://gb.cri.cn/mmsource/images/2011/07/13/2aa3472ca6e74d18a54cc956b13bf2f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287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375332" y="342900"/>
            <a:ext cx="828944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 going 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__________________.</a:t>
            </a:r>
            <a:endParaRPr lang="en-US" altLang="zh-CN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29001" y="342900"/>
            <a:ext cx="468057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Shaolin </a:t>
            </a:r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endParaRPr lang="en-US" altLang="zh-CN" sz="4400" dirty="0"/>
          </a:p>
        </p:txBody>
      </p:sp>
      <p:pic>
        <p:nvPicPr>
          <p:cNvPr id="14341" name="Picture 2" descr="http://blog.cz001.com.cn/attachments/2010/11/295_2010113012145311Fc6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85851"/>
            <a:ext cx="9144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F:\DVD\山科\四下\SD4BJ_B (H)\Unit 6\image\bigpic\课文图片\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143000"/>
            <a:ext cx="6108700" cy="34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标注 2"/>
          <p:cNvSpPr/>
          <p:nvPr/>
        </p:nvSpPr>
        <p:spPr>
          <a:xfrm>
            <a:off x="2928939" y="482203"/>
            <a:ext cx="4643437" cy="642938"/>
          </a:xfrm>
          <a:prstGeom prst="wedgeRoundRectCallout">
            <a:avLst>
              <a:gd name="adj1" fmla="val 1022"/>
              <a:gd name="adj2" fmla="val 1879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Me, too! I love kung fu!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gongf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3507"/>
            <a:ext cx="9144000" cy="37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gongfu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83507"/>
            <a:ext cx="9144000" cy="37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gongfu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83507"/>
            <a:ext cx="9144000" cy="37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31914" y="303610"/>
            <a:ext cx="640873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FF0000"/>
                </a:solidFill>
                <a:latin typeface="+mj-lt"/>
              </a:rPr>
              <a:t>kung </a:t>
            </a:r>
            <a:r>
              <a:rPr lang="en-US" altLang="zh-CN" sz="6000" dirty="0">
                <a:solidFill>
                  <a:srgbClr val="FF0000"/>
                </a:solidFill>
                <a:latin typeface="+mj-lt"/>
              </a:rPr>
              <a:t>fu </a:t>
            </a:r>
            <a:r>
              <a:rPr lang="zh-CN" altLang="en-US" sz="6000" dirty="0">
                <a:solidFill>
                  <a:srgbClr val="FF0000"/>
                </a:solidFill>
              </a:rPr>
              <a:t>功夫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lvxi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8003"/>
            <a:ext cx="9144000" cy="397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55651" y="411957"/>
            <a:ext cx="518477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800" dirty="0">
                <a:solidFill>
                  <a:srgbClr val="FF3300"/>
                </a:solidFill>
                <a:latin typeface="+mj-lt"/>
              </a:rPr>
              <a:t>travel</a:t>
            </a:r>
            <a:r>
              <a:rPr lang="en-US" altLang="zh-CN" sz="4800" dirty="0">
                <a:solidFill>
                  <a:srgbClr val="FF3300"/>
                </a:solidFill>
              </a:rPr>
              <a:t>   </a:t>
            </a:r>
            <a:r>
              <a:rPr lang="zh-CN" altLang="en-US" sz="4800" dirty="0" smtClean="0">
                <a:solidFill>
                  <a:srgbClr val="FF3300"/>
                </a:solidFill>
              </a:rPr>
              <a:t>旅行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shuji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75160"/>
            <a:ext cx="9144000" cy="386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8600" y="285750"/>
            <a:ext cx="853281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5400" dirty="0">
                <a:latin typeface="+mj-lt"/>
              </a:rPr>
              <a:t>summer </a:t>
            </a:r>
            <a:r>
              <a:rPr lang="en-US" altLang="zh-CN" sz="5400" dirty="0" smtClean="0">
                <a:latin typeface="+mj-lt"/>
              </a:rPr>
              <a:t>vacation  </a:t>
            </a:r>
            <a:r>
              <a:rPr lang="zh-CN" altLang="en-US" sz="5400" dirty="0" smtClean="0">
                <a:latin typeface="+mj-lt"/>
              </a:rPr>
              <a:t>暑假</a:t>
            </a:r>
            <a:endParaRPr lang="zh-CN" altLang="en-US" sz="5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1"/>
          <p:cNvSpPr>
            <a:spLocks noChangeArrowheads="1"/>
          </p:cNvSpPr>
          <p:nvPr/>
        </p:nvSpPr>
        <p:spPr bwMode="auto">
          <a:xfrm>
            <a:off x="1357314" y="267891"/>
            <a:ext cx="686598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going this 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summer?</a:t>
            </a:r>
            <a:endParaRPr lang="en-US" altLang="zh-CN" sz="3600" dirty="0"/>
          </a:p>
        </p:txBody>
      </p:sp>
      <p:sp>
        <p:nvSpPr>
          <p:cNvPr id="20484" name="矩形 2"/>
          <p:cNvSpPr>
            <a:spLocks noChangeArrowheads="1"/>
          </p:cNvSpPr>
          <p:nvPr/>
        </p:nvSpPr>
        <p:spPr bwMode="auto">
          <a:xfrm>
            <a:off x="1447801" y="857250"/>
            <a:ext cx="312136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 going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to… </a:t>
            </a:r>
            <a:endParaRPr lang="en-US" altLang="zh-CN" sz="3600" dirty="0"/>
          </a:p>
        </p:txBody>
      </p:sp>
      <p:pic>
        <p:nvPicPr>
          <p:cNvPr id="20485" name="Picture 2" descr="F:\DVD\山科\四下\SD4BJ_B (H)\Unit 6\image\bigpic\课文图片\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428751"/>
            <a:ext cx="2590800" cy="15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F:\DVD\山科\四下\SD4BJ_B (H)\Unit 6\image\bigpic\课文图片\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1428750"/>
            <a:ext cx="2438400" cy="159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F:\DVD\山科\四下\SD4BJ_B (H)\Unit 6\image\bigpic\课文图片\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0" y="3143251"/>
            <a:ext cx="2514600" cy="16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F:\DVD\山科\四下\SD4BJ_B (H)\Unit 6\image\bigpic\课文图片\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3086100"/>
            <a:ext cx="2590800" cy="14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"/>
            <a:ext cx="2944812" cy="691754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solidFill>
                  <a:srgbClr val="FF0000"/>
                </a:solidFill>
              </a:rPr>
              <a:t>Let’s talk </a:t>
            </a:r>
          </a:p>
        </p:txBody>
      </p:sp>
      <p:pic>
        <p:nvPicPr>
          <p:cNvPr id="21508" name="Picture 4" descr="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914400"/>
            <a:ext cx="1828800" cy="117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952501"/>
            <a:ext cx="1828800" cy="117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952500"/>
            <a:ext cx="1828800" cy="11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2800" y="952500"/>
            <a:ext cx="1752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5289" y="2247901"/>
            <a:ext cx="172878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latin typeface="+mj-lt"/>
              </a:rPr>
              <a:t>Mount </a:t>
            </a:r>
            <a:r>
              <a:rPr lang="en-US" altLang="zh-CN" sz="2800" dirty="0" smtClean="0">
                <a:latin typeface="+mj-lt"/>
              </a:rPr>
              <a:t>Taishan</a:t>
            </a:r>
            <a:endParaRPr lang="en-US" altLang="zh-CN" sz="2800" dirty="0">
              <a:latin typeface="+mj-lt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700339" y="2356247"/>
            <a:ext cx="1584325" cy="523220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latin typeface="+mj-lt"/>
              </a:rPr>
              <a:t>Hainan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076825" y="2356247"/>
            <a:ext cx="1582738" cy="523220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latin typeface="+mj-lt"/>
              </a:rPr>
              <a:t>London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162801" y="2400300"/>
            <a:ext cx="1655763" cy="523220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latin typeface="+mj-lt"/>
              </a:rPr>
              <a:t>Australia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914400" y="3086101"/>
            <a:ext cx="608171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 smtClean="0">
                <a:solidFill>
                  <a:srgbClr val="FF0000"/>
                </a:solidFill>
                <a:latin typeface="+mj-lt"/>
              </a:rPr>
              <a:t>A: </a:t>
            </a:r>
            <a:r>
              <a:rPr lang="en-US" altLang="zh-CN" sz="4000" dirty="0">
                <a:solidFill>
                  <a:srgbClr val="FF0000"/>
                </a:solidFill>
                <a:latin typeface="+mj-lt"/>
              </a:rPr>
              <a:t>Where are you </a:t>
            </a:r>
            <a:r>
              <a:rPr lang="en-US" altLang="zh-CN" sz="4000" dirty="0" smtClean="0">
                <a:solidFill>
                  <a:srgbClr val="FF0000"/>
                </a:solidFill>
                <a:latin typeface="+mj-lt"/>
              </a:rPr>
              <a:t>going?</a:t>
            </a:r>
            <a:endParaRPr lang="en-US" altLang="zh-CN" sz="40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altLang="zh-CN" sz="4000" dirty="0" smtClean="0">
                <a:latin typeface="+mj-lt"/>
              </a:rPr>
              <a:t>B: I’m </a:t>
            </a:r>
            <a:r>
              <a:rPr lang="en-US" altLang="zh-CN" sz="4000" dirty="0">
                <a:latin typeface="+mj-lt"/>
              </a:rPr>
              <a:t>going </a:t>
            </a:r>
            <a:r>
              <a:rPr lang="en-US" altLang="zh-CN" sz="4000" dirty="0" smtClean="0">
                <a:latin typeface="+mj-lt"/>
              </a:rPr>
              <a:t>to_____.</a:t>
            </a:r>
            <a:endParaRPr lang="en-US" altLang="zh-CN" sz="4000" dirty="0">
              <a:latin typeface="+mj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bldLvl="0" autoUpdateAnimBg="0"/>
      <p:bldP spid="45065" grpId="0" bldLvl="0" autoUpdateAnimBg="0"/>
      <p:bldP spid="45066" grpId="0" bldLvl="0" autoUpdateAnimBg="0"/>
      <p:bldP spid="45067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2009081311240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矩形 1"/>
          <p:cNvSpPr>
            <a:spLocks noChangeArrowheads="1"/>
          </p:cNvSpPr>
          <p:nvPr/>
        </p:nvSpPr>
        <p:spPr bwMode="auto">
          <a:xfrm>
            <a:off x="0" y="800100"/>
            <a:ext cx="657225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dirty="0">
                <a:solidFill>
                  <a:srgbClr val="FF3300"/>
                </a:solidFill>
                <a:latin typeface="+mj-lt"/>
              </a:rPr>
              <a:t>Do you like </a:t>
            </a:r>
            <a:r>
              <a:rPr lang="en-US" altLang="zh-CN" sz="4800" dirty="0" smtClean="0">
                <a:latin typeface="+mj-lt"/>
              </a:rPr>
              <a:t>travel</a:t>
            </a:r>
            <a:r>
              <a:rPr lang="en-US" altLang="zh-CN" sz="4800" dirty="0" smtClean="0">
                <a:solidFill>
                  <a:srgbClr val="FF3300"/>
                </a:solidFill>
                <a:latin typeface="+mj-lt"/>
              </a:rPr>
              <a:t>?</a:t>
            </a:r>
            <a:endParaRPr lang="en-US" altLang="zh-CN" sz="4800" dirty="0">
              <a:solidFill>
                <a:srgbClr val="FF3300"/>
              </a:solidFill>
              <a:latin typeface="+mj-lt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3886200" y="171450"/>
            <a:ext cx="1447800" cy="742950"/>
          </a:xfrm>
        </p:spPr>
        <p:txBody>
          <a:bodyPr/>
          <a:lstStyle/>
          <a:p>
            <a:pPr algn="l" eaLnBrk="1" hangingPunct="1"/>
            <a:r>
              <a:rPr lang="en-US" altLang="zh-CN" sz="4800" dirty="0" smtClean="0">
                <a:solidFill>
                  <a:srgbClr val="FF0000"/>
                </a:solidFill>
              </a:rPr>
              <a:t>Test</a:t>
            </a:r>
            <a:endParaRPr lang="zh-CN" alt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1219201" y="800100"/>
            <a:ext cx="7777163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/>
              <a:t>连一连</a:t>
            </a:r>
            <a:endParaRPr lang="en-US" altLang="zh-CN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travel</a:t>
            </a:r>
            <a:r>
              <a:rPr lang="en-US" altLang="zh-CN" dirty="0" smtClean="0">
                <a:latin typeface="Comic Sans MS" panose="030F0702030302020204" pitchFamily="66" charset="0"/>
              </a:rPr>
              <a:t>                           </a:t>
            </a:r>
            <a:r>
              <a:rPr lang="zh-CN" altLang="en-US" dirty="0" smtClean="0">
                <a:latin typeface="Comic Sans MS" panose="030F0702030302020204" pitchFamily="66" charset="0"/>
              </a:rPr>
              <a:t>假期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back </a:t>
            </a:r>
            <a:r>
              <a:rPr lang="en-US" altLang="zh-CN" dirty="0" smtClean="0">
                <a:latin typeface="Comic Sans MS" panose="030F0702030302020204" pitchFamily="66" charset="0"/>
              </a:rPr>
              <a:t>                           </a:t>
            </a:r>
            <a:r>
              <a:rPr lang="zh-CN" altLang="en-US" dirty="0" smtClean="0">
                <a:latin typeface="Comic Sans MS" panose="030F0702030302020204" pitchFamily="66" charset="0"/>
              </a:rPr>
              <a:t>泰山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June </a:t>
            </a:r>
            <a:r>
              <a:rPr lang="en-US" altLang="zh-CN" dirty="0" smtClean="0">
                <a:latin typeface="Comic Sans MS" panose="030F0702030302020204" pitchFamily="66" charset="0"/>
              </a:rPr>
              <a:t>                            </a:t>
            </a:r>
            <a:r>
              <a:rPr lang="zh-CN" altLang="en-US" dirty="0" smtClean="0">
                <a:latin typeface="Comic Sans MS" panose="030F0702030302020204" pitchFamily="66" charset="0"/>
              </a:rPr>
              <a:t>旅行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July</a:t>
            </a:r>
            <a:r>
              <a:rPr lang="en-US" altLang="zh-CN" dirty="0" smtClean="0">
                <a:latin typeface="Comic Sans MS" panose="030F0702030302020204" pitchFamily="66" charset="0"/>
              </a:rPr>
              <a:t>                             </a:t>
            </a:r>
            <a:r>
              <a:rPr lang="zh-CN" altLang="en-US" dirty="0" smtClean="0">
                <a:latin typeface="Comic Sans MS" panose="030F0702030302020204" pitchFamily="66" charset="0"/>
              </a:rPr>
              <a:t>回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vacation</a:t>
            </a:r>
            <a:r>
              <a:rPr lang="en-US" altLang="zh-CN" dirty="0" smtClean="0">
                <a:latin typeface="Comic Sans MS" panose="030F0702030302020204" pitchFamily="66" charset="0"/>
              </a:rPr>
              <a:t>                       </a:t>
            </a:r>
            <a:r>
              <a:rPr lang="zh-CN" altLang="en-US" dirty="0" smtClean="0">
                <a:latin typeface="Comic Sans MS" panose="030F0702030302020204" pitchFamily="66" charset="0"/>
              </a:rPr>
              <a:t>六月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Mount Taishan               </a:t>
            </a:r>
            <a:r>
              <a:rPr lang="zh-CN" altLang="en-US" dirty="0" smtClean="0">
                <a:latin typeface="Comic Sans MS" panose="030F0702030302020204" pitchFamily="66" charset="0"/>
              </a:rPr>
              <a:t>七月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temple</a:t>
            </a:r>
            <a:r>
              <a:rPr lang="en-US" altLang="zh-CN" dirty="0" smtClean="0">
                <a:latin typeface="Comic Sans MS" panose="030F0702030302020204" pitchFamily="66" charset="0"/>
              </a:rPr>
              <a:t>  </a:t>
            </a:r>
            <a:r>
              <a:rPr lang="en-US" altLang="zh-CN" dirty="0" smtClean="0"/>
              <a:t>                            </a:t>
            </a:r>
            <a:r>
              <a:rPr lang="zh-CN" altLang="en-US" dirty="0" smtClean="0"/>
              <a:t>庙宇</a:t>
            </a:r>
          </a:p>
        </p:txBody>
      </p:sp>
      <p:sp>
        <p:nvSpPr>
          <p:cNvPr id="46085" name="箭头 186"/>
          <p:cNvSpPr>
            <a:spLocks noChangeShapeType="1"/>
          </p:cNvSpPr>
          <p:nvPr/>
        </p:nvSpPr>
        <p:spPr bwMode="auto">
          <a:xfrm>
            <a:off x="1981200" y="12573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6" name="箭头 187"/>
          <p:cNvSpPr>
            <a:spLocks noChangeShapeType="1"/>
          </p:cNvSpPr>
          <p:nvPr/>
        </p:nvSpPr>
        <p:spPr bwMode="auto">
          <a:xfrm>
            <a:off x="1905001" y="1611511"/>
            <a:ext cx="25146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7" name="箭头 188"/>
          <p:cNvSpPr>
            <a:spLocks noChangeShapeType="1"/>
          </p:cNvSpPr>
          <p:nvPr/>
        </p:nvSpPr>
        <p:spPr bwMode="auto">
          <a:xfrm>
            <a:off x="1928812" y="1950044"/>
            <a:ext cx="2514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8" name="箭头 189"/>
          <p:cNvSpPr>
            <a:spLocks noChangeShapeType="1"/>
          </p:cNvSpPr>
          <p:nvPr/>
        </p:nvSpPr>
        <p:spPr bwMode="auto">
          <a:xfrm>
            <a:off x="1869394" y="2289471"/>
            <a:ext cx="2397806" cy="62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9" name="箭头 191"/>
          <p:cNvSpPr>
            <a:spLocks noChangeShapeType="1"/>
          </p:cNvSpPr>
          <p:nvPr/>
        </p:nvSpPr>
        <p:spPr bwMode="auto">
          <a:xfrm flipV="1">
            <a:off x="2209800" y="1371600"/>
            <a:ext cx="220980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90" name="箭头 192"/>
          <p:cNvSpPr>
            <a:spLocks noChangeShapeType="1"/>
          </p:cNvSpPr>
          <p:nvPr/>
        </p:nvSpPr>
        <p:spPr bwMode="auto">
          <a:xfrm flipV="1">
            <a:off x="3200400" y="1714500"/>
            <a:ext cx="1219200" cy="12227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6091" name="箭头 193"/>
          <p:cNvSpPr>
            <a:spLocks noChangeShapeType="1"/>
          </p:cNvSpPr>
          <p:nvPr/>
        </p:nvSpPr>
        <p:spPr bwMode="auto">
          <a:xfrm>
            <a:off x="2209800" y="3257550"/>
            <a:ext cx="223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C:\Documents and Settings\Administrator\Application Data\Tencent\Users\178331978\QQ\WinTemp\RichOle\X~1C(V`YRO}3(@(6O7G~5W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744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195263"/>
            <a:ext cx="76327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+mj-lt"/>
              </a:rPr>
              <a:t>What are they talking </a:t>
            </a:r>
            <a:r>
              <a:rPr lang="en-US" altLang="zh-CN" sz="2400" dirty="0" smtClean="0">
                <a:latin typeface="+mj-lt"/>
              </a:rPr>
              <a:t>about?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/>
              <a:t>（</a:t>
            </a:r>
            <a:r>
              <a:rPr lang="zh-CN" altLang="en-US" sz="2400" dirty="0" smtClean="0"/>
              <a:t>读</a:t>
            </a:r>
            <a:r>
              <a:rPr lang="zh-CN" altLang="en-US" sz="2400" dirty="0"/>
              <a:t>课文</a:t>
            </a:r>
            <a:r>
              <a:rPr lang="zh-CN" altLang="en-US" sz="2400" dirty="0" smtClean="0"/>
              <a:t>思考，他们</a:t>
            </a:r>
            <a:r>
              <a:rPr lang="zh-CN" altLang="en-US" sz="2400" dirty="0"/>
              <a:t>在谈论</a:t>
            </a:r>
            <a:r>
              <a:rPr lang="zh-CN" altLang="en-US" sz="2400" dirty="0" smtClean="0"/>
              <a:t>什么？）</a:t>
            </a:r>
            <a:endParaRPr lang="zh-CN" altLang="en-US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Documents and Settings\Administrator\Application Data\Tencent\Users\178331978\QQ\WinTemp\RichOle\X~1C(V`YRO}3(@(6O7G~5W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56" y="-1"/>
            <a:ext cx="9167956" cy="515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571501" y="482204"/>
            <a:ext cx="7745413" cy="857250"/>
          </a:xfrm>
          <a:prstGeom prst="wedgeRoundRectCallout">
            <a:avLst>
              <a:gd name="adj1" fmla="val -13477"/>
              <a:gd name="adj2" fmla="val 105556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June now. The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vacation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coming.     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33601" y="857250"/>
            <a:ext cx="42675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travel?</a:t>
            </a: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500313" y="4071938"/>
            <a:ext cx="3714750" cy="857250"/>
          </a:xfrm>
          <a:prstGeom prst="wedgeRoundRectCallout">
            <a:avLst>
              <a:gd name="adj1" fmla="val -41462"/>
              <a:gd name="adj2" fmla="val -856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Yes. I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_____________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935289" y="4500562"/>
            <a:ext cx="277909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Taishan</a:t>
            </a:r>
            <a:endParaRPr lang="en-US" altLang="zh-CN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http://hiphotos.baidu.com/lvpics/pic/item/a8ad9413fff21888f6039e0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39378"/>
            <a:ext cx="9144000" cy="44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矩形 6"/>
          <p:cNvSpPr>
            <a:spLocks noChangeArrowheads="1"/>
          </p:cNvSpPr>
          <p:nvPr/>
        </p:nvSpPr>
        <p:spPr bwMode="auto">
          <a:xfrm>
            <a:off x="1064098" y="160735"/>
            <a:ext cx="627126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</a:t>
            </a:r>
            <a:endParaRPr lang="en-US" altLang="zh-C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57625" y="160735"/>
            <a:ext cx="310463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Taishan</a:t>
            </a:r>
            <a:endParaRPr lang="en-US" altLang="zh-CN" sz="3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http://hiphotos.baidu.com/lvpics/pic/item/aa64034f78f0f736743362f00b55b319eac413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03673"/>
            <a:ext cx="9144000" cy="433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矩形 5"/>
          <p:cNvSpPr>
            <a:spLocks noChangeArrowheads="1"/>
          </p:cNvSpPr>
          <p:nvPr/>
        </p:nvSpPr>
        <p:spPr bwMode="auto">
          <a:xfrm>
            <a:off x="1064098" y="160735"/>
            <a:ext cx="627126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</a:t>
            </a:r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</a:t>
            </a:r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</a:t>
            </a:r>
            <a:endParaRPr lang="en-US" altLang="zh-C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57625" y="160735"/>
            <a:ext cx="310463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 Taishan</a:t>
            </a:r>
            <a:endParaRPr lang="en-US" altLang="zh-CN" sz="3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1" descr="http://storage.travel.sina.com.cn/jingdian/201309181007029387_20110411_104142_jdtupload_11758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57251"/>
            <a:ext cx="9143999" cy="42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1308573" y="219075"/>
            <a:ext cx="627126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</a:t>
            </a:r>
            <a:endParaRPr lang="en-US" altLang="zh-C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02100" y="219076"/>
            <a:ext cx="310463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Taishan</a:t>
            </a:r>
            <a:endParaRPr lang="en-US" altLang="zh-CN" sz="3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F:\DVD\山科\四下\SD4BJ_B (H)\Unit 6\image\bigpic\课文图片\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395"/>
            <a:ext cx="9144000" cy="515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圆角矩形标注 5"/>
          <p:cNvSpPr>
            <a:spLocks noChangeArrowheads="1"/>
          </p:cNvSpPr>
          <p:nvPr/>
        </p:nvSpPr>
        <p:spPr bwMode="auto">
          <a:xfrm>
            <a:off x="5029201" y="514350"/>
            <a:ext cx="3857625" cy="482204"/>
          </a:xfrm>
          <a:prstGeom prst="wedgeRoundRectCallout">
            <a:avLst>
              <a:gd name="adj1" fmla="val -1727"/>
              <a:gd name="adj2" fmla="val 144815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ctr" eaLnBrk="1" hangingPunct="1"/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_______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209801" y="4057651"/>
            <a:ext cx="3857625" cy="696515"/>
          </a:xfrm>
          <a:prstGeom prst="wedgeRoundRectCallout">
            <a:avLst>
              <a:gd name="adj1" fmla="val 16042"/>
              <a:gd name="adj2" fmla="val -1230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going back to Canada in July.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315200" y="571501"/>
            <a:ext cx="134684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Dalian</a:t>
            </a:r>
            <a:endParaRPr lang="en-US" altLang="zh-CN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F:\DVD\山科\四下\SD4BJ_B (H)\Unit 6\image\bigpic\课文图片\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1"/>
            <a:ext cx="44815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+mj-lt"/>
              </a:rPr>
              <a:t>How do they ask </a:t>
            </a:r>
            <a:r>
              <a:rPr lang="en-US" altLang="zh-CN" sz="2400" dirty="0" smtClean="0">
                <a:latin typeface="+mj-lt"/>
              </a:rPr>
              <a:t>Li Ming?</a:t>
            </a:r>
            <a:endParaRPr lang="zh-CN" altLang="en-US" sz="2400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 smtClean="0"/>
              <a:t>（他们</a:t>
            </a:r>
            <a:r>
              <a:rPr lang="zh-CN" altLang="en-US" sz="2400" dirty="0"/>
              <a:t>是如何询问李明</a:t>
            </a:r>
            <a:r>
              <a:rPr lang="zh-CN" altLang="en-US" sz="2400" dirty="0" smtClean="0"/>
              <a:t>的？）</a:t>
            </a:r>
            <a:endParaRPr lang="zh-CN" altLang="en-US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 Travel Lesson 1_课件1</Template>
  <TotalTime>0</TotalTime>
  <Words>231</Words>
  <Application>Microsoft Office PowerPoint</Application>
  <PresentationFormat>全屏显示(16:9)</PresentationFormat>
  <Paragraphs>75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Unit 6 Travel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talk </vt:lpstr>
      <vt:lpstr>Test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2020-06-20T03:23:00Z</dcterms:created>
  <dcterms:modified xsi:type="dcterms:W3CDTF">2023-01-16T20:11:27Z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DC6F2B09DBEF443F8E7C15B063D8F374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