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A4D0C-360D-4434-B965-D4EAB0B307B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1F8B9-6B08-480E-B3A3-F6B407F9AB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1F8B9-6B08-480E-B3A3-F6B407F9AB6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3DC09-C7E9-45DB-BF8B-DF6054883B9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39AE1-129A-446A-84B6-C19A7D003EA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89C0C-87BD-4952-971B-91A24185B70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64E86-779D-494B-8603-F5D8875754B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7C6AE-C2B0-47AC-87E5-625A7DA06EB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EBE0D-88D9-4F04-B757-28826D9E511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AC9B4-5127-46AD-98EC-49EE186199B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C4E95-16A6-43FC-A83C-8172B6FE518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9FF0-DDA3-47BC-AA87-0A15CCE8678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33716-8CD9-4F59-8EC2-AEB9CFE469F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5DBC4-9DB5-44EC-A164-17CA30502E5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/>
            </a:lvl1pPr>
          </a:lstStyle>
          <a:p>
            <a:pPr>
              <a:defRPr/>
            </a:pPr>
            <a:fld id="{77B94C4B-ACAB-42D9-ACF8-18C0AC7584A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95347" y="3609975"/>
            <a:ext cx="33025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 kern="10" dirty="0">
                <a:ln w="12700">
                  <a:solidFill>
                    <a:schemeClr val="folHlink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Integrated skills</a:t>
            </a:r>
            <a:endParaRPr lang="zh-CN" altLang="en-US" sz="3200" b="1" kern="10" dirty="0">
              <a:ln w="12700">
                <a:solidFill>
                  <a:schemeClr val="folHlink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990600"/>
            <a:ext cx="9144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6600" b="1" kern="10" dirty="0">
                <a:ln w="12700">
                  <a:solidFill>
                    <a:srgbClr val="FF0000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Unit 3</a:t>
            </a:r>
          </a:p>
          <a:p>
            <a:pPr>
              <a:defRPr/>
            </a:pPr>
            <a:r>
              <a:rPr lang="en-US" altLang="zh-CN" sz="6600" b="1" kern="10" dirty="0">
                <a:ln w="12700">
                  <a:solidFill>
                    <a:srgbClr val="FF0000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Online tours</a:t>
            </a:r>
            <a:endParaRPr lang="zh-CN" altLang="en-US" sz="6600" b="1" kern="10" dirty="0">
              <a:ln w="12700">
                <a:solidFill>
                  <a:srgbClr val="FF0000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99354" y="54864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55650" y="1558925"/>
            <a:ext cx="74168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lnSpc>
                <a:spcPct val="13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hlink"/>
                </a:solidFill>
                <a:ea typeface="微软雅黑" panose="020B0503020204020204" pitchFamily="34" charset="-122"/>
                <a:sym typeface="MS PGothic" panose="020B0600070205080204" pitchFamily="34" charset="-128"/>
              </a:rPr>
              <a:t>   Peter is writing about the online tour. Listen to their second conversation again and help him complete his article.</a:t>
            </a:r>
            <a:endParaRPr lang="zh-CN" altLang="en-US" sz="3600" b="1">
              <a:solidFill>
                <a:schemeClr val="hlink"/>
              </a:solidFill>
              <a:ea typeface="微软雅黑" panose="020B0503020204020204" pitchFamily="34" charset="-122"/>
              <a:sym typeface="MS PGothic" panose="020B0600070205080204" pitchFamily="34" charset="-12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12775" y="1255713"/>
            <a:ext cx="8135938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Today Daniel and I took an online tour on the website “Around the World in Eight Hours”.</a:t>
            </a:r>
          </a:p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Sydney is on the (1)_________ coast of Australia. It is the (2)_______ city in Australia.</a:t>
            </a:r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4494213" y="3254375"/>
            <a:ext cx="216535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south-east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4984750" y="3860800"/>
            <a:ext cx="150495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largest</a:t>
            </a:r>
            <a:endParaRPr lang="zh-CN" altLang="en-US" sz="3600" b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ldLvl="0" autoUpdateAnimBg="0"/>
      <p:bldP spid="83972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731838" y="765175"/>
            <a:ext cx="7680325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On the website, we saw lots of pictures of Sydney. Sydney is near the (3)_______. There are many beautiful (4)_______ there. We also saw a wonderful building called the (5)__________________. It is a (6)_________ and looks like a (7)______ with many sails.</a:t>
            </a:r>
            <a:endParaRPr lang="zh-CN" altLang="en-US" sz="3600" b="1"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1454150" y="1989138"/>
            <a:ext cx="79375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sea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331913" y="2749550"/>
            <a:ext cx="170815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beaches</a:t>
            </a:r>
            <a:endParaRPr lang="zh-CN" altLang="en-US" sz="3600" b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1692275" y="4724400"/>
            <a:ext cx="158115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theatre</a:t>
            </a:r>
            <a:endParaRPr lang="zh-CN" altLang="en-US" sz="3600" b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1258888" y="4046538"/>
            <a:ext cx="429895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Sydney Opera House</a:t>
            </a:r>
            <a:endParaRPr lang="zh-CN" altLang="en-US" sz="3600" b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1697038" y="5376863"/>
            <a:ext cx="99695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ship</a:t>
            </a:r>
            <a:endParaRPr lang="zh-CN" altLang="en-US" sz="3600" b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ldLvl="0" autoUpdateAnimBg="0"/>
      <p:bldP spid="84996" grpId="0" bldLvl="0" autoUpdateAnimBg="0"/>
      <p:bldP spid="84997" grpId="0" bldLvl="0" autoUpdateAnimBg="0"/>
      <p:bldP spid="84998" grpId="0" bldLvl="0" autoUpdateAnimBg="0"/>
      <p:bldP spid="84999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84213" y="981075"/>
            <a:ext cx="7729537" cy="470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Near the Sydney Opera House is the famous (8)_______________. People can climb it. It takes about (9)___________. It is really cool!</a:t>
            </a:r>
          </a:p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Australian seasons are the opposite of ours. For example, in April, it is (10)_________ in Australia!</a:t>
            </a:r>
            <a:endParaRPr lang="zh-CN" altLang="en-US" sz="3600" b="1"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1692275" y="4972050"/>
            <a:ext cx="170815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autumn</a:t>
            </a:r>
            <a:endParaRPr lang="zh-CN" altLang="en-US" sz="3600" b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2771775" y="1670050"/>
            <a:ext cx="334645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Harbour Bridge</a:t>
            </a:r>
            <a:endParaRPr lang="zh-CN" altLang="en-US" sz="3600" b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1258888" y="2965450"/>
            <a:ext cx="243205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three hours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ldLvl="0" autoUpdateAnimBg="0"/>
      <p:bldP spid="86020" grpId="0" bldLvl="0" autoUpdateAnimBg="0"/>
      <p:bldP spid="86021" grpId="0" bldLvl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250825" y="2060575"/>
            <a:ext cx="8507413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hlink"/>
                </a:solidFill>
                <a:ea typeface="微软雅黑" panose="020B0503020204020204" pitchFamily="34" charset="-122"/>
                <a:sym typeface="MS PGothic" panose="020B0600070205080204" pitchFamily="34" charset="-128"/>
              </a:rPr>
              <a:t>   Sandy is asking for Millie’s help with the online tour. Listen to their conversation and answer these questions:</a:t>
            </a:r>
          </a:p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ym typeface="Arial" panose="020B0604020202020204" pitchFamily="34" charset="0"/>
              </a:rPr>
              <a:t>•</a:t>
            </a:r>
            <a:r>
              <a:rPr lang="en-US" altLang="zh-CN" sz="3400" b="1"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zh-CN" sz="3600" b="1">
                <a:latin typeface="Times New Roman" panose="02020603050405020304" pitchFamily="18" charset="0"/>
                <a:ea typeface="微软雅黑" panose="020B0503020204020204" pitchFamily="34" charset="-122"/>
                <a:sym typeface="MS PGothic" panose="020B0600070205080204" pitchFamily="34" charset="-128"/>
              </a:rPr>
              <a:t>How can we start the online tour?</a:t>
            </a:r>
          </a:p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ym typeface="Arial" panose="020B0604020202020204" pitchFamily="34" charset="0"/>
              </a:rPr>
              <a:t>•</a:t>
            </a: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zh-CN" sz="3600" b="1">
                <a:latin typeface="Times New Roman" panose="02020603050405020304" pitchFamily="18" charset="0"/>
                <a:ea typeface="微软雅黑" panose="020B0503020204020204" pitchFamily="34" charset="-122"/>
                <a:sym typeface="MS PGothic" panose="020B0600070205080204" pitchFamily="34" charset="-128"/>
              </a:rPr>
              <a:t>If I want to see some pictures of</a:t>
            </a:r>
          </a:p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ea typeface="微软雅黑" panose="020B0503020204020204" pitchFamily="34" charset="-122"/>
                <a:sym typeface="MS PGothic" panose="020B0600070205080204" pitchFamily="34" charset="-128"/>
              </a:rPr>
              <a:t>	the city, how should I do?</a:t>
            </a:r>
          </a:p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ym typeface="Arial" panose="020B0604020202020204" pitchFamily="34" charset="0"/>
              </a:rPr>
              <a:t>•</a:t>
            </a: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zh-CN" sz="3600" b="1">
                <a:latin typeface="Times New Roman" panose="02020603050405020304" pitchFamily="18" charset="0"/>
                <a:ea typeface="微软雅黑" panose="020B0503020204020204" pitchFamily="34" charset="-122"/>
                <a:sym typeface="MS PGothic" panose="020B0600070205080204" pitchFamily="34" charset="-128"/>
              </a:rPr>
              <a:t>Can we print the pictures out?</a:t>
            </a:r>
            <a:endParaRPr lang="zh-CN" altLang="en-US" sz="3600" b="1">
              <a:latin typeface="Times New Roman" panose="02020603050405020304" pitchFamily="18" charset="0"/>
              <a:ea typeface="微软雅黑" panose="020B0503020204020204" pitchFamily="34" charset="-122"/>
              <a:sym typeface="MS PGothic" panose="020B0600070205080204" pitchFamily="34" charset="-128"/>
            </a:endParaRPr>
          </a:p>
        </p:txBody>
      </p:sp>
      <p:sp>
        <p:nvSpPr>
          <p:cNvPr id="15363" name="WordArt 3"/>
          <p:cNvSpPr>
            <a:spLocks noChangeArrowheads="1" noChangeShapeType="1"/>
          </p:cNvSpPr>
          <p:nvPr/>
        </p:nvSpPr>
        <p:spPr bwMode="auto">
          <a:xfrm>
            <a:off x="250825" y="1196975"/>
            <a:ext cx="8362950" cy="677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>
                <a:ln w="19050">
                  <a:solidFill>
                    <a:schemeClr val="folHlink"/>
                  </a:solidFill>
                  <a:round/>
                </a:ln>
                <a:solidFill>
                  <a:srgbClr val="FF33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/>
                <a:cs typeface="Arial" panose="020B0604020202020204"/>
              </a:rPr>
              <a:t>B     Speak up: My pleasure.</a:t>
            </a:r>
            <a:endParaRPr lang="zh-CN" altLang="en-US" sz="3600" b="1" kern="10">
              <a:ln w="19050">
                <a:solidFill>
                  <a:schemeClr val="folHlink"/>
                </a:solidFill>
                <a:round/>
              </a:ln>
              <a:solidFill>
                <a:srgbClr val="FF33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177925" y="1484313"/>
            <a:ext cx="7281863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latin typeface="Times New Roman" panose="02020603050405020304" pitchFamily="18" charset="0"/>
              </a:rPr>
              <a:t>How can we start the online tour?</a:t>
            </a:r>
          </a:p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altLang="zh-CN" sz="3400" b="1">
              <a:latin typeface="Times New Roman" panose="02020603050405020304" pitchFamily="18" charset="0"/>
            </a:endParaRPr>
          </a:p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latin typeface="Times New Roman" panose="02020603050405020304" pitchFamily="18" charset="0"/>
              </a:rPr>
              <a:t>If I want to see some pictures of the city, how should I do?</a:t>
            </a:r>
            <a:endParaRPr lang="zh-CN" altLang="en-US" sz="3400" b="1">
              <a:latin typeface="Times New Roman" panose="02020603050405020304" pitchFamily="18" charset="0"/>
            </a:endParaRP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1177925" y="2133600"/>
            <a:ext cx="4875213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Click on the “Tour” icon.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1177925" y="4003675"/>
            <a:ext cx="5427663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Click on the “Camera” icon.</a:t>
            </a:r>
            <a:endParaRPr lang="zh-CN" altLang="en-US" sz="3400" b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198563" y="4724400"/>
            <a:ext cx="5811837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latin typeface="Times New Roman" panose="02020603050405020304" pitchFamily="18" charset="0"/>
                <a:sym typeface="Arial" panose="020B0604020202020204" pitchFamily="34" charset="0"/>
              </a:rPr>
              <a:t>Can we print the pictures out?</a:t>
            </a:r>
            <a:endParaRPr lang="zh-CN" altLang="en-US" sz="3400">
              <a:latin typeface="Times New Roman" panose="02020603050405020304" pitchFamily="18" charset="0"/>
            </a:endParaRP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1198563" y="5372100"/>
            <a:ext cx="243840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Yes, we can.</a:t>
            </a:r>
            <a:endParaRPr lang="zh-CN" altLang="en-US" sz="3400" b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ldLvl="0" autoUpdateAnimBg="0"/>
      <p:bldP spid="88068" grpId="0" bldLvl="0" autoUpdateAnimBg="0"/>
      <p:bldP spid="88070" grpId="0" bldLvl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949325" y="1773238"/>
            <a:ext cx="7367588" cy="206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hlink"/>
                </a:solidFill>
              </a:rPr>
              <a:t>Talk to your partner about the problems you may have. Use the conversation as a model.</a:t>
            </a:r>
            <a:endParaRPr lang="zh-CN" altLang="en-US" sz="3600" b="1">
              <a:solidFill>
                <a:schemeClr val="hlink"/>
              </a:solidFill>
            </a:endParaRPr>
          </a:p>
        </p:txBody>
      </p:sp>
      <p:sp>
        <p:nvSpPr>
          <p:cNvPr id="89091" name="WordArt 3"/>
          <p:cNvSpPr>
            <a:spLocks noChangeArrowheads="1" noChangeShapeType="1"/>
          </p:cNvSpPr>
          <p:nvPr/>
        </p:nvSpPr>
        <p:spPr bwMode="auto">
          <a:xfrm>
            <a:off x="827088" y="4365625"/>
            <a:ext cx="6911975" cy="1487488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r>
              <a:rPr lang="en-US" altLang="zh-CN" sz="3600" b="1" kern="10">
                <a:ln w="12700">
                  <a:solidFill>
                    <a:srgbClr val="000099"/>
                  </a:solidFill>
                  <a:round/>
                </a:ln>
                <a:solidFill>
                  <a:srgbClr val="FF33CC"/>
                </a:solidFill>
                <a:effectLst>
                  <a:outerShdw dist="107763" dir="18900000" algn="ctr" rotWithShape="0">
                    <a:srgbClr val="000099"/>
                  </a:outerShdw>
                </a:effectLst>
                <a:latin typeface="Times New Roman" panose="02020603050405020304"/>
                <a:cs typeface="Times New Roman" panose="02020603050405020304"/>
              </a:rPr>
              <a:t>Act it out!</a:t>
            </a:r>
            <a:endParaRPr lang="zh-CN" altLang="en-US" sz="3600" b="1" kern="10">
              <a:ln w="12700">
                <a:solidFill>
                  <a:srgbClr val="000099"/>
                </a:solidFill>
                <a:round/>
              </a:ln>
              <a:solidFill>
                <a:srgbClr val="FF33CC"/>
              </a:solidFill>
              <a:effectLst>
                <a:outerShdw dist="107763" dir="18900000" algn="ctr" rotWithShape="0">
                  <a:srgbClr val="000099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457325"/>
            <a:ext cx="8494713" cy="4924425"/>
          </a:xfrm>
        </p:spPr>
        <p:txBody>
          <a:bodyPr/>
          <a:lstStyle/>
          <a:p>
            <a:pPr marL="457200" indent="-457200" defTabSz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Sydney is </a:t>
            </a:r>
            <a:r>
              <a:rPr lang="en-US" altLang="zh-CN" sz="3600" b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north-east coast of Australia</a:t>
            </a:r>
            <a:r>
              <a:rPr lang="en-US" altLang="zh-C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defTabSz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on the north-east coast of Australia  </a:t>
            </a:r>
          </a:p>
          <a:p>
            <a:pPr marL="457200" indent="-457200" defTabSz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位于澳大利亚的东北海岸</a:t>
            </a:r>
          </a:p>
          <a:p>
            <a:pPr marL="457200" indent="-457200" defTabSz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太平洋位于北美洲的东海岸。</a:t>
            </a:r>
          </a:p>
          <a:p>
            <a:pPr marL="457200" indent="-457200" defTabSz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The Pacific Ocean is _________________ North America.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850900" y="5414963"/>
            <a:ext cx="3049588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on the east coast of</a:t>
            </a:r>
          </a:p>
        </p:txBody>
      </p:sp>
      <p:sp>
        <p:nvSpPr>
          <p:cNvPr id="18436" name="WordArt 4"/>
          <p:cNvSpPr>
            <a:spLocks noChangeArrowheads="1" noChangeShapeType="1"/>
          </p:cNvSpPr>
          <p:nvPr/>
        </p:nvSpPr>
        <p:spPr bwMode="auto">
          <a:xfrm>
            <a:off x="1187450" y="404813"/>
            <a:ext cx="6697663" cy="923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FF0000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Language points</a:t>
            </a:r>
            <a:endParaRPr lang="zh-CN" altLang="en-US" sz="3600" b="1" kern="10" dirty="0">
              <a:ln w="12700">
                <a:solidFill>
                  <a:srgbClr val="FF0000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ldLvl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511175" y="658813"/>
            <a:ext cx="8021638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2. The Sydney Opera House looks like a ship </a:t>
            </a:r>
            <a:r>
              <a:rPr lang="en-US" altLang="zh-CN" sz="36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with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 many sails.     </a:t>
            </a:r>
          </a:p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sym typeface="MS PGothic" panose="020B0600070205080204" pitchFamily="34" charset="-128"/>
              </a:rPr>
              <a:t>   </a:t>
            </a:r>
            <a:r>
              <a:rPr lang="en-US" altLang="zh-CN" sz="3600" b="1" dirty="0">
                <a:solidFill>
                  <a:srgbClr val="FF33CC"/>
                </a:solidFill>
                <a:latin typeface="Times New Roman" panose="02020603050405020304" pitchFamily="18" charset="0"/>
                <a:sym typeface="MS PGothic" panose="020B0600070205080204" pitchFamily="34" charset="-128"/>
              </a:rPr>
              <a:t>a ship with many sails</a:t>
            </a:r>
            <a:endParaRPr lang="en-US" altLang="zh-CN" sz="3600" b="1" dirty="0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MS PGothic" panose="020B0600070205080204" pitchFamily="34" charset="-128"/>
            </a:endParaRPr>
          </a:p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   </a:t>
            </a:r>
            <a:r>
              <a:rPr lang="zh-CN" altLang="en-US" sz="36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一艘有很多帆的船</a:t>
            </a:r>
          </a:p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此处 </a:t>
            </a:r>
            <a:r>
              <a:rPr lang="en-US" altLang="zh-CN" sz="36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with </a:t>
            </a:r>
            <a:r>
              <a:rPr lang="zh-CN" altLang="en-US" sz="36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表示“带有或拥有”，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例如：</a:t>
            </a:r>
          </a:p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白宫是一个带有大花园的美丽建筑。</a:t>
            </a:r>
          </a:p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The White House is a beautiful</a:t>
            </a:r>
          </a:p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building with a big garden.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MS PGothic" panose="020B0600070205080204" pitchFamily="34" charset="-128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323850" y="908050"/>
            <a:ext cx="8424863" cy="338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3. Australian seasons are </a:t>
            </a:r>
            <a:r>
              <a:rPr lang="en-US" altLang="zh-CN" sz="36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the opposite of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 ours.</a:t>
            </a:r>
          </a:p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   the opposite of     </a:t>
            </a:r>
            <a:r>
              <a:rPr lang="zh-CN" altLang="en-US" sz="36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与</a:t>
            </a:r>
            <a:r>
              <a:rPr lang="en-US" altLang="zh-CN" sz="36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……</a:t>
            </a:r>
            <a:r>
              <a:rPr lang="zh-CN" altLang="en-US" sz="36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相反</a:t>
            </a:r>
            <a:r>
              <a:rPr lang="en-US" altLang="zh-CN" sz="36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/</a:t>
            </a:r>
            <a:r>
              <a:rPr lang="zh-CN" altLang="en-US" sz="36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相对</a:t>
            </a:r>
          </a:p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e.g.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他们的观点与我们的相反。</a:t>
            </a:r>
          </a:p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       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Their ideas _______________ ours.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  <a:sym typeface="MS PGothic" panose="020B0600070205080204" pitchFamily="34" charset="-128"/>
            </a:endParaRP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3605213" y="3522663"/>
            <a:ext cx="305435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are opposite of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38150" y="1371600"/>
            <a:ext cx="8194675" cy="4392613"/>
          </a:xfrm>
        </p:spPr>
        <p:txBody>
          <a:bodyPr/>
          <a:lstStyle/>
          <a:p>
            <a:pPr defTabSz="0" eaLnBrk="1" hangingPunct="1">
              <a:lnSpc>
                <a:spcPct val="110000"/>
              </a:lnSpc>
              <a:spcBef>
                <a:spcPct val="0"/>
              </a:spcBef>
              <a:buFontTx/>
              <a:buAutoNum type="arabicPeriod"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 To listen and get useful information </a:t>
            </a:r>
          </a:p>
          <a:p>
            <a:pPr defTabSz="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    from the tape recording.</a:t>
            </a:r>
          </a:p>
          <a:p>
            <a:pPr defTabSz="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2. To grasp some listening skills.</a:t>
            </a:r>
          </a:p>
          <a:p>
            <a:pPr defTabSz="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3. To talk to your partners about the </a:t>
            </a:r>
          </a:p>
          <a:p>
            <a:pPr defTabSz="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    problems you may have.</a:t>
            </a:r>
          </a:p>
          <a:p>
            <a:pPr defTabSz="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4. To know some basic </a:t>
            </a:r>
          </a:p>
          <a:p>
            <a:pPr defTabSz="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    information of Sydney.</a:t>
            </a:r>
          </a:p>
        </p:txBody>
      </p:sp>
      <p:sp>
        <p:nvSpPr>
          <p:cNvPr id="3075" name="WordArt 3"/>
          <p:cNvSpPr>
            <a:spLocks noChangeArrowheads="1" noChangeShapeType="1"/>
          </p:cNvSpPr>
          <p:nvPr/>
        </p:nvSpPr>
        <p:spPr bwMode="auto">
          <a:xfrm>
            <a:off x="1476375" y="404813"/>
            <a:ext cx="6119813" cy="708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Learning targets</a:t>
            </a:r>
            <a:endParaRPr lang="zh-CN" altLang="en-US" sz="3600" b="1" kern="10" dirty="0">
              <a:ln w="12700">
                <a:solidFill>
                  <a:srgbClr val="FF0000"/>
                </a:solidFill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4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4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4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4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395288" y="1052513"/>
            <a:ext cx="8232775" cy="470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4. </a:t>
            </a: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Would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 you </a:t>
            </a: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mind showing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 me how to 	start this online tour?</a:t>
            </a:r>
          </a:p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	</a:t>
            </a:r>
            <a:r>
              <a:rPr lang="zh-CN" altLang="en-US" sz="3600" b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句型 </a:t>
            </a:r>
            <a:r>
              <a:rPr lang="en-US" altLang="zh-CN" sz="3600" b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Would you mind ... ? </a:t>
            </a:r>
            <a:r>
              <a:rPr lang="zh-CN" altLang="en-US" sz="3600" b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可用于客气	地请人做某事。</a:t>
            </a:r>
          </a:p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e.g.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Would you mind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 explaining the 	sentence again? 						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你再解释一下这句话行吗？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468313" y="1198563"/>
            <a:ext cx="8232775" cy="437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mind doing sth. </a:t>
            </a:r>
            <a:r>
              <a:rPr lang="zh-CN" altLang="en-US" sz="3600" b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介意做某事</a:t>
            </a:r>
          </a:p>
          <a:p>
            <a:pPr algn="l"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e.g. 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你介意帮我搬这张书桌吗？</a:t>
            </a:r>
          </a:p>
          <a:p>
            <a:pPr algn="l"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Do you ____________ me carry the desk?</a:t>
            </a:r>
          </a:p>
          <a:p>
            <a:pPr algn="l"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mind one’s doing sth. </a:t>
            </a:r>
            <a:r>
              <a:rPr lang="zh-CN" altLang="en-US" sz="3600" b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介意某人做某事 </a:t>
            </a:r>
            <a:r>
              <a:rPr lang="en-US" altLang="zh-CN" sz="3600" b="1">
                <a:latin typeface="Times New Roman" panose="02020603050405020304" pitchFamily="18" charset="0"/>
                <a:sym typeface="MS PGothic" panose="020B0600070205080204" pitchFamily="34" charset="-128"/>
              </a:rPr>
              <a:t>e.g. 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你介意我在这儿抽烟吗？</a:t>
            </a:r>
          </a:p>
          <a:p>
            <a:pPr algn="l"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Do you ________________ here?</a:t>
            </a:r>
            <a:endParaRPr lang="zh-CN" altLang="en-US" sz="3600" b="1">
              <a:latin typeface="Times New Roman" panose="02020603050405020304" pitchFamily="18" charset="0"/>
              <a:cs typeface="Times New Roman" panose="02020603050405020304" pitchFamily="18" charset="0"/>
              <a:sym typeface="MS PGothic" panose="020B0600070205080204" pitchFamily="34" charset="-128"/>
            </a:endParaRP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2003425" y="2624138"/>
            <a:ext cx="2762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mind helping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2003425" y="4783138"/>
            <a:ext cx="36893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mind my smoking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ldLvl="0" autoUpdateAnimBg="0"/>
      <p:bldP spid="94212" grpId="0" bldLvl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846263"/>
            <a:ext cx="8640763" cy="4678362"/>
          </a:xfrm>
        </p:spPr>
        <p:txBody>
          <a:bodyPr/>
          <a:lstStyle/>
          <a:p>
            <a:pPr defTabSz="179705" eaLnBrk="1" hangingPunct="1">
              <a:lnSpc>
                <a:spcPct val="120000"/>
              </a:lnSpc>
              <a:spcBef>
                <a:spcPct val="0"/>
              </a:spcBef>
              <a:buFontTx/>
              <a:buNone/>
              <a:tabLst>
                <a:tab pos="450850" algn="l"/>
              </a:tabLst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进一步向下在这一页的底部，你还能找  	到关于这个城市的其他信息。</a:t>
            </a:r>
          </a:p>
          <a:p>
            <a:pPr defTabSz="179705" eaLnBrk="1" hangingPunct="1">
              <a:lnSpc>
                <a:spcPct val="120000"/>
              </a:lnSpc>
              <a:spcBef>
                <a:spcPct val="0"/>
              </a:spcBef>
              <a:buFontTx/>
              <a:buNone/>
              <a:tabLst>
                <a:tab pos="450850" algn="l"/>
              </a:tabLst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 down at the bottom of the page,</a:t>
            </a:r>
          </a:p>
          <a:p>
            <a:pPr defTabSz="179705" eaLnBrk="1" hangingPunct="1">
              <a:lnSpc>
                <a:spcPct val="120000"/>
              </a:lnSpc>
              <a:spcBef>
                <a:spcPct val="0"/>
              </a:spcBef>
              <a:buFontTx/>
              <a:buNone/>
              <a:tabLst>
                <a:tab pos="450850" algn="l"/>
              </a:tabLst>
            </a:pP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you can also find other information</a:t>
            </a:r>
          </a:p>
          <a:p>
            <a:pPr defTabSz="179705" eaLnBrk="1" hangingPunct="1">
              <a:lnSpc>
                <a:spcPct val="120000"/>
              </a:lnSpc>
              <a:spcBef>
                <a:spcPct val="0"/>
              </a:spcBef>
              <a:buFontTx/>
              <a:buNone/>
              <a:tabLst>
                <a:tab pos="450850" algn="l"/>
              </a:tabLst>
            </a:pP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about the city.</a:t>
            </a:r>
          </a:p>
          <a:p>
            <a:pPr defTabSz="179705" eaLnBrk="1" hangingPunct="1">
              <a:lnSpc>
                <a:spcPct val="120000"/>
              </a:lnSpc>
              <a:spcBef>
                <a:spcPct val="0"/>
              </a:spcBef>
              <a:buFontTx/>
              <a:buNone/>
              <a:tabLst>
                <a:tab pos="450850" algn="l"/>
              </a:tabLst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三亚位于中国的南海岸。</a:t>
            </a:r>
          </a:p>
          <a:p>
            <a:pPr defTabSz="179705" eaLnBrk="1" hangingPunct="1">
              <a:lnSpc>
                <a:spcPct val="120000"/>
              </a:lnSpc>
              <a:spcBef>
                <a:spcPct val="0"/>
              </a:spcBef>
              <a:buFontTx/>
              <a:buNone/>
              <a:tabLst>
                <a:tab pos="450850" algn="l"/>
              </a:tabLst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zh-CN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Sanya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on the south coast of China.</a:t>
            </a:r>
          </a:p>
        </p:txBody>
      </p:sp>
      <p:sp>
        <p:nvSpPr>
          <p:cNvPr id="23555" name="WordArt 3"/>
          <p:cNvSpPr>
            <a:spLocks noChangeArrowheads="1" noChangeShapeType="1"/>
          </p:cNvSpPr>
          <p:nvPr/>
        </p:nvSpPr>
        <p:spPr bwMode="auto">
          <a:xfrm>
            <a:off x="2554288" y="908050"/>
            <a:ext cx="34575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FF0000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Exercises</a:t>
            </a:r>
            <a:endParaRPr lang="zh-CN" altLang="en-US" sz="3600" b="1" kern="10" dirty="0">
              <a:ln w="12700">
                <a:solidFill>
                  <a:srgbClr val="FF0000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396875" y="1133475"/>
            <a:ext cx="8351838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defTabSz="179705">
              <a:lnSpc>
                <a:spcPct val="120000"/>
              </a:lnSpc>
              <a:tabLst>
                <a:tab pos="450850" algn="l"/>
              </a:tabLst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澳大利亚的天气正好和中国相反。</a:t>
            </a:r>
          </a:p>
          <a:p>
            <a:pPr marL="342900" indent="-342900" algn="l" defTabSz="179705">
              <a:lnSpc>
                <a:spcPct val="120000"/>
              </a:lnSpc>
              <a:tabLst>
                <a:tab pos="450850" algn="l"/>
              </a:tabLst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weather in Australia is opposite of</a:t>
            </a:r>
          </a:p>
          <a:p>
            <a:pPr marL="342900" indent="-342900" algn="l" defTabSz="179705">
              <a:lnSpc>
                <a:spcPct val="120000"/>
              </a:lnSpc>
              <a:tabLst>
                <a:tab pos="450850" algn="l"/>
              </a:tabLst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that in China.</a:t>
            </a: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396875" y="3365500"/>
            <a:ext cx="8281988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4.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科学家们花了三天的时间穿过这片雨林。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  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It took the scientists three days to walk through the rainforest.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6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6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395288" y="1173163"/>
            <a:ext cx="8280400" cy="470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5. 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你介意我把收音机的音量调高吗？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	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Do you mind my turning up the radio?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6. — 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谢谢你能来我的生日聚会。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    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— 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我的荣幸。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  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— Thank you for coming to my 		     birthday party.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PGothic" panose="020B0600070205080204" pitchFamily="34" charset="-128"/>
              </a:rPr>
              <a:t>    — My pleasure.</a:t>
            </a:r>
            <a:endParaRPr lang="zh-CN" alt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MS PGothic" panose="020B0600070205080204" pitchFamily="34" charset="-128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7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7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72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2420938"/>
            <a:ext cx="7129463" cy="1757362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marL="0" indent="0" defTabSz="180975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4800" b="1" dirty="0" smtClean="0"/>
              <a:t>Recite the key phrases and  expressions in the lesson.  </a:t>
            </a:r>
          </a:p>
        </p:txBody>
      </p:sp>
      <p:sp>
        <p:nvSpPr>
          <p:cNvPr id="26627" name="WordArt 3" descr="窄竖线"/>
          <p:cNvSpPr>
            <a:spLocks noChangeArrowheads="1" noChangeShapeType="1"/>
          </p:cNvSpPr>
          <p:nvPr/>
        </p:nvSpPr>
        <p:spPr bwMode="auto">
          <a:xfrm>
            <a:off x="1979613" y="549275"/>
            <a:ext cx="4824412" cy="14414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000000"/>
                  </a:solidFill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Homework</a:t>
            </a:r>
            <a:endParaRPr lang="zh-CN" altLang="en-US" sz="3600" b="1" kern="10" dirty="0">
              <a:ln w="12700">
                <a:solidFill>
                  <a:srgbClr val="000000"/>
                </a:solidFill>
                <a:rou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131888"/>
            <a:ext cx="8229600" cy="524986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4000" b="1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    Translation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 smtClean="0">
                <a:latin typeface="Times New Roman" panose="02020603050405020304" pitchFamily="18" charset="0"/>
              </a:rPr>
              <a:t>1. 几天前我在街上遇见了一位老朋友。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zh-CN" sz="3600" b="1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zh-CN" altLang="en-US" sz="3600" b="1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 smtClean="0">
                <a:latin typeface="Times New Roman" panose="02020603050405020304" pitchFamily="18" charset="0"/>
              </a:rPr>
              <a:t>2. 我已经很久没有看电影了。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zh-CN" altLang="en-US" sz="3600" b="1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 smtClean="0">
                <a:latin typeface="Times New Roman" panose="02020603050405020304" pitchFamily="18" charset="0"/>
              </a:rPr>
              <a:t>3. 我希望有一天能去欧洲游览。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909638" y="2565400"/>
            <a:ext cx="74168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 met an old friend in the street the other day.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898525" y="4508500"/>
            <a:ext cx="7726363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 haven’t seen a movie for a long time.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838200" y="5734050"/>
            <a:ext cx="55181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 hope I can visit Europe some day.</a:t>
            </a:r>
          </a:p>
        </p:txBody>
      </p:sp>
      <p:sp>
        <p:nvSpPr>
          <p:cNvPr id="4102" name="WordArt 6"/>
          <p:cNvSpPr>
            <a:spLocks noChangeArrowheads="1" noChangeShapeType="1"/>
          </p:cNvSpPr>
          <p:nvPr/>
        </p:nvSpPr>
        <p:spPr bwMode="auto">
          <a:xfrm>
            <a:off x="2854325" y="333375"/>
            <a:ext cx="331152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chemeClr val="folHlink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Revision</a:t>
            </a:r>
            <a:endParaRPr lang="zh-CN" altLang="en-US" sz="3600" b="1" kern="10" dirty="0">
              <a:ln w="12700">
                <a:solidFill>
                  <a:schemeClr val="folHlink"/>
                </a:solidFill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ldLvl="0" autoUpdateAnimBg="0"/>
      <p:bldP spid="75780" grpId="0" bldLvl="0" autoUpdateAnimBg="0"/>
      <p:bldP spid="75781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143000"/>
            <a:ext cx="8229600" cy="359886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4400" b="1" dirty="0" smtClean="0">
                <a:latin typeface="Times New Roman" panose="02020603050405020304" pitchFamily="18" charset="0"/>
              </a:rPr>
              <a:t>4. </a:t>
            </a:r>
            <a:r>
              <a:rPr lang="zh-CN" altLang="en-US" sz="4400" b="1" dirty="0" smtClean="0">
                <a:latin typeface="Times New Roman" panose="02020603050405020304" pitchFamily="18" charset="0"/>
              </a:rPr>
              <a:t>你有没有曾经梦想过不用护照环游世界？</a:t>
            </a:r>
            <a:endParaRPr lang="en-US" altLang="zh-CN" sz="4400" b="1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zh-CN" altLang="en-US" sz="4400" b="1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zh-CN" altLang="en-US" sz="4400" b="1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4400" b="1" dirty="0" smtClean="0">
                <a:latin typeface="Times New Roman" panose="02020603050405020304" pitchFamily="18" charset="0"/>
              </a:rPr>
              <a:t>5. </a:t>
            </a:r>
            <a:r>
              <a:rPr lang="zh-CN" altLang="en-US" sz="4400" b="1" dirty="0" smtClean="0">
                <a:latin typeface="Times New Roman" panose="02020603050405020304" pitchFamily="18" charset="0"/>
              </a:rPr>
              <a:t>你真幸运！我还从未去过香港。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746125" y="2851150"/>
            <a:ext cx="78581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Have you ever dreamt of travelling around the world without a passport?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766763" y="5219700"/>
            <a:ext cx="80041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Lucky you! I have never been to Hong Kong.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ldLvl="0" autoUpdateAnimBg="0"/>
      <p:bldP spid="76804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497888" cy="295275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4400" b="1" dirty="0" smtClean="0">
                <a:latin typeface="Times New Roman" panose="02020603050405020304" pitchFamily="18" charset="0"/>
                <a:sym typeface="Arial" panose="020B0604020202020204" pitchFamily="34" charset="0"/>
              </a:rPr>
              <a:t>• </a:t>
            </a:r>
            <a:r>
              <a:rPr lang="zh-CN" altLang="en-US" sz="4400" b="1" dirty="0" smtClean="0">
                <a:latin typeface="Times New Roman" panose="02020603050405020304" pitchFamily="18" charset="0"/>
              </a:rPr>
              <a:t>Do you like travelling?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4400" b="1" dirty="0" smtClean="0">
                <a:latin typeface="Times New Roman" panose="02020603050405020304" pitchFamily="18" charset="0"/>
                <a:sym typeface="Arial" panose="020B0604020202020204" pitchFamily="34" charset="0"/>
              </a:rPr>
              <a:t>• </a:t>
            </a:r>
            <a:r>
              <a:rPr lang="zh-CN" altLang="en-US" sz="4400" b="1" dirty="0" smtClean="0">
                <a:latin typeface="Times New Roman" panose="02020603050405020304" pitchFamily="18" charset="0"/>
              </a:rPr>
              <a:t>Where would you like to visit if possible?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4400" b="1" dirty="0" smtClean="0">
                <a:latin typeface="Times New Roman" panose="02020603050405020304" pitchFamily="18" charset="0"/>
                <a:sym typeface="Arial" panose="020B0604020202020204" pitchFamily="34" charset="0"/>
              </a:rPr>
              <a:t>• </a:t>
            </a:r>
            <a:r>
              <a:rPr lang="zh-CN" altLang="en-US" sz="4400" b="1" dirty="0" smtClean="0">
                <a:latin typeface="Times New Roman" panose="02020603050405020304" pitchFamily="18" charset="0"/>
              </a:rPr>
              <a:t>How can we go travelling if we don</a:t>
            </a:r>
            <a:r>
              <a:rPr lang="en-US" altLang="zh-CN" sz="4400" b="1" dirty="0" smtClean="0">
                <a:latin typeface="Times New Roman" panose="02020603050405020304" pitchFamily="18" charset="0"/>
              </a:rPr>
              <a:t>’t have enough money?</a:t>
            </a:r>
            <a:endParaRPr lang="zh-CN" altLang="en-US" sz="4400" b="1" dirty="0" smtClean="0">
              <a:latin typeface="Times New Roman" panose="02020603050405020304" pitchFamily="18" charset="0"/>
            </a:endParaRPr>
          </a:p>
        </p:txBody>
      </p:sp>
      <p:sp>
        <p:nvSpPr>
          <p:cNvPr id="6147" name="WordArt 3"/>
          <p:cNvSpPr>
            <a:spLocks noChangeArrowheads="1" noChangeShapeType="1"/>
          </p:cNvSpPr>
          <p:nvPr/>
        </p:nvSpPr>
        <p:spPr bwMode="auto">
          <a:xfrm>
            <a:off x="2554288" y="444500"/>
            <a:ext cx="4105275" cy="89693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/>
                <a:cs typeface="Arial" panose="020B0604020202020204"/>
              </a:rPr>
              <a:t>Free talk</a:t>
            </a:r>
            <a:endParaRPr lang="zh-CN" altLang="en-US" sz="3600" b="1" kern="10" spc="-360" dirty="0">
              <a:ln w="12700">
                <a:solidFill>
                  <a:srgbClr val="000099"/>
                </a:solidFill>
                <a:round/>
              </a:ln>
              <a:solidFill>
                <a:srgbClr val="FF00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5925" y="2514600"/>
            <a:ext cx="8229600" cy="3167063"/>
          </a:xfrm>
        </p:spPr>
        <p:txBody>
          <a:bodyPr/>
          <a:lstStyle/>
          <a:p>
            <a:pPr marL="269875" indent="-269875" defTabSz="179705" eaLnBrk="1" hangingPunct="1">
              <a:lnSpc>
                <a:spcPct val="130000"/>
              </a:lnSpc>
              <a:buFontTx/>
              <a:buNone/>
            </a:pPr>
            <a:r>
              <a:rPr lang="zh-CN" altLang="en-US" b="1" dirty="0" smtClean="0">
                <a:solidFill>
                  <a:schemeClr val="hlink"/>
                </a:solidFill>
              </a:rPr>
              <a:t>  Daniel and Peter are planning an online </a:t>
            </a:r>
            <a:r>
              <a:rPr lang="en-US" altLang="zh-CN" b="1" dirty="0" smtClean="0">
                <a:solidFill>
                  <a:schemeClr val="hlink"/>
                </a:solidFill>
              </a:rPr>
              <a:t>tour of Sydney, Australia. Listen to their conversation and help Peter complete his notes.</a:t>
            </a:r>
            <a:endParaRPr lang="zh-CN" altLang="en-US" b="1" dirty="0" smtClean="0">
              <a:solidFill>
                <a:schemeClr val="hlink"/>
              </a:solidFill>
            </a:endParaRPr>
          </a:p>
        </p:txBody>
      </p:sp>
      <p:sp>
        <p:nvSpPr>
          <p:cNvPr id="7171" name="WordArt 3"/>
          <p:cNvSpPr>
            <a:spLocks noChangeArrowheads="1" noChangeShapeType="1"/>
          </p:cNvSpPr>
          <p:nvPr/>
        </p:nvSpPr>
        <p:spPr bwMode="auto">
          <a:xfrm>
            <a:off x="685800" y="1168400"/>
            <a:ext cx="7559675" cy="820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9050">
                  <a:solidFill>
                    <a:schemeClr val="folHlink"/>
                  </a:solidFill>
                  <a:round/>
                </a:ln>
                <a:solidFill>
                  <a:srgbClr val="FF33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/>
                <a:cs typeface="Arial" panose="020B0604020202020204"/>
              </a:rPr>
              <a:t>A  </a:t>
            </a:r>
            <a:r>
              <a:rPr lang="en-US" altLang="zh-CN" sz="3600" b="1" kern="10" dirty="0" smtClean="0">
                <a:ln w="19050">
                  <a:solidFill>
                    <a:schemeClr val="folHlink"/>
                  </a:solidFill>
                  <a:round/>
                </a:ln>
                <a:solidFill>
                  <a:srgbClr val="FF33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/>
                <a:cs typeface="Arial" panose="020B0604020202020204"/>
              </a:rPr>
              <a:t>Travelling </a:t>
            </a:r>
            <a:r>
              <a:rPr lang="en-US" altLang="zh-CN" sz="3600" b="1" kern="10" dirty="0">
                <a:ln w="19050">
                  <a:solidFill>
                    <a:schemeClr val="folHlink"/>
                  </a:solidFill>
                  <a:round/>
                </a:ln>
                <a:solidFill>
                  <a:srgbClr val="FF33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/>
                <a:cs typeface="Arial" panose="020B0604020202020204"/>
              </a:rPr>
              <a:t>at home</a:t>
            </a:r>
            <a:endParaRPr lang="zh-CN" altLang="en-US" sz="3600" b="1" kern="10" dirty="0">
              <a:ln w="19050">
                <a:solidFill>
                  <a:schemeClr val="folHlink"/>
                </a:solidFill>
                <a:round/>
              </a:ln>
              <a:solidFill>
                <a:srgbClr val="FF33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68313" y="188913"/>
            <a:ext cx="835342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How to use the website</a:t>
            </a:r>
          </a:p>
          <a:p>
            <a:pPr algn="l" eaLnBrk="1" hangingPunct="1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The website takes you to different places around the world. To learn </a:t>
            </a:r>
          </a:p>
          <a:p>
            <a:pPr algn="l" eaLnBrk="1" hangingPunct="1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about a city, just find it in the menu (1)________ of the page and click on it.</a:t>
            </a:r>
          </a:p>
          <a:p>
            <a:pPr algn="l" eaLnBrk="1" hangingPunct="1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If you click on the “(2)_________” icon, you will see some (3)_________ of </a:t>
            </a:r>
          </a:p>
          <a:p>
            <a:pPr algn="l" eaLnBrk="1" hangingPunct="1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the city first. Further down at the (4)_______ of the page, you can also find other information about the city.</a:t>
            </a:r>
            <a:endParaRPr lang="zh-CN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973138" y="2779713"/>
            <a:ext cx="20383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at the top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4716463" y="4076700"/>
            <a:ext cx="17589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pictures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116013" y="5300663"/>
            <a:ext cx="15811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bottom</a:t>
            </a:r>
            <a:endParaRPr lang="zh-CN" altLang="en-US" sz="3600" b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5046663" y="3432175"/>
            <a:ext cx="17589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Camera</a:t>
            </a:r>
            <a:endParaRPr lang="zh-CN" altLang="en-US" sz="3600" b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ldLvl="0" autoUpdateAnimBg="0"/>
      <p:bldP spid="79876" grpId="0" bldLvl="0" autoUpdateAnimBg="0"/>
      <p:bldP spid="79877" grpId="0" bldLvl="0" autoUpdateAnimBg="0"/>
      <p:bldP spid="79878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827088" y="1271588"/>
            <a:ext cx="7497762" cy="338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chemeClr val="hlink"/>
                </a:solidFill>
                <a:ea typeface="微软雅黑" panose="020B0503020204020204" pitchFamily="34" charset="-122"/>
                <a:sym typeface="MS PGothic" panose="020B0600070205080204" pitchFamily="34" charset="-128"/>
              </a:rPr>
              <a:t>   Peter took some notes of Sydney. Listen to Daniel and Peter’s second conversation. Write a T if a sentence is true or an F if it is false.</a:t>
            </a:r>
            <a:endParaRPr lang="zh-CN" altLang="en-US" sz="3600" b="1" dirty="0">
              <a:solidFill>
                <a:schemeClr val="hlink"/>
              </a:solidFill>
              <a:ea typeface="微软雅黑" panose="020B0503020204020204" pitchFamily="34" charset="-122"/>
              <a:sym typeface="MS PGothic" panose="020B0600070205080204" pitchFamily="34" charset="-12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422400" y="476250"/>
            <a:ext cx="7470775" cy="585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05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1. Sydney is on the north-east coast 	of Australia.</a:t>
            </a:r>
          </a:p>
          <a:p>
            <a:pPr algn="l" eaLnBrk="1" hangingPunct="1">
              <a:lnSpc>
                <a:spcPct val="105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2. Sydney is the largest city in 	Australia.</a:t>
            </a:r>
          </a:p>
          <a:p>
            <a:pPr algn="l" eaLnBrk="1" hangingPunct="1">
              <a:lnSpc>
                <a:spcPct val="105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3. Sydney is near a lake.</a:t>
            </a:r>
          </a:p>
          <a:p>
            <a:pPr algn="l" eaLnBrk="1" hangingPunct="1">
              <a:lnSpc>
                <a:spcPct val="105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4. The Sydney Opera House looks 	like a ship with many sails.</a:t>
            </a:r>
          </a:p>
          <a:p>
            <a:pPr algn="l" eaLnBrk="1" hangingPunct="1">
              <a:lnSpc>
                <a:spcPct val="105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5. It takes about 30 minutes to climb 	the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Harbour</a:t>
            </a:r>
            <a:r>
              <a:rPr lang="en-US" altLang="zh-CN" sz="3600" b="1" dirty="0">
                <a:latin typeface="Times New Roman" panose="02020603050405020304" pitchFamily="18" charset="0"/>
              </a:rPr>
              <a:t> Bridge.</a:t>
            </a:r>
          </a:p>
          <a:p>
            <a:pPr algn="l" eaLnBrk="1" hangingPunct="1">
              <a:lnSpc>
                <a:spcPct val="105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6. In April, it is spring in Australia.</a:t>
            </a:r>
            <a:endParaRPr lang="zh-CN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 flipH="1">
            <a:off x="396875" y="539750"/>
            <a:ext cx="6477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 flipH="1">
            <a:off x="396875" y="1597025"/>
            <a:ext cx="6477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 flipH="1">
            <a:off x="396875" y="2698750"/>
            <a:ext cx="647700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 flipH="1">
            <a:off x="396875" y="3419475"/>
            <a:ext cx="647700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 flipH="1">
            <a:off x="396875" y="4498975"/>
            <a:ext cx="647700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 flipH="1">
            <a:off x="396875" y="5651500"/>
            <a:ext cx="6477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468313" y="555625"/>
            <a:ext cx="577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F </a:t>
            </a:r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439738" y="1597025"/>
            <a:ext cx="603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 </a:t>
            </a:r>
            <a:endParaRPr lang="zh-CN" altLang="en-US" sz="3600" b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465138" y="2697163"/>
            <a:ext cx="577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F </a:t>
            </a:r>
            <a:endParaRPr lang="zh-CN" altLang="en-US" sz="3600" b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439738" y="3435350"/>
            <a:ext cx="603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 </a:t>
            </a:r>
            <a:endParaRPr lang="zh-CN" altLang="en-US" sz="3600" b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1933" name="Text Box 13"/>
          <p:cNvSpPr txBox="1">
            <a:spLocks noChangeArrowheads="1"/>
          </p:cNvSpPr>
          <p:nvPr/>
        </p:nvSpPr>
        <p:spPr bwMode="auto">
          <a:xfrm>
            <a:off x="465138" y="4498975"/>
            <a:ext cx="577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F </a:t>
            </a:r>
            <a:endParaRPr lang="zh-CN" altLang="en-US" sz="3600" b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1934" name="Text Box 14"/>
          <p:cNvSpPr txBox="1">
            <a:spLocks noChangeArrowheads="1"/>
          </p:cNvSpPr>
          <p:nvPr/>
        </p:nvSpPr>
        <p:spPr bwMode="auto">
          <a:xfrm>
            <a:off x="468313" y="5661025"/>
            <a:ext cx="577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F </a:t>
            </a:r>
            <a:endParaRPr lang="zh-CN" altLang="en-US" sz="3600" b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9" grpId="0" bldLvl="0" autoUpdateAnimBg="0"/>
      <p:bldP spid="81930" grpId="0" bldLvl="0" autoUpdateAnimBg="0"/>
      <p:bldP spid="81931" grpId="0" bldLvl="0" autoUpdateAnimBg="0"/>
      <p:bldP spid="81932" grpId="0" bldLvl="0" autoUpdateAnimBg="0"/>
      <p:bldP spid="81933" grpId="0" bldLvl="0" autoUpdateAnimBg="0"/>
      <p:bldP spid="81934" grpId="0" bldLvl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960</Words>
  <Application>Microsoft Office PowerPoint</Application>
  <PresentationFormat>全屏显示(4:3)</PresentationFormat>
  <Paragraphs>138</Paragraphs>
  <Slides>25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2" baseType="lpstr">
      <vt:lpstr>MS PGothic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2023-01-16T20:11:32Z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976B5882520D4EA5A41677A1DD287DAE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