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1734" r:id="rId2"/>
    <p:sldId id="1494" r:id="rId3"/>
    <p:sldId id="1495" r:id="rId4"/>
    <p:sldId id="1576" r:id="rId5"/>
    <p:sldId id="1658" r:id="rId6"/>
    <p:sldId id="1723" r:id="rId7"/>
    <p:sldId id="1724" r:id="rId8"/>
    <p:sldId id="1464" r:id="rId9"/>
    <p:sldId id="1679" r:id="rId10"/>
    <p:sldId id="1725" r:id="rId11"/>
    <p:sldId id="1726" r:id="rId12"/>
    <p:sldId id="1727" r:id="rId13"/>
    <p:sldId id="1680" r:id="rId14"/>
    <p:sldId id="1587" r:id="rId15"/>
    <p:sldId id="1736" r:id="rId16"/>
    <p:sldId id="1729" r:id="rId17"/>
    <p:sldId id="1728" r:id="rId18"/>
    <p:sldId id="1564" r:id="rId19"/>
    <p:sldId id="1681" r:id="rId20"/>
    <p:sldId id="1682" r:id="rId21"/>
    <p:sldId id="1683" r:id="rId22"/>
    <p:sldId id="1684" r:id="rId23"/>
    <p:sldId id="1737" r:id="rId24"/>
    <p:sldId id="1685" r:id="rId25"/>
    <p:sldId id="1686" r:id="rId26"/>
    <p:sldId id="1689" r:id="rId27"/>
    <p:sldId id="1738" r:id="rId28"/>
    <p:sldId id="1690" r:id="rId29"/>
    <p:sldId id="1691" r:id="rId30"/>
    <p:sldId id="1692" r:id="rId31"/>
    <p:sldId id="1739" r:id="rId32"/>
    <p:sldId id="1741" r:id="rId33"/>
    <p:sldId id="1740" r:id="rId34"/>
    <p:sldId id="1717" r:id="rId35"/>
    <p:sldId id="1718" r:id="rId36"/>
    <p:sldId id="1721" r:id="rId37"/>
    <p:sldId id="1731" r:id="rId38"/>
    <p:sldId id="1722" r:id="rId39"/>
    <p:sldId id="1565" r:id="rId40"/>
    <p:sldId id="1567" r:id="rId41"/>
    <p:sldId id="1732" r:id="rId42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313"/>
    <a:srgbClr val="F25B1B"/>
    <a:srgbClr val="0000FF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962" autoAdjust="0"/>
  </p:normalViewPr>
  <p:slideViewPr>
    <p:cSldViewPr>
      <p:cViewPr varScale="1">
        <p:scale>
          <a:sx n="108" d="100"/>
          <a:sy n="108" d="100"/>
        </p:scale>
        <p:origin x="-78" y="-59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8.xml"/><Relationship Id="rId5" Type="http://schemas.openxmlformats.org/officeDocument/2006/relationships/slide" Target="slide18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386068" y="3090759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Unit 1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cs typeface="Times New Roman" panose="02020603050405020304" pitchFamily="18" charset="0"/>
              </a:rPr>
              <a:t>Food for thought </a:t>
            </a:r>
          </a:p>
        </p:txBody>
      </p:sp>
      <p:sp>
        <p:nvSpPr>
          <p:cNvPr id="8" name="矩形 7"/>
          <p:cNvSpPr/>
          <p:nvPr/>
        </p:nvSpPr>
        <p:spPr>
          <a:xfrm>
            <a:off x="1362041" y="3867324"/>
            <a:ext cx="7761687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Three</a:t>
            </a:r>
            <a:r>
              <a:rPr lang="zh-CN" altLang="en-US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</a:t>
            </a:r>
            <a:r>
              <a:rPr lang="en-US" altLang="zh-CN" sz="20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Using language &amp; Developing ideas</a:t>
            </a:r>
            <a:endParaRPr lang="zh-CN" altLang="zh-CN" sz="20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6000" y="4534863"/>
            <a:ext cx="916119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51470"/>
            <a:ext cx="8263514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前后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摆动，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摇摆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蜂蜜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厨师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确定，发现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适应，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适合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功能；作用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实用的；功能的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有关系的，相关的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有联系，相关联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亲戚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1674" y="112836"/>
            <a:ext cx="76525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swing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0394" y="559529"/>
            <a:ext cx="79411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honey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76338" y="1038098"/>
            <a:ext cx="59373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chef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062" y="1455301"/>
            <a:ext cx="97685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identify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9700" y="1887249"/>
            <a:ext cx="76525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adapt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5022" y="2380563"/>
            <a:ext cx="104898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function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07140" y="2812511"/>
            <a:ext cx="124775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functional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8186" y="3283708"/>
            <a:ext cx="90170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related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38377" y="3724364"/>
            <a:ext cx="75903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relate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16252" y="4162348"/>
            <a:ext cx="9578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relative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53127" y="4601669"/>
            <a:ext cx="9866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relation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196036"/>
            <a:ext cx="8263514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着迷的人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入迷的，上瘾的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上瘾，沉溺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不同，有区别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不同的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略微，稍微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轻微的，少量的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推荐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推荐信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83062" y="296651"/>
            <a:ext cx="82136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addict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5543" y="735971"/>
            <a:ext cx="107784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addicted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2526" y="1182664"/>
            <a:ext cx="116280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addiction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7075" y="1629356"/>
            <a:ext cx="74922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differ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1239" y="2077384"/>
            <a:ext cx="108604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different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7618" y="2503012"/>
            <a:ext cx="93357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slightly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45752" y="2917828"/>
            <a:ext cx="73479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slight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8249" y="3420902"/>
            <a:ext cx="142909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recommend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31002" y="3851798"/>
            <a:ext cx="198373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recommendation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51470"/>
            <a:ext cx="8371006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侵袭，攻击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攻击者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令人高兴的，令人满意的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使满意，使满足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感到满意的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满意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方便的，便利的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便利地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便利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22.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原先，最初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原先的，最初的</a:t>
            </a:r>
            <a:endParaRPr lang="zh-CN" altLang="zh-CN" sz="2000" kern="100" baseline="300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0599" y="151033"/>
            <a:ext cx="82136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attack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1591" y="598778"/>
            <a:ext cx="104898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attacker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628" y="976732"/>
            <a:ext cx="117562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satisfying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98254" y="1470046"/>
            <a:ext cx="83418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satisfy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7140" y="1919126"/>
            <a:ext cx="103295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satisfied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6514" y="2380563"/>
            <a:ext cx="137439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satisfaction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7074" y="2813846"/>
            <a:ext cx="131989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convenient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71699" y="3251831"/>
            <a:ext cx="151866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conveniently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15297" y="3699859"/>
            <a:ext cx="14625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convenience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3061" y="4108355"/>
            <a:ext cx="119005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originally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77640" y="4564807"/>
            <a:ext cx="99127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original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0243" y="697232"/>
            <a:ext cx="8263514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B050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掌握规律　巧记单词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attack 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攻击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＋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er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后缀，表示人，动作者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</a:rPr>
              <a:t>→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attacker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攻击者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fight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战斗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＋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er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</a:rPr>
              <a:t>→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fighter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战士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work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工作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＋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er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</a:rPr>
              <a:t>→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worker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工人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write 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写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＋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er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</a:rPr>
              <a:t>→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writer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(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作家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</a:rPr>
              <a:t>)</a:t>
            </a:r>
            <a:endParaRPr lang="zh-CN" altLang="zh-CN" sz="8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think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思考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er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thinker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思想家</a:t>
            </a:r>
            <a:r>
              <a:rPr lang="en-US" altLang="zh-CN" sz="2000" b="1" kern="100" dirty="0">
                <a:latin typeface="Symbol" panose="05050102010706020507" pitchFamily="18" charset="2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196036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核心短语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解决，算出；实现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以防万一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拿起；捡起，学会；买，购买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属于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最终处于，到头来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打听，别后叙谈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教育；养育；提出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或多或少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5655" y="729934"/>
            <a:ext cx="112913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work out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5655" y="1167919"/>
            <a:ext cx="87105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 case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5655" y="1593830"/>
            <a:ext cx="95761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pick up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5655" y="2035538"/>
            <a:ext cx="114196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belong 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5655" y="2483152"/>
            <a:ext cx="88708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end up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95655" y="2917828"/>
            <a:ext cx="107142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catch up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5655" y="3349776"/>
            <a:ext cx="108585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bring up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5655" y="3844425"/>
            <a:ext cx="145172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more or less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702440"/>
            <a:ext cx="8641125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忙于做某事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同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分享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试用，试验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3972" y="766194"/>
            <a:ext cx="210376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 busy doing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sth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2793" y="1243711"/>
            <a:ext cx="9287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such 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0346" y="1683031"/>
            <a:ext cx="160061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share...with...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3453" y="2098899"/>
            <a:ext cx="8854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try out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471732"/>
            <a:ext cx="8892563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Ⅲ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经典句式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 too...to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太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以至于不能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My  fridge is usually half empty and 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 often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anyway.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我的冰箱通常是半空的，而且我经常都是太累了以至于不想吃太多。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2.the way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后跟定语从句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a doctor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know I had better change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I just don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have the time or the energy right now.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作为一名医生，我知道我最好改变我的饮食方式，但我现在没有时间和精力。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421458" y="1452631"/>
            <a:ext cx="241012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too tired to eat much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88052" y="2772980"/>
            <a:ext cx="150276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 way I eat</a:t>
            </a:r>
            <a:endParaRPr lang="zh-CN" altLang="en-US" sz="2000" b="1" kern="100" spc="-23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630157"/>
            <a:ext cx="8641125" cy="330089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动名词作主语；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chance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do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的机会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gives us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and catch up on each other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days.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一起做饭给了我们一个放松的机会，聊聊彼此白天发生的事情。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4.where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引导定语从句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Sometimes I bring home food from the restaurant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有时我从我工作的餐馆带食物回家。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4233" y="1113926"/>
            <a:ext cx="203964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Cooking together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62352" y="2485880"/>
            <a:ext cx="160221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where I work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8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14951" y="4520695"/>
            <a:ext cx="534949" cy="53475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205400" y="1144750"/>
            <a:ext cx="197731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 chance to relax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3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文本框 5"/>
          <p:cNvSpPr txBox="1"/>
          <p:nvPr/>
        </p:nvSpPr>
        <p:spPr>
          <a:xfrm>
            <a:off x="3032628" y="2733731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互动探究</a:t>
            </a:r>
          </a:p>
        </p:txBody>
      </p:sp>
      <p:sp>
        <p:nvSpPr>
          <p:cNvPr id="20" name="文本框 6"/>
          <p:cNvSpPr txBox="1"/>
          <p:nvPr/>
        </p:nvSpPr>
        <p:spPr>
          <a:xfrm>
            <a:off x="2789570" y="3327659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探究重点   互动撞击思维</a:t>
            </a:r>
            <a:endParaRPr lang="zh-CN" altLang="zh-CN" sz="1400" kern="1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904683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944291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belong to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属于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904648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913409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1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904683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900563"/>
            <a:ext cx="8362160" cy="96927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 you guess which fridge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belongs to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which person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你能猜出哪台冰箱属于哪个人吗？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484226"/>
            <a:ext cx="8259152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spc="-23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belong to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属于，没有被动形式，也不用于完成时和进行时。后面要接</a:t>
            </a:r>
            <a:r>
              <a:rPr lang="zh-CN" altLang="zh-CN" sz="2000" b="1" kern="100" spc="-23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宾格代词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或名词作宾语。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belongings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所有物；财产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815817" y="272247"/>
            <a:ext cx="1350326" cy="297963"/>
          </a:xfrm>
          <a:prstGeom prst="roundRect">
            <a:avLst>
              <a:gd name="adj" fmla="val 50000"/>
            </a:avLst>
          </a:prstGeom>
          <a:solidFill>
            <a:srgbClr val="DB4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923843" y="143348"/>
            <a:ext cx="1178034" cy="48473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>
              <a:lnSpc>
                <a:spcPct val="150000"/>
              </a:lnSpc>
              <a:tabLst>
                <a:tab pos="1823085" algn="l"/>
              </a:tabLst>
            </a:pP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/>
                <a:ea typeface="华文细黑" panose="02010600040101010101" pitchFamily="2" charset="-122"/>
                <a:cs typeface="Times New Roman" panose="02020603050405020304"/>
              </a:rPr>
              <a:t>重点词汇</a:t>
            </a:r>
            <a:endParaRPr lang="en-US" altLang="zh-CN" b="1" kern="100" dirty="0">
              <a:solidFill>
                <a:schemeClr val="bg1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22" name="文本框 18">
            <a:hlinkClick r:id="rId3" action="ppaction://hlinksldjump"/>
          </p:cNvPr>
          <p:cNvSpPr txBox="1"/>
          <p:nvPr/>
        </p:nvSpPr>
        <p:spPr>
          <a:xfrm>
            <a:off x="5011755" y="1691249"/>
            <a:ext cx="134255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5" name="文本框 19">
            <a:hlinkClick r:id="rId3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语篇理解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6" name="文本框 22">
            <a:hlinkClick r:id="rId4" action="ppaction://hlinksldjump"/>
          </p:cNvPr>
          <p:cNvSpPr txBox="1"/>
          <p:nvPr/>
        </p:nvSpPr>
        <p:spPr>
          <a:xfrm>
            <a:off x="5011755" y="2380403"/>
            <a:ext cx="134255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7" name="文本框 23">
            <a:hlinkClick r:id="rId4" action="ppaction://hlinksldjump"/>
          </p:cNvPr>
          <p:cNvSpPr txBox="1"/>
          <p:nvPr/>
        </p:nvSpPr>
        <p:spPr>
          <a:xfrm>
            <a:off x="6227303" y="2368537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基础自测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0" name="文本框 29">
            <a:hlinkClick r:id="rId5" action="ppaction://hlinksldjump"/>
          </p:cNvPr>
          <p:cNvSpPr txBox="1"/>
          <p:nvPr/>
        </p:nvSpPr>
        <p:spPr>
          <a:xfrm>
            <a:off x="5011278" y="3057692"/>
            <a:ext cx="134315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3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31" name="文本框 31">
            <a:hlinkClick r:id="rId5" action="ppaction://hlinksldjump"/>
          </p:cNvPr>
          <p:cNvSpPr txBox="1"/>
          <p:nvPr/>
        </p:nvSpPr>
        <p:spPr>
          <a:xfrm>
            <a:off x="6227303" y="3057692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互动探究</a:t>
            </a:r>
          </a:p>
        </p:txBody>
      </p:sp>
      <p:sp>
        <p:nvSpPr>
          <p:cNvPr id="16" name="文本框 15">
            <a:hlinkClick r:id="rId6" action="ppaction://hlinksldjump"/>
          </p:cNvPr>
          <p:cNvSpPr txBox="1"/>
          <p:nvPr/>
        </p:nvSpPr>
        <p:spPr>
          <a:xfrm>
            <a:off x="5011278" y="3734980"/>
            <a:ext cx="134315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4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19" name="文本框 31">
            <a:hlinkClick r:id="rId6" action="ppaction://hlinksldjump"/>
          </p:cNvPr>
          <p:cNvSpPr txBox="1"/>
          <p:nvPr/>
        </p:nvSpPr>
        <p:spPr>
          <a:xfrm>
            <a:off x="6227303" y="3734980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达标检测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419153"/>
            <a:ext cx="8641125" cy="283922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(1)Think of the people who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belong 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book groups.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想想那些属于图书小组的人。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 house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(belong) to my grandfather was sold yesterday.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属于我爷爷的那套房子昨天被卖掉了。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(3)Later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took all his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(belong) to France.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后来，他带着全部财产去了法国。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00206" y="2262696"/>
            <a:ext cx="130546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belongings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76776" y="1370484"/>
            <a:ext cx="12060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belonging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6"/>
            <a:ext cx="8514744" cy="18895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2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38685"/>
            <a:ext cx="8362160" cy="1945851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If we have children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want to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bring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them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up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just like us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my husband says that everyone should be able to make their own lifestyle choices.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如果我们有孩子，我想教育他们就像我们一样，但是我丈夫说每个人都应该能够选择自己的生活方式。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841717"/>
            <a:ext cx="82591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宋体" panose="02010600030101010101" pitchFamily="2" charset="-122"/>
                <a:ea typeface="IPAPANNEW" panose="02000500070000020004" pitchFamily="2" charset="0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一词多义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写出下列句子中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bring up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的汉语意思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 old woman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brought up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five children.	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(2)David was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brought up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value the sense of sharing.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(3)The greedy child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brought up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all he had eaten.	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</a:t>
            </a:r>
            <a:endParaRPr lang="zh-CN" altLang="zh-CN" sz="2000" kern="100" dirty="0">
              <a:solidFill>
                <a:prstClr val="black"/>
              </a:solidFill>
              <a:latin typeface="方正隶变简体" pitchFamily="65" charset="-122"/>
              <a:ea typeface="方正隶变简体" pitchFamily="65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9601" y="2355776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bring up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抚养；培养；教育；提出；呕吐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968722" y="3334008"/>
            <a:ext cx="6514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养育</a:t>
            </a:r>
            <a:endParaRPr lang="zh-CN" altLang="en-US" sz="2000" dirty="0">
              <a:solidFill>
                <a:srgbClr val="DB4313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75721" y="3787402"/>
            <a:ext cx="6514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教导</a:t>
            </a:r>
            <a:endParaRPr lang="zh-CN" altLang="en-US" sz="2000" dirty="0">
              <a:solidFill>
                <a:srgbClr val="DB4313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88819" y="4244139"/>
            <a:ext cx="6514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呕吐</a:t>
            </a:r>
            <a:endParaRPr lang="zh-CN" altLang="en-US" sz="2000" dirty="0">
              <a:solidFill>
                <a:srgbClr val="DB431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4216" y="2160265"/>
            <a:ext cx="8555569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(4)He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Hannibal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Missouri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along the Mississippi River.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他在密西西比河畔密苏里州的汉尼拔长大。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(5)We need to bring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some new blood.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我们需要输入一些新鲜血液。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4216" y="250030"/>
            <a:ext cx="8555569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bring in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引进；获利；赚钱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bring out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出版；使显现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bring about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引起；导致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bring down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使倒下；减少；降低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6615" y="2216497"/>
            <a:ext cx="184426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was brought up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9504" y="3158682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94216" y="681977"/>
            <a:ext cx="8555569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(6)His carelessness brought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failure in the exam.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他的粗心导致了考试的失败。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(7)Could you please bring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price a little?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你把价格降一点好吗？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95324" y="749965"/>
            <a:ext cx="76525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about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74660" y="1653861"/>
            <a:ext cx="73800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down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3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38685"/>
            <a:ext cx="8362160" cy="145390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marL="123825" indent="-123825"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know we should eat more fresh fruit and vegetables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ready meals are so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convenient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b="1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我知道我们应该多吃新鲜的水果和蔬菜，但是即时餐确实很方便。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517757"/>
            <a:ext cx="82591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convenience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便利；方便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for convenience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为方便起见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at sb. 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 convenience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在某人方便时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It is convenient for sb. 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某人方便做某事。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977822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convenient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方便的，便利的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1774" y="234130"/>
            <a:ext cx="8680452" cy="4732055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is convenient for people to do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some shopping online now.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现在人们网上购物很方便。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(2)Please come to see me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Please come to see me if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请在你方便时来看我。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convenient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作表语时，不可用人作主语，而要用物作主语或用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作形式主语。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当你方便的时候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应用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when it is convenient for you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表示，而不是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when you are convenient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(3)If </a:t>
            </a:r>
            <a:r>
              <a:rPr lang="en-US" altLang="zh-CN" sz="21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convenient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1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ll go to see him this weekend.</a:t>
            </a:r>
          </a:p>
          <a:p>
            <a:pPr algn="just">
              <a:lnSpc>
                <a:spcPct val="150000"/>
              </a:lnSpc>
            </a:pP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如果方便，我这个周末去看他。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61503" y="1176627"/>
            <a:ext cx="231234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 your convenience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06648" y="1632871"/>
            <a:ext cx="29116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 is convenient for/to you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07140" y="3923947"/>
            <a:ext cx="52801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 is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87349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87313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96074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4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87349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422799"/>
            <a:ext cx="8362160" cy="145390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Visual information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such as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photos and illustrations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 support reading and help you identify the theme and content of a text.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视觉信息，如照片和插图，可以支持阅读，并帮助您识别文本的主题和内容。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517757"/>
            <a:ext cx="8259152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for example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例如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that is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即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……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2085809"/>
            <a:ext cx="8259152" cy="377016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/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such as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例如，比如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9601" y="3435646"/>
            <a:ext cx="8259152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(1)English is also spoken in Singapore and Malaysia and countries in Africa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such as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South Africa.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在新加坡、马来西亚和非洲一些国家，例如南非，人们也说英语。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466004"/>
            <a:ext cx="8641125" cy="23775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易混辨析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such as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for example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such as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用来罗列同类人或物中的几个例子，可置于被列举的事物与前面</a:t>
            </a:r>
            <a:r>
              <a:rPr lang="zh-CN" altLang="zh-CN" sz="2000" b="1" kern="100" dirty="0" smtClean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的名词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之间，但其后不能用逗号。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for example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强调举例说明，而且一般只举同类人或物中的一个作为插入语，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且用逗号隔开，可置于句首、句中或句末。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489179"/>
            <a:ext cx="8892563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 farm grows many kinds of crops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wheat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corn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cotton and rice.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这个农场种植很多种庄稼，例如小麦、玉米、棉花和水稻。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(3)A lot of people 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John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would rather have coffee.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这儿的许多人，例如约翰先生，宁愿喝咖啡。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(4)I have two friends.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Tom and Lucy.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我有两个朋友，即汤姆和露西。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01023" y="573991"/>
            <a:ext cx="9287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such 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12193" y="1437887"/>
            <a:ext cx="14355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for example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73518" y="2336766"/>
            <a:ext cx="8999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That is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5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58017"/>
            <a:ext cx="8362160" cy="103873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What</a:t>
            </a:r>
            <a:r>
              <a:rPr lang="en-US" altLang="zh-CN" sz="21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more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is easy to make and can be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adapted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individual tastes. 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更重要的是，它很容易制作并能迎合个人口味。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025500"/>
            <a:ext cx="8259152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adapt oneself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适应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adapt A for B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　将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改编为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adapt A from B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　根据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改编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adaptable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有适应能力的，能适应的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adaptation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适应；改编本，改写本</a:t>
            </a:r>
            <a:endParaRPr lang="zh-CN" altLang="zh-CN" sz="2000" b="1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545874"/>
            <a:ext cx="8259152" cy="377016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/>
            <a:r>
              <a:rPr lang="zh-CN" altLang="zh-CN" sz="2000" b="1" kern="100" dirty="0">
                <a:solidFill>
                  <a:srgbClr val="0000FF"/>
                </a:solidFill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adapt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使适应，使适合；改写，改编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05622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zh-CN" sz="2100" b="1" spc="15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</a:rPr>
              <a:t>语篇理解</a:t>
            </a:r>
            <a:endParaRPr lang="zh-CN" altLang="en-US" sz="2100" b="1" spc="15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精读精练   萃取文本精华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6570" y="147552"/>
            <a:ext cx="8807430" cy="46858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(1)It took him a while to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adapt himself 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new surroundings.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他过了好一阵子才适应新环境。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(2)It is said that the TV play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novel.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据说这部电视剧改编自一部小说。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(3)Successful businesses are highly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(adapt) to economic change.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成功的企业高度适应经济变化。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(4)Here I will stress some smarter and more creative examples of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这里我要强调一些在气候适应方面更聪明、更具创造性的例子。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(5)Three of her novels have been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by a famous director.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她的三部小说已被一位著名导演改编成电视剧。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83713" y="1101912"/>
            <a:ext cx="185549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is adapted from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32747" y="2005540"/>
            <a:ext cx="122050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adaptable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45664" y="2904419"/>
            <a:ext cx="93357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climate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010" y="3322374"/>
            <a:ext cx="131989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adaptation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02846" y="3761318"/>
            <a:ext cx="249508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adapted for television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6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58017"/>
            <a:ext cx="8362160" cy="103873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don</a:t>
            </a:r>
            <a:r>
              <a:rPr lang="en-US" altLang="zh-CN" sz="21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forget to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pick up</a:t>
            </a:r>
            <a:r>
              <a:rPr lang="en-US" altLang="zh-CN" sz="21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some chicken on your way home and try this recipe out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所以，别忘了在回家的路上买些鸡肉，试试这个食谱！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437887"/>
            <a:ext cx="8259152" cy="99256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spc="-23" dirty="0">
                <a:solidFill>
                  <a:srgbClr val="0000FF"/>
                </a:solidFill>
                <a:latin typeface="宋体" panose="02010600030101010101" pitchFamily="2" charset="-122"/>
                <a:ea typeface="C-KT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pick up </a:t>
            </a:r>
            <a:r>
              <a:rPr lang="en-US" altLang="zh-CN" sz="2000" b="1" i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v</a:t>
            </a:r>
            <a:r>
              <a:rPr lang="en-US" altLang="zh-CN" sz="2000" b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捡起；收集；接人；偶然结识；站起，扶起；振作精神；</a:t>
            </a:r>
            <a:r>
              <a:rPr lang="en-US" altLang="zh-CN" sz="2000" b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不费力地</a:t>
            </a:r>
            <a:r>
              <a:rPr lang="en-US" altLang="zh-CN" sz="2000" b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spc="-23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学会；获得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19600" y="636254"/>
            <a:ext cx="8524399" cy="33008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一词多义</a:t>
            </a:r>
            <a:r>
              <a:rPr lang="en-US" altLang="zh-CN" sz="2000" b="1" kern="100" dirty="0">
                <a:solidFill>
                  <a:srgbClr val="7030A0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写出下列句子中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pick up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的汉语意思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picked up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child and put her on his shoulders.		  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(2)But we have to survive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 I have to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pick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myself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up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and then continue my work.						        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 The next morning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my mum came to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pick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up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            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(4)She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talking with the man she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picked up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 holiday.	          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(5)She soon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picked up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French when she went to live in France. 	    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</a:t>
            </a:r>
            <a:endParaRPr lang="zh-CN" altLang="zh-CN" sz="2000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42563" y="1155222"/>
            <a:ext cx="6514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抱起</a:t>
            </a:r>
            <a:endParaRPr lang="zh-CN" altLang="en-US" sz="2000" dirty="0">
              <a:solidFill>
                <a:srgbClr val="DB4313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96460" y="2050904"/>
            <a:ext cx="11644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振作精神</a:t>
            </a:r>
            <a:endParaRPr lang="zh-CN" altLang="en-US" sz="2000" dirty="0">
              <a:solidFill>
                <a:srgbClr val="DB4313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91602" y="2498063"/>
            <a:ext cx="90792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开车接</a:t>
            </a:r>
            <a:endParaRPr lang="zh-CN" altLang="en-US" sz="2000" dirty="0">
              <a:solidFill>
                <a:srgbClr val="DB4313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676147" y="2930658"/>
            <a:ext cx="11644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偶然结识</a:t>
            </a:r>
            <a:endParaRPr lang="zh-CN" altLang="en-US" sz="2000" dirty="0">
              <a:solidFill>
                <a:srgbClr val="DB4313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231788" y="3377663"/>
            <a:ext cx="6514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学会</a:t>
            </a:r>
            <a:endParaRPr lang="zh-CN" altLang="en-US" sz="2000" dirty="0">
              <a:solidFill>
                <a:srgbClr val="DB431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36570" y="1962142"/>
            <a:ext cx="8470861" cy="330089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(6)It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not easy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best actor for this play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because they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 all so good.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要在这出戏里选出最佳演员可真不容易，因为他们都演得十分出色。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(7)They always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her when anything goes wrong.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每当事情出了什么差错，他们总是责怪她。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(8)When I was in the third grade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was picked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(be) the princess in the school play.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在三年级时，我被选为校园剧中的公主。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6570" y="59451"/>
            <a:ext cx="8470861" cy="19158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pick and choose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挑三拣四，仔细挑选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pick 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故意挑剔；故意找茬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pick out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挑选出</a:t>
            </a:r>
            <a:endParaRPr lang="zh-CN" altLang="zh-CN" sz="800" kern="100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pick sb. 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挑选某人做某事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49440" y="2005540"/>
            <a:ext cx="130546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pick out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95426" y="2904419"/>
            <a:ext cx="94318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pick 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94242" y="3848315"/>
            <a:ext cx="67228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be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56931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569275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57803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1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56931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519997"/>
            <a:ext cx="8362160" cy="1453907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As a doctor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I know I had better change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way I eat</a:t>
            </a:r>
            <a:r>
              <a:rPr lang="zh-CN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but I just don</a:t>
            </a:r>
            <a:r>
              <a:rPr lang="en-US" altLang="zh-CN" sz="21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t have the time or energy right now.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作为一名医生，我知道我最好改变我的饮食方式，但我现在没有时间和精力。</a:t>
            </a:r>
          </a:p>
        </p:txBody>
      </p:sp>
      <p:sp>
        <p:nvSpPr>
          <p:cNvPr id="8" name="矩形 7"/>
          <p:cNvSpPr/>
          <p:nvPr/>
        </p:nvSpPr>
        <p:spPr>
          <a:xfrm>
            <a:off x="619601" y="2106052"/>
            <a:ext cx="82591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the way I eat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我的饮食方式，这里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 eat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作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the way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的定语。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way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作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方式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解，且其关系词在定语从句中作状语时，定语从句用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in which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引导，也可省略关系词。当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the/a way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后面的定语从句缺少主语或宾语时，关系词用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which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，作宾语时可省略。</a:t>
            </a:r>
            <a:endParaRPr lang="zh-CN" altLang="zh-CN" sz="2000" b="1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815817" y="162955"/>
            <a:ext cx="1350326" cy="297963"/>
          </a:xfrm>
          <a:prstGeom prst="roundRect">
            <a:avLst>
              <a:gd name="adj" fmla="val 50000"/>
            </a:avLst>
          </a:prstGeom>
          <a:solidFill>
            <a:srgbClr val="DB4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8"/>
          <p:cNvSpPr txBox="1"/>
          <p:nvPr/>
        </p:nvSpPr>
        <p:spPr>
          <a:xfrm>
            <a:off x="3923843" y="34056"/>
            <a:ext cx="1178034" cy="48473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>
              <a:lnSpc>
                <a:spcPct val="150000"/>
              </a:lnSpc>
              <a:tabLst>
                <a:tab pos="1823085" algn="l"/>
              </a:tabLst>
            </a:pPr>
            <a:r>
              <a:rPr lang="zh-CN" altLang="en-US" b="1" kern="100" dirty="0">
                <a:solidFill>
                  <a:schemeClr val="bg1"/>
                </a:solidFill>
                <a:latin typeface="Times New Roman" panose="02020603050405020304"/>
                <a:ea typeface="华文细黑" panose="02010600040101010101" pitchFamily="2" charset="-122"/>
                <a:cs typeface="Times New Roman" panose="02020603050405020304"/>
              </a:rPr>
              <a:t>经典句式</a:t>
            </a:r>
            <a:endParaRPr lang="en-US" altLang="zh-CN" b="1" kern="100" dirty="0" smtClean="0">
              <a:solidFill>
                <a:schemeClr val="bg1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615862"/>
            <a:ext cx="8641125" cy="283922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(1)I hate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way (that/in which)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 answer back with your mother.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我讨厌你那样和妈妈顶嘴。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way (that/which)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 explained to us was quite simple.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他给我们解释的方法很简单。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(3)I don</a:t>
            </a:r>
            <a:r>
              <a:rPr lang="en-US" altLang="zh-CN" sz="2000" b="1" kern="100" spc="-23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like the way (</a:t>
            </a:r>
            <a:r>
              <a:rPr lang="en-US" altLang="zh-CN" sz="2000" b="1" u="sng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you talk to your children.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我不喜欢你和孩子们谈话的方式。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81840" y="2470905"/>
            <a:ext cx="158278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that/in which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" y="423022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9256" y="422986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484" y="431747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2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6330" y="423022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9364" y="412009"/>
            <a:ext cx="8253678" cy="96927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Sometimes I bring home food from the restaurant </a:t>
            </a:r>
            <a:r>
              <a:rPr lang="en-US" altLang="zh-CN" sz="2100" b="1" u="wavy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where I work</a:t>
            </a:r>
            <a:r>
              <a:rPr lang="en-US" altLang="zh-CN" sz="21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有时我从我工作的餐馆带食物回家。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29049" y="1397886"/>
            <a:ext cx="8514951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这是一个复合句。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在句中引导定语从句，修饰先行词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restaurant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，在从句中作状语，这里的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可用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which</a:t>
            </a: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替换。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当先行词是表示地点的名词，如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place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room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mountain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airport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等，同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时关系词在从句作地点状语时，定语从句需用关系副词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来引导。</a:t>
            </a:r>
            <a:endParaRPr lang="zh-CN" altLang="zh-CN" sz="800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除了具体的地点名词外，当先行词为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system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case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point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position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situation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stage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condition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industry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activity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job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race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scene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circumstance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等抽象的地点名词，且关系词在从句中作地点状语时，也常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where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引导定语从句。</a:t>
            </a:r>
            <a:endParaRPr lang="zh-CN" altLang="zh-CN" sz="2000" b="1" kern="100" dirty="0"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597791"/>
            <a:ext cx="8892563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(1)Then we moved to Paris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where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we lived for six years.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然后我们搬到了巴黎，我们在那里住了六年。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(2)Students should take part in some activities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they can gain experience.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学生们应该参加一些他们能获得经验的活动。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(3)Can you think of a case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word is properly used?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你能想出一个恰当使用这个词的情境吗？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51649" y="1568459"/>
            <a:ext cx="80392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where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99649" y="2479468"/>
            <a:ext cx="80392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where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7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4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2100" b="1" spc="150" dirty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达标检测</a:t>
            </a:r>
          </a:p>
        </p:txBody>
      </p:sp>
      <p:sp>
        <p:nvSpPr>
          <p:cNvPr id="18" name="矩形 17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6"/>
          <p:cNvSpPr txBox="1"/>
          <p:nvPr/>
        </p:nvSpPr>
        <p:spPr>
          <a:xfrm>
            <a:off x="2789570" y="3327659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当堂检测  基础达标演练</a:t>
            </a:r>
            <a:endParaRPr lang="zh-CN" altLang="zh-CN" sz="1400" kern="1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08232" y="735971"/>
            <a:ext cx="8727536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1.The house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(belong) to the old man is on show at the moment.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2.It was said that she was brought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by her aunt.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3.The Internet makes surveying and voting easy and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(convenience).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4.I know many of them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such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John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Peter and Tom.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5.Can you imagine such conditions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 have nothing to live on for a week?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6.She packed her few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(belong) in a bag and left.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7.It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not safe to travel by standing at the roadside hoping to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(pick) up by passing motorists.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513712" y="276028"/>
            <a:ext cx="2116576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Ⅰ.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单句语法填空</a:t>
            </a:r>
            <a:endParaRPr lang="en-US" altLang="zh-CN" b="1" kern="100" dirty="0">
              <a:solidFill>
                <a:prstClr val="white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32006" y="789965"/>
            <a:ext cx="12060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belonging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03873" y="1221913"/>
            <a:ext cx="42381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up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68312" y="1714851"/>
            <a:ext cx="131989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convenient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55439" y="2164748"/>
            <a:ext cx="3661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16348" y="2613462"/>
            <a:ext cx="80392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where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551316" y="3010695"/>
            <a:ext cx="130546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belongings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044306" y="3456636"/>
            <a:ext cx="118524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 picked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2217" y="699944"/>
            <a:ext cx="8560825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passage and judge whether the following statements are true(T) or false(F).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1.All of these five people are too busy to do cooking by themselves.(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2.Mike is a chef with five children and he likes doing much cooking at home.</a:t>
            </a:r>
          </a:p>
          <a:p>
            <a:pPr algn="r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3.As a teacher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Jenny likes cooking at home to get a chance to relax.(  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28932" y="1716562"/>
            <a:ext cx="2955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06925" y="2593867"/>
            <a:ext cx="305653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87673" y="3065064"/>
            <a:ext cx="3100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8" y="843958"/>
            <a:ext cx="7831889" cy="422422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8.This is the room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elder brother once lived.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这是他哥哥曾住过的房间。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9.If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ll go to see you on Sunday morning.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如果你方便的话，我会在星期天上午去看你。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10.However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on TV and the radio you will hear differences in the way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但是，从电视上和收音机上，你会听到不同的人有着不同的说话方式。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11.As time went by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gradually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随着时间的推移，我逐渐适应了学校生活。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713585" y="263742"/>
            <a:ext cx="1716829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Ⅱ.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完成句子</a:t>
            </a:r>
          </a:p>
        </p:txBody>
      </p:sp>
      <p:sp>
        <p:nvSpPr>
          <p:cNvPr id="2" name="矩形 1"/>
          <p:cNvSpPr/>
          <p:nvPr/>
        </p:nvSpPr>
        <p:spPr>
          <a:xfrm>
            <a:off x="2231986" y="925938"/>
            <a:ext cx="180740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where/in which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37075" y="1801097"/>
            <a:ext cx="262332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 is convenient for you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7957" y="3127390"/>
            <a:ext cx="321945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(that/in which) people speak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85115" y="4017293"/>
            <a:ext cx="362982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adapted myself to the school life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4" grpId="0"/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6" y="573991"/>
            <a:ext cx="8893043" cy="46858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3975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下面是根据课文内容写的一篇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词左右的内容概要，请根据括号内的汉语提示完成短文。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39750"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we all know,12.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生活方式是很重要的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in daily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life.Each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person 13.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有机会选择其喜欢的方式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).14.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以饮食习惯为例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some of us are busy working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studying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and meeting friends so 15.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他们太过劳累以至于不经常做饭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at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home.Bad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eating habits more or less affect our health.16.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用新鲜的时令水果和蔬菜做饭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is beneficial to us.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99193" y="263742"/>
            <a:ext cx="3345615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Ⅲ.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课文缩写</a:t>
            </a: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——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概要写作</a:t>
            </a:r>
          </a:p>
        </p:txBody>
      </p:sp>
      <p:sp>
        <p:nvSpPr>
          <p:cNvPr id="3" name="矩形 2"/>
          <p:cNvSpPr/>
          <p:nvPr/>
        </p:nvSpPr>
        <p:spPr>
          <a:xfrm>
            <a:off x="2845179" y="1509564"/>
            <a:ext cx="3455238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lifestyle is of great importance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05622" y="1986530"/>
            <a:ext cx="59431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has a chance to choose the way (that/which) he or she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8823" y="2432471"/>
            <a:ext cx="738317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 likes</a:t>
            </a:r>
          </a:p>
        </p:txBody>
      </p:sp>
      <p:sp>
        <p:nvSpPr>
          <p:cNvPr id="12" name="矩形 11"/>
          <p:cNvSpPr/>
          <p:nvPr/>
        </p:nvSpPr>
        <p:spPr>
          <a:xfrm>
            <a:off x="4171670" y="2409770"/>
            <a:ext cx="3510847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Take eating habits for example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91900" y="2863459"/>
            <a:ext cx="6081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4956" y="3273666"/>
            <a:ext cx="430667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are often too tired to do much cooking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22013" y="3768303"/>
            <a:ext cx="261672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 Cooking at home with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6655" y="4200263"/>
            <a:ext cx="41461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 fresh</a:t>
            </a:r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seasonal fruit and vegetables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1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979" y="4520695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  <p:bldP spid="8" grpId="0"/>
      <p:bldP spid="9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passage carefully and choose the best answer.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1.What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the main idea of the passage?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suggestions about what you eat.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suggestions about how to keep a healthy diet.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suggestions about improving eating habits.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test about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are what you eat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862" y="3141632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2.What is the truth behind the saying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are what you eat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A.Keep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good eating habit.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B.Eat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fresh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seasonal fruit and vegetables.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C.Diet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can reflect a person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personality and living environment.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D.A good diet is important for good health.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612" y="2253231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3.Which of the following is TRUE according to the passage?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A.Ellie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a doctor and she has a good eating habit.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B.Ted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likes to eat a big meat dinner because of tiredness.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C.Max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has three healthy meals every day.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D.Jenny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husband doesn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like cooking at home.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024" y="1815841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  <p:pic>
        <p:nvPicPr>
          <p:cNvPr id="4" name="返回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</a:rPr>
              <a:t>基础自测</a:t>
            </a:r>
            <a:endParaRPr lang="en-US" altLang="zh-CN" sz="2100" b="1" spc="15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自主学习   落实基础知识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246994"/>
            <a:ext cx="8263514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重点单词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下载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信息或程序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日常饮食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指点，建议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风俗，习惯，传统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礼貌，礼仪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诀窍，技巧，技法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prep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里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3739" y="801673"/>
            <a:ext cx="120768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download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29049" y="1237993"/>
            <a:ext cx="55045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diet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9048" y="1653861"/>
            <a:ext cx="43664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tip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5035" y="2116633"/>
            <a:ext cx="9207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custom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6005" y="2574889"/>
            <a:ext cx="109226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manners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4247" y="3019778"/>
            <a:ext cx="66426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trick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7568" y="3452520"/>
            <a:ext cx="83578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within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2560</Words>
  <Application>Microsoft Office PowerPoint</Application>
  <PresentationFormat>全屏显示(16:9)</PresentationFormat>
  <Paragraphs>386</Paragraphs>
  <Slides>41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7" baseType="lpstr">
      <vt:lpstr>C-KT</vt:lpstr>
      <vt:lpstr>IPAPANNEW</vt:lpstr>
      <vt:lpstr>方正隶变简体</vt:lpstr>
      <vt:lpstr>黑体</vt:lpstr>
      <vt:lpstr>华文细黑</vt:lpstr>
      <vt:lpstr>楷体_GB2312</vt:lpstr>
      <vt:lpstr>宋体</vt:lpstr>
      <vt:lpstr>微软雅黑</vt:lpstr>
      <vt:lpstr>Arial</vt:lpstr>
      <vt:lpstr>Arial Black</vt:lpstr>
      <vt:lpstr>Book Antiqua</vt:lpstr>
      <vt:lpstr>Calibri</vt:lpstr>
      <vt:lpstr>Courier New</vt:lpstr>
      <vt:lpstr>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2023-01-16T20:11:37Z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CBAE346E3BAF4216AC667EA667EAB4F9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