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notesSlides/notesSlide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-912" y="-10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>
            <a:solidFill>
              <a:srgbClr val="000000"/>
            </a:solidFill>
            <a:miter/>
          </a:ln>
        </p:spPr>
      </p:sp>
      <p:sp>
        <p:nvSpPr>
          <p:cNvPr id="645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45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86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86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13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13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645000"/>
            <a:ext cx="8229600" cy="45690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070000"/>
            <a:ext cx="7349400" cy="8490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967000"/>
            <a:ext cx="7349400" cy="393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0488CED8-A2E1-4FD5-B2F5-D691BB24C91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A5F2F5A-3577-40D0-9738-AC762F5E245E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242000"/>
            <a:ext cx="8226900" cy="3966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207000"/>
            <a:ext cx="5826600" cy="6390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846000"/>
            <a:ext cx="5826600" cy="7230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251000"/>
            <a:ext cx="3882600" cy="3957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251000"/>
            <a:ext cx="3882600" cy="39570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191000"/>
            <a:ext cx="4006800" cy="3180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184774"/>
            <a:ext cx="4006800" cy="318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296000"/>
            <a:ext cx="3924808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296000"/>
            <a:ext cx="3920400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762000"/>
            <a:ext cx="783000" cy="4191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762000"/>
            <a:ext cx="6876900" cy="41910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507000"/>
            <a:ext cx="8226900" cy="5880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242000"/>
            <a:ext cx="8226900" cy="3966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5262000"/>
            <a:ext cx="2970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 idx="4294967295"/>
          </p:nvPr>
        </p:nvSpPr>
        <p:spPr>
          <a:xfrm>
            <a:off x="3224463" y="1976173"/>
            <a:ext cx="4818784" cy="1434042"/>
          </a:xfrm>
        </p:spPr>
        <p:txBody>
          <a:bodyPr wrap="square" lIns="76199" tIns="38099" rIns="76199" bIns="38099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微软雅黑" panose="020B0503020204020204" pitchFamily="34" charset="-122"/>
                <a:cs typeface="+mj-cs"/>
              </a:rPr>
              <a:t>Unit4 January is the first month.</a:t>
            </a:r>
          </a:p>
        </p:txBody>
      </p:sp>
      <p:pic>
        <p:nvPicPr>
          <p:cNvPr id="2" name="图片 1" descr="14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74700" y="1676400"/>
            <a:ext cx="2391304" cy="2033588"/>
          </a:xfrm>
          <a:prstGeom prst="roundRect">
            <a:avLst/>
          </a:prstGeom>
        </p:spPr>
      </p:pic>
      <p:sp>
        <p:nvSpPr>
          <p:cNvPr id="74757" name="内容占位符 1"/>
          <p:cNvSpPr txBox="1"/>
          <p:nvPr/>
        </p:nvSpPr>
        <p:spPr>
          <a:xfrm>
            <a:off x="653637" y="606667"/>
            <a:ext cx="4625975" cy="409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l">
              <a:buClrTx/>
              <a:buSzTx/>
              <a:buFontTx/>
            </a:pPr>
            <a:r>
              <a:rPr lang="zh-CN" altLang="en-US" sz="2665" dirty="0" smtClean="0">
                <a:solidFill>
                  <a:srgbClr val="FF0000"/>
                </a:solidFill>
                <a:latin typeface="迷你简硬笔楷书" panose="03000509000000000000" pitchFamily="65" charset="-122"/>
                <a:ea typeface="迷你简硬笔楷书" panose="03000509000000000000" pitchFamily="65" charset="-122"/>
                <a:sym typeface="+mn-ea"/>
              </a:rPr>
              <a:t>精</a:t>
            </a:r>
            <a:r>
              <a:rPr lang="zh-CN" altLang="en-US" sz="2665" dirty="0">
                <a:solidFill>
                  <a:srgbClr val="FF0000"/>
                </a:solidFill>
                <a:latin typeface="迷你简硬笔楷书" panose="03000509000000000000" pitchFamily="65" charset="-122"/>
                <a:ea typeface="迷你简硬笔楷书" panose="03000509000000000000" pitchFamily="65" charset="-122"/>
                <a:sym typeface="+mn-ea"/>
              </a:rPr>
              <a:t>通英语六年级（上</a:t>
            </a:r>
            <a:r>
              <a:rPr lang="en-US" altLang="zh-CN" sz="2665" dirty="0">
                <a:solidFill>
                  <a:srgbClr val="FF0000"/>
                </a:solidFill>
                <a:latin typeface="迷你简硬笔楷书" panose="03000509000000000000" pitchFamily="65" charset="-122"/>
                <a:ea typeface="迷你简硬笔楷书" panose="03000509000000000000" pitchFamily="65" charset="-122"/>
                <a:sym typeface="+mn-ea"/>
              </a:rPr>
              <a:t>)</a:t>
            </a:r>
            <a:r>
              <a:rPr lang="zh-CN" altLang="en-US" sz="2665" dirty="0">
                <a:solidFill>
                  <a:srgbClr val="FF0000"/>
                </a:solidFill>
                <a:latin typeface="迷你简硬笔楷书" panose="03000509000000000000" pitchFamily="65" charset="-122"/>
                <a:ea typeface="迷你简硬笔楷书" panose="03000509000000000000" pitchFamily="65" charset="-122"/>
                <a:sym typeface="+mn-ea"/>
              </a:rPr>
              <a:t>册</a:t>
            </a:r>
          </a:p>
        </p:txBody>
      </p:sp>
      <p:sp>
        <p:nvSpPr>
          <p:cNvPr id="6" name="矩形 5"/>
          <p:cNvSpPr/>
          <p:nvPr/>
        </p:nvSpPr>
        <p:spPr>
          <a:xfrm>
            <a:off x="4565767" y="46944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18485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图片3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3162" y="3077766"/>
            <a:ext cx="2129234" cy="1620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86693">
            <a:off x="6041430" y="1150938"/>
            <a:ext cx="2059782" cy="1565672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169458" y="909638"/>
            <a:ext cx="4810654" cy="3973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is the sixth month of the year. The first day of June is Children’s Day in China.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children perform to celebrate.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Father’s Day is  in June, too. We also give gifts to our fathers to show our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love.</a:t>
            </a:r>
            <a:endParaRPr lang="en-US" altLang="zh-CN" sz="26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84954" y="1462617"/>
            <a:ext cx="1080029" cy="52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359958" y="2596092"/>
            <a:ext cx="2011892" cy="2169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591858" y="3157538"/>
            <a:ext cx="114035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52538" y="3683529"/>
            <a:ext cx="1879600" cy="142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884738" y="3684058"/>
            <a:ext cx="42015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/>
          <p:nvPr/>
        </p:nvSpPr>
        <p:spPr>
          <a:xfrm>
            <a:off x="1599671" y="495300"/>
            <a:ext cx="3167063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</a:p>
        </p:txBody>
      </p:sp>
      <p:sp>
        <p:nvSpPr>
          <p:cNvPr id="5" name="矩形 4"/>
          <p:cNvSpPr/>
          <p:nvPr/>
        </p:nvSpPr>
        <p:spPr>
          <a:xfrm>
            <a:off x="1234546" y="1355196"/>
            <a:ext cx="4669896" cy="3686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is the fifth month of the year.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Labour Day, or May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Day, is 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1st.People sing and dance to celebrate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Day. Mother’s Day is also 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May. We give gifts to our mothers to show our love. </a:t>
            </a:r>
            <a:endParaRPr lang="en-US" altLang="zh-CN" sz="2665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C:\Users\Administrator\Desktop\图片1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56263">
            <a:off x="6392664" y="3207743"/>
            <a:ext cx="1794868" cy="149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istrator\Desktop\图片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60000">
            <a:off x="5855758" y="1178454"/>
            <a:ext cx="2486025" cy="167110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0775" y="529167"/>
            <a:ext cx="391583" cy="39290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/>
        </p:nvCxnSpPr>
        <p:spPr>
          <a:xfrm>
            <a:off x="1691217" y="937683"/>
            <a:ext cx="2940579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图片3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3162" y="3077766"/>
            <a:ext cx="2129234" cy="1620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86693">
            <a:off x="6041430" y="1150938"/>
            <a:ext cx="2059782" cy="1565672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169458" y="909638"/>
            <a:ext cx="4810654" cy="3973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is the sixth month of the year. The first day of June is Children’s Day in China.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children perform to celebrate.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Father’s Day is  in June, too. We also give gifts to our fathers to show our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love.</a:t>
            </a:r>
            <a:endParaRPr lang="en-US" altLang="zh-CN" sz="26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31875" y="1117865"/>
            <a:ext cx="599282" cy="564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8"/>
          <p:cNvSpPr/>
          <p:nvPr/>
        </p:nvSpPr>
        <p:spPr>
          <a:xfrm>
            <a:off x="1502833" y="1186657"/>
            <a:ext cx="4419865" cy="501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665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本课学习主要学习的月份有</a:t>
            </a:r>
            <a:r>
              <a:rPr lang="en-US" altLang="zh-CN" sz="2665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27979" y="1703917"/>
            <a:ext cx="1199886" cy="6915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47B6E7"/>
              </a:buClr>
              <a:buSzPct val="90000"/>
              <a:buFontTx/>
              <a:buNone/>
              <a:defRPr/>
            </a:pPr>
            <a:r>
              <a:rPr kumimoji="1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  <a:sym typeface="+mn-ea"/>
              </a:rPr>
              <a:t>June              </a:t>
            </a:r>
          </a:p>
        </p:txBody>
      </p:sp>
      <p:sp>
        <p:nvSpPr>
          <p:cNvPr id="100356" name="标题 8"/>
          <p:cNvSpPr txBox="1"/>
          <p:nvPr/>
        </p:nvSpPr>
        <p:spPr>
          <a:xfrm>
            <a:off x="1031875" y="-25135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eaLnBrk="0" hangingPunct="0">
              <a:lnSpc>
                <a:spcPct val="90000"/>
              </a:lnSpc>
            </a:pPr>
            <a:r>
              <a:rPr lang="en-US" altLang="zh-CN" sz="2335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  Summary</a:t>
            </a:r>
            <a:endParaRPr lang="en-US" altLang="zh-CN" sz="2335" b="1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1958" y="4642115"/>
            <a:ext cx="1783292" cy="450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2335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Labour Day</a:t>
            </a:r>
            <a:endParaRPr lang="zh-CN" altLang="en-US" sz="15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8990" y="4642115"/>
            <a:ext cx="1938020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335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Mother’s Day</a:t>
            </a:r>
            <a:endParaRPr lang="zh-CN" altLang="en-US" sz="15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71928" y="1783292"/>
            <a:ext cx="90297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30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May </a:t>
            </a:r>
            <a:endParaRPr lang="zh-CN" altLang="en-US" sz="15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11261" y="3221567"/>
            <a:ext cx="1600857" cy="1200651"/>
          </a:xfrm>
          <a:prstGeom prst="round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61577" y="3207718"/>
            <a:ext cx="1554031" cy="1167613"/>
          </a:xfrm>
          <a:prstGeom prst="round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92013" y="3221568"/>
            <a:ext cx="1589668" cy="1200651"/>
          </a:xfrm>
          <a:prstGeom prst="round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5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115711" y="3226078"/>
            <a:ext cx="1643326" cy="1167613"/>
          </a:xfrm>
          <a:prstGeom prst="round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17323" y="2411678"/>
            <a:ext cx="600604" cy="5662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矩形 8"/>
          <p:cNvSpPr/>
          <p:nvPr/>
        </p:nvSpPr>
        <p:spPr>
          <a:xfrm>
            <a:off x="1488282" y="2480469"/>
            <a:ext cx="4421188" cy="501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665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本课学习主要学习的节日有</a:t>
            </a:r>
            <a:r>
              <a:rPr lang="en-US" altLang="zh-CN" sz="2665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22" name="矩形 21"/>
          <p:cNvSpPr/>
          <p:nvPr/>
        </p:nvSpPr>
        <p:spPr>
          <a:xfrm>
            <a:off x="4392083" y="4642115"/>
            <a:ext cx="2108835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335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Children’s Day</a:t>
            </a:r>
            <a:endParaRPr lang="zh-CN" altLang="en-US" sz="15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22761" y="4642115"/>
            <a:ext cx="1871980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335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Father’s Day</a:t>
            </a:r>
            <a:endParaRPr lang="zh-CN" altLang="en-US" sz="15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3" grpId="0"/>
      <p:bldP spid="5" grpId="0"/>
      <p:bldP spid="15" grpId="0"/>
      <p:bldP spid="21" grpId="0"/>
      <p:bldP spid="21" grpId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72708"/>
          <p:cNvSpPr>
            <a:spLocks noTextEdit="1"/>
          </p:cNvSpPr>
          <p:nvPr/>
        </p:nvSpPr>
        <p:spPr>
          <a:xfrm>
            <a:off x="1714500" y="1177396"/>
            <a:ext cx="5270500" cy="207830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zh-CN" altLang="en-US" sz="3000" b="1">
                <a:ln w="9525" cap="flat" cmpd="sng">
                  <a:solidFill>
                    <a:srgbClr val="99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 you!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>
          <a:xfrm>
            <a:off x="5410729" y="1711854"/>
            <a:ext cx="2341563" cy="1838854"/>
            <a:chOff x="3721175" y="2517877"/>
            <a:chExt cx="1534455" cy="1681690"/>
          </a:xfrm>
        </p:grpSpPr>
        <p:pic>
          <p:nvPicPr>
            <p:cNvPr id="67586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175" y="2517877"/>
              <a:ext cx="1534455" cy="16816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矩形 10"/>
            <p:cNvSpPr/>
            <p:nvPr/>
          </p:nvSpPr>
          <p:spPr>
            <a:xfrm rot="21394430">
              <a:off x="4008127" y="2850586"/>
              <a:ext cx="1016901" cy="1016273"/>
            </a:xfrm>
            <a:prstGeom prst="rect">
              <a:avLst/>
            </a:prstGeom>
            <a:solidFill>
              <a:srgbClr val="FEF66E"/>
            </a:solidFill>
            <a:ln>
              <a:solidFill>
                <a:srgbClr val="FEF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958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1</a:t>
              </a:r>
              <a:endParaRPr kumimoji="1" lang="zh-CN" altLang="en-US" sz="958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5" name="组合 3"/>
          <p:cNvGrpSpPr/>
          <p:nvPr/>
        </p:nvGrpSpPr>
        <p:grpSpPr>
          <a:xfrm>
            <a:off x="1391708" y="1763448"/>
            <a:ext cx="2211917" cy="1812396"/>
            <a:chOff x="2015270" y="2717875"/>
            <a:chExt cx="1448318" cy="1657653"/>
          </a:xfrm>
        </p:grpSpPr>
        <p:pic>
          <p:nvPicPr>
            <p:cNvPr id="67589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5270" y="2717875"/>
              <a:ext cx="1448318" cy="16576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矩形 16"/>
            <p:cNvSpPr/>
            <p:nvPr/>
          </p:nvSpPr>
          <p:spPr>
            <a:xfrm>
              <a:off x="2209303" y="3048195"/>
              <a:ext cx="1016075" cy="1012742"/>
            </a:xfrm>
            <a:prstGeom prst="rect">
              <a:avLst/>
            </a:prstGeom>
            <a:solidFill>
              <a:srgbClr val="A9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958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2</a:t>
              </a:r>
              <a:endParaRPr kumimoji="1" lang="zh-CN" altLang="en-US" sz="958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21" name="组合 5"/>
          <p:cNvGrpSpPr/>
          <p:nvPr/>
        </p:nvGrpSpPr>
        <p:grpSpPr>
          <a:xfrm>
            <a:off x="5417344" y="3641990"/>
            <a:ext cx="2334948" cy="1856052"/>
            <a:chOff x="5471654" y="2717875"/>
            <a:chExt cx="1530449" cy="1697716"/>
          </a:xfrm>
        </p:grpSpPr>
        <p:pic>
          <p:nvPicPr>
            <p:cNvPr id="67592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1654" y="2717875"/>
              <a:ext cx="1530449" cy="16977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矩形 22"/>
            <p:cNvSpPr/>
            <p:nvPr/>
          </p:nvSpPr>
          <p:spPr>
            <a:xfrm rot="211549">
              <a:off x="5728319" y="3088154"/>
              <a:ext cx="1017120" cy="1015241"/>
            </a:xfrm>
            <a:prstGeom prst="rect">
              <a:avLst/>
            </a:prstGeom>
            <a:solidFill>
              <a:srgbClr val="A0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958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4</a:t>
              </a:r>
              <a:endParaRPr kumimoji="1" lang="zh-CN" altLang="en-US" sz="958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30" name="组合 2"/>
          <p:cNvGrpSpPr/>
          <p:nvPr/>
        </p:nvGrpSpPr>
        <p:grpSpPr>
          <a:xfrm>
            <a:off x="1427428" y="3688292"/>
            <a:ext cx="2219854" cy="1767417"/>
            <a:chOff x="359086" y="3119447"/>
            <a:chExt cx="1453235" cy="1616598"/>
          </a:xfrm>
        </p:grpSpPr>
        <p:pic>
          <p:nvPicPr>
            <p:cNvPr id="67595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9086" y="3119447"/>
              <a:ext cx="1453235" cy="16165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矩形 31"/>
            <p:cNvSpPr/>
            <p:nvPr/>
          </p:nvSpPr>
          <p:spPr>
            <a:xfrm rot="21430057">
              <a:off x="576465" y="3414694"/>
              <a:ext cx="1018477" cy="1015214"/>
            </a:xfrm>
            <a:prstGeom prst="rect">
              <a:avLst/>
            </a:prstGeom>
            <a:solidFill>
              <a:srgbClr val="FFB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9585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  <a:sym typeface="+mn-ea"/>
                </a:rPr>
                <a:t>3</a:t>
              </a:r>
              <a:endParaRPr kumimoji="1" lang="zh-CN" altLang="en-US" sz="958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29240" y="2611438"/>
            <a:ext cx="2631281" cy="1621896"/>
            <a:chOff x="359515" y="879105"/>
            <a:chExt cx="3157916" cy="1945072"/>
          </a:xfrm>
        </p:grpSpPr>
        <p:sp>
          <p:nvSpPr>
            <p:cNvPr id="34" name="爆炸形 2 33"/>
            <p:cNvSpPr/>
            <p:nvPr/>
          </p:nvSpPr>
          <p:spPr>
            <a:xfrm>
              <a:off x="359515" y="879105"/>
              <a:ext cx="3157916" cy="1945072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20740557">
              <a:off x="986842" y="1432801"/>
              <a:ext cx="1685746" cy="885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35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Quick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335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response</a:t>
              </a:r>
              <a:endParaRPr kumimoji="1" lang="zh-CN" altLang="en-US" sz="2335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28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02073" y="2013479"/>
            <a:ext cx="1283229" cy="13110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829594" y="2034646"/>
            <a:ext cx="1363927" cy="13427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79741">
            <a:off x="5717646" y="4003146"/>
            <a:ext cx="1698625" cy="12369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7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-158983">
            <a:off x="1689365" y="3995208"/>
            <a:ext cx="1681427" cy="12170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604" name="矩形 37"/>
          <p:cNvSpPr/>
          <p:nvPr/>
        </p:nvSpPr>
        <p:spPr>
          <a:xfrm>
            <a:off x="2088886" y="1213115"/>
            <a:ext cx="5423958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30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Which month or festival is it?</a:t>
            </a:r>
            <a:endParaRPr lang="zh-CN" altLang="en-US" sz="3000" dirty="0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732228" y="925248"/>
            <a:ext cx="1905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606" name="图片 19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332707" y="532342"/>
            <a:ext cx="391583" cy="3929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607" name="内容占位符 1"/>
          <p:cNvSpPr txBox="1"/>
          <p:nvPr/>
        </p:nvSpPr>
        <p:spPr>
          <a:xfrm>
            <a:off x="1634332" y="471487"/>
            <a:ext cx="2985823" cy="317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85725" algn="just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lang="en-US" altLang="zh-CN" sz="2665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lang="zh-CN" altLang="en-US" sz="2665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5114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4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613150" y="2474383"/>
            <a:ext cx="2605617" cy="2822575"/>
          </a:xfrm>
          <a:prstGeom prst="roundRect">
            <a:avLst/>
          </a:prstGeom>
        </p:spPr>
      </p:pic>
      <p:sp>
        <p:nvSpPr>
          <p:cNvPr id="73729" name="标题 8"/>
          <p:cNvSpPr txBox="1"/>
          <p:nvPr/>
        </p:nvSpPr>
        <p:spPr>
          <a:xfrm>
            <a:off x="771261" y="10583"/>
            <a:ext cx="6061604" cy="58340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eaLnBrk="0" hangingPunct="0">
              <a:lnSpc>
                <a:spcPct val="90000"/>
              </a:lnSpc>
            </a:pPr>
            <a:r>
              <a:rPr lang="en-US" altLang="zh-CN" sz="15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    Presentation</a:t>
            </a:r>
            <a:endParaRPr lang="en-US" altLang="zh-CN" sz="1500" b="1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18192" y="988483"/>
            <a:ext cx="1754188" cy="899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1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95917" y="595312"/>
            <a:ext cx="391583" cy="3929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2" name="内容占位符 1"/>
          <p:cNvSpPr txBox="1"/>
          <p:nvPr/>
        </p:nvSpPr>
        <p:spPr>
          <a:xfrm>
            <a:off x="1139032" y="534458"/>
            <a:ext cx="4626239" cy="317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85725" algn="just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lang="en-US" altLang="zh-CN" sz="2665" b="1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   Let's learn</a:t>
            </a:r>
          </a:p>
        </p:txBody>
      </p:sp>
      <p:sp>
        <p:nvSpPr>
          <p:cNvPr id="12" name="矩形 11"/>
          <p:cNvSpPr/>
          <p:nvPr/>
        </p:nvSpPr>
        <p:spPr>
          <a:xfrm>
            <a:off x="1308365" y="1251479"/>
            <a:ext cx="6550025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665" b="1" dirty="0"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______</a:t>
            </a:r>
            <a:r>
              <a:rPr lang="en-US" altLang="zh-CN" sz="266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335" b="1" dirty="0">
                <a:latin typeface="Times New Roman" panose="02020603050405020304" pitchFamily="18" charset="0"/>
                <a:ea typeface="宋体" panose="02010600030101010101" pitchFamily="2" charset="-122"/>
              </a:rPr>
              <a:t>is the </a:t>
            </a:r>
            <a:r>
              <a:rPr lang="en-US" altLang="zh-CN" sz="3335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fifth</a:t>
            </a:r>
            <a:r>
              <a:rPr lang="en-US" altLang="zh-CN" sz="33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m</a:t>
            </a:r>
            <a:r>
              <a:rPr lang="zh-CN" altLang="en-US" sz="3335" b="1" dirty="0">
                <a:latin typeface="Times New Roman" panose="02020603050405020304" pitchFamily="18" charset="0"/>
                <a:ea typeface="宋体" panose="02010600030101010101" pitchFamily="2" charset="-122"/>
              </a:rPr>
              <a:t>onth of the year</a:t>
            </a:r>
            <a:r>
              <a:rPr lang="en-US" altLang="zh-CN" sz="3335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21" name="椭圆 20"/>
          <p:cNvSpPr/>
          <p:nvPr/>
        </p:nvSpPr>
        <p:spPr>
          <a:xfrm>
            <a:off x="3675063" y="3638550"/>
            <a:ext cx="672042" cy="920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64553" y="2473854"/>
            <a:ext cx="1295400" cy="783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45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May</a:t>
            </a:r>
            <a:endParaRPr lang="zh-CN" altLang="en-US" sz="333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0" name="矩形 3"/>
          <p:cNvSpPr/>
          <p:nvPr/>
        </p:nvSpPr>
        <p:spPr>
          <a:xfrm>
            <a:off x="6453188" y="3421063"/>
            <a:ext cx="864870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五月</a:t>
            </a:r>
          </a:p>
        </p:txBody>
      </p:sp>
      <p:sp>
        <p:nvSpPr>
          <p:cNvPr id="4" name="矩形 3"/>
          <p:cNvSpPr/>
          <p:nvPr/>
        </p:nvSpPr>
        <p:spPr>
          <a:xfrm>
            <a:off x="1488282" y="1143000"/>
            <a:ext cx="100838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3335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May</a:t>
            </a: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64667" y="1947333"/>
            <a:ext cx="2648479" cy="2414058"/>
          </a:xfrm>
          <a:prstGeom prst="round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Tm="276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bldLvl="0" animBg="1"/>
      <p:bldP spid="2" grpId="0"/>
      <p:bldP spid="410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76827" y="2851875"/>
            <a:ext cx="1841680" cy="138126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1691217" y="937683"/>
            <a:ext cx="396081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6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96182" y="535517"/>
            <a:ext cx="391583" cy="3929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7" name="内容占位符 1"/>
          <p:cNvSpPr txBox="1"/>
          <p:nvPr/>
        </p:nvSpPr>
        <p:spPr>
          <a:xfrm>
            <a:off x="1497807" y="474662"/>
            <a:ext cx="4626239" cy="317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85725" algn="just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lang="en-US" altLang="zh-CN" sz="2665" b="1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Task1 Listen and answer</a:t>
            </a:r>
            <a:endParaRPr lang="zh-CN" altLang="en-US" sz="2665" b="1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9236" y="2246313"/>
            <a:ext cx="381317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665" b="1" dirty="0">
                <a:latin typeface="Times New Roman" panose="02020603050405020304" pitchFamily="18" charset="0"/>
                <a:ea typeface="宋体" panose="02010600030101010101" pitchFamily="2" charset="-122"/>
              </a:rPr>
              <a:t>2.When are the festivals?</a:t>
            </a:r>
            <a:endParaRPr lang="zh-CN" altLang="en-US" sz="266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9500" y="1146175"/>
            <a:ext cx="433133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665" b="1" dirty="0">
                <a:solidFill>
                  <a:srgbClr val="30303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1.What festivals are in May?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08675" y="633408"/>
            <a:ext cx="1574800" cy="11186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1279261" y="1572948"/>
            <a:ext cx="70379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665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Labour Day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665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Mother’s Day</a:t>
            </a: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1286140" y="2672557"/>
            <a:ext cx="70379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Labour Day, or May</a:t>
            </a: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Day, </a:t>
            </a: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on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665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May 1st</a:t>
            </a: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75027" y="3192728"/>
            <a:ext cx="43815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0000"/>
              </a:lnSpc>
              <a:buSzTx/>
            </a:pP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Mother’s Day is also in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 </a:t>
            </a:r>
            <a:r>
              <a:rPr lang="en-US" altLang="zh-CN" sz="2665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May</a:t>
            </a: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6854" y="3696229"/>
            <a:ext cx="6151880" cy="5016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en-US" altLang="zh-CN" sz="2665" b="1" dirty="0">
                <a:sym typeface="+mn-ea"/>
              </a:rPr>
              <a:t>3.What do people do in the festivals?</a:t>
            </a:r>
            <a:endParaRPr lang="zh-CN" altLang="en-US" sz="1500" dirty="0"/>
          </a:p>
        </p:txBody>
      </p:sp>
      <p:sp>
        <p:nvSpPr>
          <p:cNvPr id="6" name="文本框 5"/>
          <p:cNvSpPr txBox="1"/>
          <p:nvPr/>
        </p:nvSpPr>
        <p:spPr>
          <a:xfrm>
            <a:off x="1284817" y="4182533"/>
            <a:ext cx="6908271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0" hangingPunct="0">
              <a:lnSpc>
                <a:spcPts val="3600"/>
              </a:lnSpc>
            </a:pPr>
            <a:r>
              <a:rPr lang="en-US" altLang="zh-CN" sz="2665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People</a:t>
            </a:r>
            <a:r>
              <a:rPr lang="en-US" altLang="zh-CN" sz="2665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65" b="1" dirty="0">
                <a:solidFill>
                  <a:srgbClr val="3333FF"/>
                </a:solidFill>
                <a:cs typeface="Times New Roman" panose="02020603050405020304" pitchFamily="18" charset="0"/>
                <a:sym typeface="+mn-ea"/>
              </a:rPr>
              <a:t>sing and dance</a:t>
            </a:r>
            <a:r>
              <a:rPr lang="en-US" altLang="zh-CN" sz="2665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65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to celebrate</a:t>
            </a:r>
            <a:r>
              <a:rPr lang="zh-CN" altLang="en-US" sz="2665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65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May Day. </a:t>
            </a:r>
            <a:r>
              <a:rPr lang="en-US" altLang="zh-CN" sz="2665" b="1" dirty="0">
                <a:solidFill>
                  <a:schemeClr val="tx1"/>
                </a:solidFill>
                <a:sym typeface="+mn-ea"/>
              </a:rPr>
              <a:t>Mother’s Day, We </a:t>
            </a:r>
            <a:r>
              <a:rPr lang="en-US" altLang="zh-CN" sz="2665" b="1" dirty="0">
                <a:solidFill>
                  <a:srgbClr val="3333FF"/>
                </a:solidFill>
                <a:sym typeface="+mn-ea"/>
              </a:rPr>
              <a:t>give gifts to our mothers</a:t>
            </a:r>
            <a:r>
              <a:rPr lang="en-US" altLang="zh-CN" sz="2665" b="1" dirty="0">
                <a:solidFill>
                  <a:schemeClr val="tx1"/>
                </a:solidFill>
                <a:sym typeface="+mn-ea"/>
              </a:rPr>
              <a:t> to show our love.</a:t>
            </a:r>
            <a:r>
              <a:rPr lang="en-US" altLang="zh-CN" sz="2665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/>
          <p:nvPr/>
        </p:nvSpPr>
        <p:spPr>
          <a:xfrm>
            <a:off x="1599671" y="495300"/>
            <a:ext cx="3167063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665" b="1" dirty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</a:p>
        </p:txBody>
      </p:sp>
      <p:sp>
        <p:nvSpPr>
          <p:cNvPr id="5" name="矩形 4"/>
          <p:cNvSpPr/>
          <p:nvPr/>
        </p:nvSpPr>
        <p:spPr>
          <a:xfrm>
            <a:off x="1234546" y="1355196"/>
            <a:ext cx="4669896" cy="3686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is the fifth month of the year.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Labour Day, or May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Day, is 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1st.People sing and dance to celebrate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Day. Mother’s Day is also 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May. We give gifts to our mothers to show our love. </a:t>
            </a:r>
            <a:endParaRPr lang="en-US" altLang="zh-CN" sz="2665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C:\Users\Administrator\Desktop\图片1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56263">
            <a:off x="6392664" y="3207743"/>
            <a:ext cx="1794868" cy="149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istrator\Desktop\图片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60000">
            <a:off x="5855758" y="1178454"/>
            <a:ext cx="2486025" cy="167110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0775" y="529167"/>
            <a:ext cx="391583" cy="39290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/>
        </p:nvCxnSpPr>
        <p:spPr>
          <a:xfrm>
            <a:off x="1691217" y="937683"/>
            <a:ext cx="2940579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2411942" y="1897063"/>
            <a:ext cx="1080029" cy="52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012950" y="2433108"/>
            <a:ext cx="1779588" cy="423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388379" y="2426758"/>
            <a:ext cx="1323975" cy="1058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572154" y="2917825"/>
            <a:ext cx="41962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43188" y="3372908"/>
            <a:ext cx="1080029" cy="52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31913" y="3937529"/>
            <a:ext cx="1980142" cy="529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332288" y="3937529"/>
            <a:ext cx="30003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883304" y="4470400"/>
            <a:ext cx="1548871" cy="740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276350" y="4953000"/>
            <a:ext cx="715433" cy="476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标题 8"/>
          <p:cNvSpPr txBox="1"/>
          <p:nvPr/>
        </p:nvSpPr>
        <p:spPr>
          <a:xfrm>
            <a:off x="799042" y="23812"/>
            <a:ext cx="6061604" cy="58340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eaLnBrk="0" hangingPunct="0">
              <a:lnSpc>
                <a:spcPct val="90000"/>
              </a:lnSpc>
            </a:pPr>
            <a:r>
              <a:rPr lang="en-US" altLang="zh-CN" sz="15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    Presentation</a:t>
            </a:r>
            <a:endParaRPr lang="en-US" altLang="zh-CN" sz="1500" b="1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21413" y="2354792"/>
            <a:ext cx="1517650" cy="7835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45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June</a:t>
            </a:r>
            <a:endParaRPr lang="zh-CN" altLang="en-US" sz="333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2242" y="1437217"/>
            <a:ext cx="2613554" cy="2220913"/>
          </a:xfrm>
          <a:prstGeom prst="roundRect">
            <a:avLst/>
          </a:prstGeom>
          <a:noFill/>
          <a:ln w="952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4100" name="矩形 3"/>
          <p:cNvSpPr/>
          <p:nvPr/>
        </p:nvSpPr>
        <p:spPr>
          <a:xfrm>
            <a:off x="6467740" y="3247761"/>
            <a:ext cx="864870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六月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618192" y="988483"/>
            <a:ext cx="1754188" cy="899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2" name="内容占位符 1"/>
          <p:cNvSpPr txBox="1"/>
          <p:nvPr/>
        </p:nvSpPr>
        <p:spPr>
          <a:xfrm>
            <a:off x="1139032" y="534458"/>
            <a:ext cx="4626239" cy="317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85725" algn="just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lang="en-US" altLang="zh-CN" sz="2665" b="1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   Let's learn</a:t>
            </a:r>
          </a:p>
        </p:txBody>
      </p:sp>
      <p:pic>
        <p:nvPicPr>
          <p:cNvPr id="78852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9296" y="616744"/>
            <a:ext cx="391583" cy="3929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14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485092" y="2220913"/>
            <a:ext cx="2736321" cy="2794000"/>
          </a:xfrm>
          <a:prstGeom prst="round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4235979" y="3380846"/>
            <a:ext cx="594783" cy="8260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100" grpId="0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9057" y="492125"/>
            <a:ext cx="391583" cy="3929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7" name="内容占位符 1"/>
          <p:cNvSpPr txBox="1"/>
          <p:nvPr/>
        </p:nvSpPr>
        <p:spPr>
          <a:xfrm>
            <a:off x="1616604" y="412221"/>
            <a:ext cx="1218671" cy="43285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85725" algn="just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lang="en-US" altLang="zh-CN" sz="2665" b="1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Task2 </a:t>
            </a:r>
            <a:endParaRPr lang="zh-CN" altLang="en-US" sz="2665" b="1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9236" y="2246313"/>
            <a:ext cx="147383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665" b="1">
                <a:latin typeface="Times New Roman" panose="02020603050405020304" pitchFamily="18" charset="0"/>
                <a:ea typeface="宋体" panose="02010600030101010101" pitchFamily="2" charset="-122"/>
              </a:rPr>
              <a:t>2.When?</a:t>
            </a:r>
            <a:endParaRPr lang="zh-CN" altLang="en-US" sz="266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9500" y="1265767"/>
            <a:ext cx="267017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665" b="1" dirty="0">
                <a:solidFill>
                  <a:srgbClr val="30303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1.What festivals?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6854" y="3696229"/>
            <a:ext cx="3703320" cy="5016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en-US" altLang="zh-CN" sz="2665" b="1">
                <a:sym typeface="+mn-ea"/>
              </a:rPr>
              <a:t>3.What do people do?</a:t>
            </a:r>
            <a:endParaRPr lang="zh-CN" altLang="en-US" sz="1500"/>
          </a:p>
        </p:txBody>
      </p:sp>
      <p:sp>
        <p:nvSpPr>
          <p:cNvPr id="4" name="文本框 3"/>
          <p:cNvSpPr txBox="1"/>
          <p:nvPr/>
        </p:nvSpPr>
        <p:spPr>
          <a:xfrm>
            <a:off x="2793471" y="471752"/>
            <a:ext cx="5897563" cy="810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SzTx/>
            </a:pPr>
            <a:r>
              <a:rPr lang="en-US" altLang="zh-CN" sz="233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Read and find the key information </a:t>
            </a:r>
          </a:p>
          <a:p>
            <a:pPr eaLnBrk="0" hangingPunct="0">
              <a:buSzTx/>
            </a:pPr>
            <a:r>
              <a:rPr lang="en-US" altLang="zh-CN" sz="233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about </a:t>
            </a:r>
            <a:r>
              <a:rPr lang="en-US" altLang="zh-CN" sz="2335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June</a:t>
            </a:r>
            <a:r>
              <a:rPr lang="en-US" altLang="zh-CN" sz="233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.</a:t>
            </a:r>
            <a:r>
              <a:rPr lang="en-US" altLang="zh-CN" sz="166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（读</a:t>
            </a:r>
            <a:r>
              <a:rPr lang="zh-CN" altLang="en-US" sz="166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并找到有关</a:t>
            </a:r>
            <a:r>
              <a:rPr lang="zh-CN" altLang="en-US" sz="1665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六月</a:t>
            </a:r>
            <a:r>
              <a:rPr lang="zh-CN" altLang="en-US" sz="1665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的</a:t>
            </a:r>
            <a:r>
              <a:rPr lang="en-US" altLang="zh-CN" sz="166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关键</a:t>
            </a:r>
            <a:r>
              <a:rPr lang="zh-CN" altLang="en-US" sz="166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信息）</a:t>
            </a:r>
          </a:p>
        </p:txBody>
      </p:sp>
      <p:sp>
        <p:nvSpPr>
          <p:cNvPr id="81922" name="标题 8"/>
          <p:cNvSpPr txBox="1"/>
          <p:nvPr/>
        </p:nvSpPr>
        <p:spPr>
          <a:xfrm>
            <a:off x="1338263" y="-7143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eaLnBrk="0" hangingPunct="0">
              <a:lnSpc>
                <a:spcPct val="90000"/>
              </a:lnSpc>
            </a:pPr>
            <a:r>
              <a:rPr lang="en-US" altLang="zh-CN" sz="2335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en-US" altLang="zh-CN" sz="2335" b="1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图片3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3162" y="3077766"/>
            <a:ext cx="2129234" cy="1620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86693">
            <a:off x="6041430" y="1150938"/>
            <a:ext cx="2059782" cy="1565672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169458" y="909638"/>
            <a:ext cx="4810654" cy="3973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is the sixth month of the year. The first day of June is Children’s Day in China.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children perform to celebrate.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Father’s Day is  in June, too. We also give gifts to our fathers to show our</a:t>
            </a:r>
            <a:r>
              <a:rPr lang="zh-CN" altLang="en-US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love.</a:t>
            </a:r>
            <a:endParaRPr lang="en-US" altLang="zh-CN" sz="26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9057" y="492125"/>
            <a:ext cx="391583" cy="3929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7" name="内容占位符 1"/>
          <p:cNvSpPr txBox="1"/>
          <p:nvPr/>
        </p:nvSpPr>
        <p:spPr>
          <a:xfrm>
            <a:off x="1616604" y="412221"/>
            <a:ext cx="1218671" cy="43285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85725" algn="just" eaLnBrk="0" hangingPunct="0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</a:pPr>
            <a:r>
              <a:rPr lang="en-US" altLang="zh-CN" sz="2665" b="1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Task2 </a:t>
            </a:r>
            <a:endParaRPr lang="zh-CN" altLang="en-US" sz="2665" b="1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9236" y="2246313"/>
            <a:ext cx="147383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665" b="1" dirty="0">
                <a:latin typeface="Times New Roman" panose="02020603050405020304" pitchFamily="18" charset="0"/>
                <a:ea typeface="宋体" panose="02010600030101010101" pitchFamily="2" charset="-122"/>
              </a:rPr>
              <a:t>2.When?</a:t>
            </a:r>
            <a:endParaRPr lang="zh-CN" altLang="en-US" sz="266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9500" y="1205971"/>
            <a:ext cx="2670175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2665" b="1" dirty="0">
                <a:solidFill>
                  <a:srgbClr val="30303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1.What festivals?</a:t>
            </a:r>
          </a:p>
        </p:txBody>
      </p:sp>
      <p:sp>
        <p:nvSpPr>
          <p:cNvPr id="17" name="矩形 16"/>
          <p:cNvSpPr/>
          <p:nvPr/>
        </p:nvSpPr>
        <p:spPr>
          <a:xfrm>
            <a:off x="1279261" y="1632744"/>
            <a:ext cx="70379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665" b="1" dirty="0">
                <a:solidFill>
                  <a:srgbClr val="3333FF"/>
                </a:solidFill>
                <a:ea typeface="黑体" panose="02010609060101010101" pitchFamily="49" charset="-122"/>
                <a:sym typeface="+mn-ea"/>
              </a:rPr>
              <a:t>Children’s Day</a:t>
            </a:r>
            <a:r>
              <a:rPr lang="en-US" altLang="zh-CN" sz="2665" b="1" dirty="0"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665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Father’s Day</a:t>
            </a: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1273969" y="2682611"/>
            <a:ext cx="703791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665" b="1" dirty="0">
                <a:ea typeface="黑体" panose="02010609060101010101" pitchFamily="49" charset="-122"/>
                <a:sym typeface="+mn-ea"/>
              </a:rPr>
              <a:t>Children’s Day</a:t>
            </a:r>
            <a:r>
              <a:rPr lang="en-US" altLang="zh-CN" sz="2665" b="1" dirty="0">
                <a:solidFill>
                  <a:schemeClr val="tx1"/>
                </a:solidFill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on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665" b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first day of June</a:t>
            </a: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75027" y="3073136"/>
            <a:ext cx="43815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665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Father’s Day is also in</a:t>
            </a:r>
            <a:r>
              <a:rPr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 </a:t>
            </a:r>
            <a:r>
              <a:rPr lang="en-US" altLang="zh-CN" sz="2665" b="1" dirty="0">
                <a:solidFill>
                  <a:srgbClr val="3333FF"/>
                </a:solidFill>
                <a:sym typeface="+mn-ea"/>
              </a:rPr>
              <a:t>June</a:t>
            </a:r>
            <a:r>
              <a:rPr lang="en-US" altLang="zh-CN" sz="2665" b="1" dirty="0">
                <a:solidFill>
                  <a:schemeClr val="tx1"/>
                </a:solidFill>
                <a:sym typeface="+mn-ea"/>
              </a:rPr>
              <a:t>.</a:t>
            </a:r>
            <a:endParaRPr lang="en-US" altLang="zh-CN" sz="2665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6854" y="3696229"/>
            <a:ext cx="3703320" cy="5016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en-US" altLang="zh-CN" sz="2665" b="1" dirty="0">
                <a:sym typeface="+mn-ea"/>
              </a:rPr>
              <a:t>3.What do people do?</a:t>
            </a:r>
            <a:endParaRPr lang="zh-CN" altLang="en-US" sz="1500" dirty="0"/>
          </a:p>
        </p:txBody>
      </p:sp>
      <p:sp>
        <p:nvSpPr>
          <p:cNvPr id="6" name="文本框 5"/>
          <p:cNvSpPr txBox="1"/>
          <p:nvPr/>
        </p:nvSpPr>
        <p:spPr>
          <a:xfrm>
            <a:off x="1284817" y="4182533"/>
            <a:ext cx="6908271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0" hangingPunct="0">
              <a:lnSpc>
                <a:spcPts val="3600"/>
              </a:lnSpc>
            </a:pPr>
            <a:r>
              <a:rPr lang="en-US" altLang="zh-CN" sz="2665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Children </a:t>
            </a:r>
            <a:r>
              <a:rPr lang="en-US" altLang="zh-CN" sz="2665" b="1" dirty="0">
                <a:solidFill>
                  <a:srgbClr val="3333FF"/>
                </a:solidFill>
                <a:cs typeface="Times New Roman" panose="02020603050405020304" pitchFamily="18" charset="0"/>
                <a:sym typeface="+mn-ea"/>
              </a:rPr>
              <a:t>perform</a:t>
            </a:r>
            <a:r>
              <a:rPr lang="en-US" altLang="zh-CN" sz="2665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to celebrate. </a:t>
            </a:r>
          </a:p>
          <a:p>
            <a:pPr algn="l" eaLnBrk="0" hangingPunct="0">
              <a:lnSpc>
                <a:spcPts val="3600"/>
              </a:lnSpc>
            </a:pPr>
            <a:r>
              <a:rPr lang="en-US" altLang="zh-CN" sz="2665" b="1" dirty="0">
                <a:solidFill>
                  <a:schemeClr val="tx1"/>
                </a:solidFill>
                <a:sym typeface="黑体" panose="02010609060101010101" pitchFamily="49" charset="-122"/>
              </a:rPr>
              <a:t>Fa</a:t>
            </a:r>
            <a:r>
              <a:rPr lang="en-US" altLang="zh-CN" sz="2665" b="1" dirty="0">
                <a:solidFill>
                  <a:schemeClr val="tx1"/>
                </a:solidFill>
                <a:sym typeface="+mn-ea"/>
              </a:rPr>
              <a:t>ther’s Day, We also </a:t>
            </a:r>
            <a:r>
              <a:rPr lang="en-US" altLang="zh-CN" sz="2665" b="1" dirty="0">
                <a:solidFill>
                  <a:srgbClr val="3333FF"/>
                </a:solidFill>
                <a:sym typeface="+mn-ea"/>
              </a:rPr>
              <a:t>give gifts to our </a:t>
            </a:r>
            <a:r>
              <a:rPr lang="en-US" altLang="zh-CN" sz="2665" b="1" dirty="0">
                <a:solidFill>
                  <a:srgbClr val="3333FF"/>
                </a:solidFill>
                <a:sym typeface="黑体" panose="02010609060101010101" pitchFamily="49" charset="-122"/>
              </a:rPr>
              <a:t>fa</a:t>
            </a:r>
            <a:r>
              <a:rPr lang="en-US" altLang="zh-CN" sz="2665" b="1" dirty="0">
                <a:solidFill>
                  <a:srgbClr val="3333FF"/>
                </a:solidFill>
                <a:sym typeface="+mn-ea"/>
              </a:rPr>
              <a:t>thers</a:t>
            </a:r>
            <a:r>
              <a:rPr lang="en-US" altLang="zh-CN" sz="2665" b="1" dirty="0">
                <a:solidFill>
                  <a:schemeClr val="tx1"/>
                </a:solidFill>
                <a:sym typeface="+mn-ea"/>
              </a:rPr>
              <a:t> to show our love.</a:t>
            </a:r>
            <a:r>
              <a:rPr lang="en-US" altLang="zh-CN" sz="2665" b="1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93471" y="471752"/>
            <a:ext cx="5897563" cy="810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SzTx/>
            </a:pPr>
            <a:r>
              <a:rPr lang="en-US" altLang="zh-CN" sz="233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Read and find the key information </a:t>
            </a:r>
          </a:p>
          <a:p>
            <a:pPr eaLnBrk="0" hangingPunct="0">
              <a:buSzTx/>
            </a:pPr>
            <a:r>
              <a:rPr lang="en-US" altLang="zh-CN" sz="233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about </a:t>
            </a:r>
            <a:r>
              <a:rPr lang="en-US" altLang="zh-CN" sz="2335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June</a:t>
            </a:r>
            <a:r>
              <a:rPr lang="en-US" altLang="zh-CN" sz="233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.</a:t>
            </a:r>
            <a:r>
              <a:rPr lang="en-US" altLang="zh-CN" sz="166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（读</a:t>
            </a:r>
            <a:r>
              <a:rPr lang="zh-CN" altLang="en-US" sz="166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并找到有关</a:t>
            </a:r>
            <a:r>
              <a:rPr lang="zh-CN" altLang="en-US" sz="1665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六月</a:t>
            </a:r>
            <a:r>
              <a:rPr lang="zh-CN" altLang="en-US" sz="1665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的</a:t>
            </a:r>
            <a:r>
              <a:rPr lang="en-US" altLang="zh-CN" sz="166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关键</a:t>
            </a:r>
            <a:r>
              <a:rPr lang="zh-CN" altLang="en-US" sz="1665" b="1" dirty="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信息）</a:t>
            </a:r>
          </a:p>
        </p:txBody>
      </p:sp>
      <p:sp>
        <p:nvSpPr>
          <p:cNvPr id="81922" name="标题 8"/>
          <p:cNvSpPr txBox="1"/>
          <p:nvPr/>
        </p:nvSpPr>
        <p:spPr>
          <a:xfrm>
            <a:off x="1338263" y="-7143"/>
            <a:ext cx="6061604" cy="583406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eaLnBrk="0" hangingPunct="0">
              <a:lnSpc>
                <a:spcPct val="90000"/>
              </a:lnSpc>
            </a:pPr>
            <a:r>
              <a:rPr lang="en-US" altLang="zh-CN" sz="2335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en-US" altLang="zh-CN" sz="2335" b="1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" grpId="0"/>
      <p:bldP spid="3" grpId="0"/>
      <p:bldP spid="5" grpId="0"/>
      <p:bldP spid="6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全屏显示(16:10)</PresentationFormat>
  <Paragraphs>68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迷你简硬笔楷书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Unit4 January is the first month.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2023-01-16T20:11:42Z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21E1BEA3FCD74144AF2935B2E943FE89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