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0" r:id="rId3"/>
    <p:sldId id="288" r:id="rId4"/>
    <p:sldId id="272" r:id="rId5"/>
    <p:sldId id="271" r:id="rId6"/>
    <p:sldId id="281" r:id="rId7"/>
    <p:sldId id="273" r:id="rId8"/>
    <p:sldId id="275" r:id="rId9"/>
    <p:sldId id="276" r:id="rId10"/>
    <p:sldId id="279" r:id="rId11"/>
    <p:sldId id="277" r:id="rId12"/>
    <p:sldId id="284" r:id="rId13"/>
    <p:sldId id="278" r:id="rId14"/>
    <p:sldId id="294" r:id="rId15"/>
    <p:sldId id="293" r:id="rId16"/>
    <p:sldId id="269" r:id="rId17"/>
    <p:sldId id="292" r:id="rId18"/>
    <p:sldId id="291" r:id="rId19"/>
    <p:sldId id="28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华文细黑" panose="02010600040101010101" pitchFamily="2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幼圆" panose="02010509060101010101" pitchFamily="49" charset="-122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8F8FC"/>
    <a:srgbClr val="FFDD4B"/>
    <a:srgbClr val="FFD5EA"/>
    <a:srgbClr val="F5F5DC"/>
    <a:srgbClr val="004200"/>
    <a:srgbClr val="1965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7" autoAdjust="0"/>
    <p:restoredTop sz="94660"/>
  </p:normalViewPr>
  <p:slideViewPr>
    <p:cSldViewPr>
      <p:cViewPr>
        <p:scale>
          <a:sx n="100" d="100"/>
          <a:sy n="100" d="100"/>
        </p:scale>
        <p:origin x="-19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75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805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75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197"/>
  <ax:ocxPr ax:name="_cy" ax:value="1799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36-4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73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414"/>
  <ax:ocxPr ax:name="_cy" ax:value="1614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D33FE9-2D1E-42C2-B689-9A74D2488BB7}" type="datetimeFigureOut">
              <a:rPr lang="zh-CN" altLang="en-US"/>
              <a:t>2023-01-17</a:t>
            </a:fld>
            <a:endParaRPr lang="en-US" altLang="zh-CN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8535CB-9285-4F1D-8018-A26836EE0168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0302BD-F1D8-4F22-9641-A487915E66FB}" type="datetimeFigureOut">
              <a:rPr lang="zh-CN" altLang="en-US"/>
              <a:t>2023-01-17</a:t>
            </a:fld>
            <a:endParaRPr lang="en-US" altLang="zh-CN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56357EB-B388-4BB7-864B-80A6FC36C808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6357EB-B388-4BB7-864B-80A6FC36C808}" type="slidenum">
              <a:rPr lang="zh-CN" altLang="en-US" smtClean="0"/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A535-6E1B-4705-B0BE-4E8CF4CC026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1734-F2D1-4469-8602-5A96DFFD00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FB7A-1064-4C8B-9CF4-01011C11B1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6915-C610-4566-BB1B-08CD1BAEF2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46E4-EA89-4850-AE58-7DA166F5C12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4E1-E76E-4898-B56A-CFC62A97F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E860C8-1E5D-495B-8EE0-D4855D6CFE2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E9B16C-7D85-443F-844A-5CE568F8C5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.w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19"/>
          <p:cNvSpPr>
            <a:spLocks noChangeArrowheads="1" noChangeShapeType="1" noTextEdit="1"/>
          </p:cNvSpPr>
          <p:nvPr/>
        </p:nvSpPr>
        <p:spPr bwMode="auto">
          <a:xfrm>
            <a:off x="3593777" y="3933056"/>
            <a:ext cx="2016125" cy="395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Section A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764704"/>
            <a:ext cx="8568952" cy="28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2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6 Topic 2 </a:t>
            </a:r>
          </a:p>
          <a:p>
            <a:pPr algn="ctr">
              <a:lnSpc>
                <a:spcPct val="150000"/>
              </a:lnSpc>
            </a:pPr>
            <a:r>
              <a:rPr lang="en-US" altLang="zh-CN" sz="4200" b="1" kern="10" dirty="0" smtClean="0">
                <a:ln w="12700">
                  <a:noFill/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about exploring Tian'anmen Square?</a:t>
            </a:r>
            <a:endParaRPr lang="en-US" altLang="zh-CN" sz="4200" b="1" kern="10" dirty="0">
              <a:ln w="12700">
                <a:noFill/>
                <a:rou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0758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8313" y="696913"/>
            <a:ext cx="8351837" cy="571500"/>
          </a:xfrm>
          <a:solidFill>
            <a:srgbClr val="CCFFFF">
              <a:alpha val="79999"/>
            </a:srgbClr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The use of “while” and “when”. 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468313" y="1412875"/>
            <a:ext cx="8353425" cy="4714875"/>
          </a:xfrm>
          <a:solidFill>
            <a:srgbClr val="CCFFCC">
              <a:alpha val="79999"/>
            </a:srgbClr>
          </a:solidFill>
        </p:spPr>
        <p:txBody>
          <a:bodyPr/>
          <a:lstStyle/>
          <a:p>
            <a:pPr eaLnBrk="1" hangingPunct="1">
              <a:buClr>
                <a:schemeClr val="accent2"/>
              </a:buClr>
              <a:buFont typeface="Arial Narrow" panose="020B0606020202030204" pitchFamily="34" charset="0"/>
              <a:buChar char="☺"/>
            </a:pPr>
            <a:r>
              <a:rPr lang="en-US" altLang="zh-C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“While” means “during the time that something is happening”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or “at the same time as sth. is happening” . 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只用于指一个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时间段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（只能与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延续性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动词连用）， 表示主句与从句动作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同时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发生。“</a:t>
            </a:r>
            <a:r>
              <a:rPr lang="en-US" altLang="zh-C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while”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也可以作为名词来使用，表示“一段时间， 一会儿”，如：</a:t>
            </a:r>
            <a:r>
              <a:rPr lang="en-US" altLang="zh-C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for a while, after a while</a:t>
            </a:r>
          </a:p>
          <a:p>
            <a:pPr eaLnBrk="1" hangingPunct="1">
              <a:buClr>
                <a:schemeClr val="accent2"/>
              </a:buClr>
              <a:buFont typeface="Arial Narrow" panose="020B0606020202030204" pitchFamily="34" charset="0"/>
              <a:buChar char="☺"/>
            </a:pPr>
            <a:endParaRPr lang="en-US" altLang="zh-CN" sz="28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Arial Narrow" panose="020B0606020202030204" pitchFamily="34" charset="0"/>
              <a:buChar char="☺"/>
            </a:pPr>
            <a:r>
              <a:rPr lang="en-US" altLang="zh-C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“When” means “at or during the time that…”.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它既可指一个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时间点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，又可指一个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时间段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；可与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延续性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动词连用，也可与</a:t>
            </a:r>
            <a:r>
              <a:rPr lang="zh-CN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非延续性</a:t>
            </a: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动词连用。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/>
          <p:nvPr/>
        </p:nvSpPr>
        <p:spPr bwMode="auto">
          <a:xfrm>
            <a:off x="755650" y="115888"/>
            <a:ext cx="8496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Listen to the conversation and choose the correct answers. </a:t>
            </a:r>
          </a:p>
        </p:txBody>
      </p:sp>
      <p:grpSp>
        <p:nvGrpSpPr>
          <p:cNvPr id="4101" name="Group 6"/>
          <p:cNvGrpSpPr/>
          <p:nvPr/>
        </p:nvGrpSpPr>
        <p:grpSpPr bwMode="auto">
          <a:xfrm>
            <a:off x="0" y="260350"/>
            <a:ext cx="792163" cy="519113"/>
            <a:chOff x="295" y="155"/>
            <a:chExt cx="499" cy="327"/>
          </a:xfrm>
        </p:grpSpPr>
        <p:sp>
          <p:nvSpPr>
            <p:cNvPr id="4110" name="Oval 7"/>
            <p:cNvSpPr>
              <a:spLocks noChangeArrowheads="1"/>
            </p:cNvSpPr>
            <p:nvPr/>
          </p:nvSpPr>
          <p:spPr bwMode="auto">
            <a:xfrm>
              <a:off x="295" y="164"/>
              <a:ext cx="499" cy="317"/>
            </a:xfrm>
            <a:prstGeom prst="ellipse">
              <a:avLst/>
            </a:prstGeom>
            <a:solidFill>
              <a:srgbClr val="FFDD4B">
                <a:alpha val="81960"/>
              </a:srgbClr>
            </a:solid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1" name="Rectangle 8"/>
            <p:cNvSpPr>
              <a:spLocks noChangeArrowheads="1"/>
            </p:cNvSpPr>
            <p:nvPr/>
          </p:nvSpPr>
          <p:spPr bwMode="auto">
            <a:xfrm>
              <a:off x="340" y="155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宋体" panose="02010600030101010101" pitchFamily="2" charset="-122"/>
                </a:rPr>
                <a:t> 4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</p:grp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23850" y="765175"/>
            <a:ext cx="80645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solidFill>
                  <a:srgbClr val="00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Diana’s perfect holiday activity is ______.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dirty="0">
              <a:solidFill>
                <a:srgbClr val="000066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solidFill>
                  <a:srgbClr val="00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Diana and Lily should ______ for the holiday.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dirty="0">
              <a:solidFill>
                <a:srgbClr val="000066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zh-CN" sz="2800" dirty="0">
              <a:solidFill>
                <a:srgbClr val="000066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solidFill>
                  <a:srgbClr val="00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Where do they decide to go finally?</a:t>
            </a: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323850" y="134143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A. riding			B. camping 		C. fishing</a:t>
            </a:r>
          </a:p>
        </p:txBody>
      </p:sp>
      <p:sp>
        <p:nvSpPr>
          <p:cNvPr id="4104" name="Text Box 14"/>
          <p:cNvSpPr txBox="1">
            <a:spLocks noChangeArrowheads="1"/>
          </p:cNvSpPr>
          <p:nvPr/>
        </p:nvSpPr>
        <p:spPr bwMode="auto">
          <a:xfrm>
            <a:off x="323850" y="2997200"/>
            <a:ext cx="86407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learn to swim in the sea.	B. know more about camping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C. </a:t>
            </a:r>
            <a:r>
              <a:rPr lang="en-US" altLang="zh-CN" sz="2800" i="1" dirty="0">
                <a:solidFill>
                  <a:schemeClr val="accent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work out</a:t>
            </a: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the cost carefully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808413" y="1214438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C4F20"/>
                </a:solidFill>
                <a:ea typeface="宋体" panose="02010600030101010101" pitchFamily="2" charset="-122"/>
              </a:rPr>
              <a:t>☀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79388" y="3519488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C4F20"/>
                </a:solidFill>
                <a:ea typeface="宋体" panose="02010600030101010101" pitchFamily="2" charset="-122"/>
              </a:rPr>
              <a:t>☀</a:t>
            </a:r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1619250" y="2349500"/>
            <a:ext cx="5183188" cy="1149350"/>
          </a:xfrm>
          <a:prstGeom prst="wedgeEllipseCallout">
            <a:avLst>
              <a:gd name="adj1" fmla="val -51653"/>
              <a:gd name="adj2" fmla="val 84255"/>
            </a:avLst>
          </a:prstGeom>
          <a:solidFill>
            <a:srgbClr val="196531"/>
          </a:solidFill>
          <a:ln w="9525" algn="ctr">
            <a:solidFill>
              <a:srgbClr val="FF00FF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算出，解决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find out the answer or to solve sth.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323850" y="4941888"/>
            <a:ext cx="86407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Go to the seaside.		B. Camp in the forest.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C. We don’t know.</a:t>
            </a:r>
            <a:r>
              <a:rPr lang="en-US" altLang="zh-CN" sz="2800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rgbClr val="0000CC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179388" y="546417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C4F20"/>
                </a:solidFill>
                <a:ea typeface="宋体" panose="02010600030101010101" pitchFamily="2" charset="-122"/>
              </a:rPr>
              <a:t>☀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3" name="WindowsMediaPlayer1" r:id="rId2" imgW="3029040" imgH="581040"/>
        </mc:Choice>
        <mc:Fallback>
          <p:control name="WindowsMediaPlayer1" r:id="rId2" imgW="3029040" imgH="5810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08625" y="5734050"/>
                  <a:ext cx="3028950" cy="5810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7" grpId="0"/>
      <p:bldP spid="48148" grpId="0" animBg="1"/>
      <p:bldP spid="48148" grpId="1" animBg="1"/>
      <p:bldP spid="48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6732588" y="260350"/>
            <a:ext cx="2124075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Arial" panose="020B0604020202020204"/>
                <a:cs typeface="Arial" panose="020B0604020202020204"/>
              </a:rPr>
              <a:t>Exercise</a:t>
            </a:r>
            <a:endParaRPr lang="zh-CN" altLang="en-US" sz="3600" kern="10" dirty="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1989138"/>
            <a:ext cx="91440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We send each other _________ before the New Year comes.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It’s better to give than to ________.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In China, students usually have a two-month summer ________.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You’d better plan the trip carefully ______ you start.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What about going _______ in the forest next weekend?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24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Choose the words and use the proper forms to complete the sentences.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424863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receive	camping	before	    postcard	     vacation	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635375" y="1989138"/>
            <a:ext cx="163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postcards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211638" y="3213100"/>
            <a:ext cx="1260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receive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95288" y="4437063"/>
            <a:ext cx="1427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vacation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5580063" y="5157788"/>
            <a:ext cx="1130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before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132138" y="5876925"/>
            <a:ext cx="1446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camping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/>
      <p:bldP spid="56326" grpId="0"/>
      <p:bldP spid="56327" grpId="0" animBg="1"/>
      <p:bldP spid="56328" grpId="0"/>
      <p:bldP spid="56329" grpId="0"/>
      <p:bldP spid="56330" grpId="0"/>
      <p:bldP spid="56331" grpId="0"/>
      <p:bldP spid="563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44463" y="1123950"/>
            <a:ext cx="8964612" cy="5041900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					receive one’s postcard 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	While you were enjoying your trip, I was busy preparing for my exams. 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			be on vacation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					make a plan to explore Beijing</a:t>
            </a: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					work out the cost of the trip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316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收到某人的明信片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当你在愉快地游玩的时候，我正忙着准备考试。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8313" y="4005263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在度假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68313" y="4710113"/>
            <a:ext cx="3398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制定考察北京的计划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68313" y="5373688"/>
            <a:ext cx="2684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算出旅行的费用</a:t>
            </a:r>
          </a:p>
        </p:txBody>
      </p:sp>
      <p:sp>
        <p:nvSpPr>
          <p:cNvPr id="20488" name="WordArt 11"/>
          <p:cNvSpPr>
            <a:spLocks noChangeArrowheads="1" noChangeShapeType="1" noTextEdit="1"/>
          </p:cNvSpPr>
          <p:nvPr/>
        </p:nvSpPr>
        <p:spPr bwMode="auto">
          <a:xfrm>
            <a:off x="6732588" y="260350"/>
            <a:ext cx="2124075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Arial" panose="020B0604020202020204"/>
                <a:cs typeface="Arial" panose="020B0604020202020204"/>
              </a:rPr>
              <a:t>Exercise</a:t>
            </a:r>
            <a:endParaRPr lang="zh-CN" altLang="en-US" sz="3600" kern="1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539750" y="26035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ea typeface="宋体" panose="02010600030101010101" pitchFamily="2" charset="-122"/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  <p:bldP spid="49158" grpId="0"/>
      <p:bldP spid="49159" grpId="0"/>
      <p:bldP spid="49160" grpId="0"/>
      <p:bldP spid="491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6732588" y="260350"/>
            <a:ext cx="2124075" cy="720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6600"/>
                  </a:solidFill>
                  <a:round/>
                </a:ln>
                <a:solidFill>
                  <a:srgbClr val="FF6600"/>
                </a:solidFill>
                <a:latin typeface="Arial" panose="020B0604020202020204"/>
                <a:cs typeface="Arial" panose="020B0604020202020204"/>
              </a:rPr>
              <a:t>Exercise</a:t>
            </a:r>
            <a:endParaRPr lang="zh-CN" altLang="en-US" sz="3600" kern="10">
              <a:ln w="9525">
                <a:solidFill>
                  <a:srgbClr val="FF6600"/>
                </a:solidFill>
                <a:round/>
              </a:ln>
              <a:solidFill>
                <a:srgbClr val="FF66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Arial Narrow" panose="020B0606020202030204" pitchFamily="34" charset="0"/>
                <a:ea typeface="宋体" panose="02010600030101010101" pitchFamily="2" charset="-122"/>
              </a:rPr>
              <a:t>Translate the following sentences. 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250825" y="692150"/>
            <a:ext cx="8424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 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我能跟</a:t>
            </a:r>
            <a:r>
              <a:rPr lang="en-US" altLang="zh-CN" sz="2800" dirty="0">
                <a:ea typeface="楷体" panose="02010609060101010101" pitchFamily="49" charset="-122"/>
              </a:rPr>
              <a:t>Maria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通电话吗？ 	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我就是。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392113" y="1468438"/>
            <a:ext cx="375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- May I speak to Maria? 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4716463" y="1468438"/>
            <a:ext cx="4352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- ( This is Maria ) Speaking. 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323850" y="2692400"/>
            <a:ext cx="744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- Would you like to go to the park this afternoon? 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50825" y="3341688"/>
            <a:ext cx="2128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- Great idea! 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50825" y="4638675"/>
            <a:ext cx="756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It was raining heavily when I got home yesterday. 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50825" y="5791200"/>
            <a:ext cx="8208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I was doing my homework just now while my mother was cooking.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50825" y="1903413"/>
            <a:ext cx="79930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 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下午去公园好吗？ 		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好主意！</a:t>
            </a:r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250825" y="3990975"/>
            <a:ext cx="626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昨天当我回到家的时候正下着大雨。</a:t>
            </a:r>
          </a:p>
        </p:txBody>
      </p:sp>
      <p:sp>
        <p:nvSpPr>
          <p:cNvPr id="80917" name="Rectangle 21"/>
          <p:cNvSpPr>
            <a:spLocks noChangeArrowheads="1"/>
          </p:cNvSpPr>
          <p:nvPr/>
        </p:nvSpPr>
        <p:spPr bwMode="auto">
          <a:xfrm>
            <a:off x="250825" y="5229225"/>
            <a:ext cx="626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4.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刚才我在做作业，而我妈妈在炒菜。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0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0" grpId="0"/>
      <p:bldP spid="80911" grpId="0"/>
      <p:bldP spid="80912" grpId="0"/>
      <p:bldP spid="80913" grpId="0"/>
      <p:bldP spid="80914" grpId="0"/>
      <p:bldP spid="809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2663825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ea typeface="宋体" panose="02010600030101010101" pitchFamily="2" charset="-122"/>
              </a:rPr>
              <a:t>We learn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ea typeface="宋体" panose="02010600030101010101" pitchFamily="2" charset="-122"/>
              </a:rPr>
              <a:t>New words and phrases: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receive, postcard, vacation, on vacation, work out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ea typeface="宋体" panose="02010600030101010101" pitchFamily="2" charset="-122"/>
              </a:rPr>
              <a:t>Expressions</a:t>
            </a: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ea typeface="宋体" panose="02010600030101010101" pitchFamily="2" charset="-122"/>
              </a:rPr>
              <a:t>of making phone calls: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 May I speak to…?	- This is… speaking.</a:t>
            </a: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ea typeface="宋体" panose="02010600030101010101" pitchFamily="2" charset="-122"/>
              </a:rPr>
              <a:t>The use of  “while ” and “when”.</a:t>
            </a: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 you were enjoying your trip, I was busy preparing for my exams.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8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2663825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3600" kern="1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142875" y="1196975"/>
            <a:ext cx="889317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We can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Talk about the holiday travel with my friends :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♥"/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Make requests or suggestions:</a:t>
            </a:r>
            <a:r>
              <a:rPr lang="en-US" altLang="zh-CN" sz="2800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	</a:t>
            </a:r>
            <a:r>
              <a:rPr lang="en-US" altLang="zh-CN" sz="2800" dirty="0">
                <a:latin typeface="Arial Narrow" panose="020B060602020203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Would you help me make a plan? 	</a:t>
            </a:r>
            <a:r>
              <a:rPr lang="en-US" altLang="zh-CN" sz="2800" dirty="0">
                <a:latin typeface="Arial Narrow" panose="020B060602020203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Yes, of course.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	- Would you like to come to China for a visit?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	- Great idea!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	- How about exploring  Tian’anmen Square?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20161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Project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07950" y="1700213"/>
            <a:ext cx="89646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None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	Please help Kangkang make the plan to explore Beijing. The following questions may help you. 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Char char="☺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What are the famous places of interest in Beijing?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Char char="☺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What places of interest do you plan to visit?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Char char="☺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Which vehicle will you choose?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Char char="☺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What should you take with you while exploring?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 Narrow" panose="020B0606020202030204" pitchFamily="34" charset="0"/>
              <a:buChar char="☺"/>
            </a:pPr>
            <a:r>
              <a:rPr lang="en-US" altLang="zh-CN" sz="3200" dirty="0">
                <a:latin typeface="Arial Narrow" panose="020B0606020202030204" pitchFamily="34" charset="0"/>
                <a:ea typeface="宋体" panose="02010600030101010101" pitchFamily="2" charset="-122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899592" y="476672"/>
            <a:ext cx="2087563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3600" kern="1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80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ea typeface="宋体" panose="02010600030101010101" pitchFamily="2" charset="-122"/>
              </a:rPr>
              <a:t> Review the key points in Section A.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ea typeface="宋体" panose="02010600030101010101" pitchFamily="2" charset="-122"/>
              </a:rPr>
              <a:t> Master the use of “when” and “while”, make more sentences with them.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ea typeface="宋体" panose="02010600030101010101" pitchFamily="2" charset="-122"/>
              </a:rPr>
              <a:t> Search the Internet to find some information about the  Tian’anmen Square.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zh-CN" sz="3200" dirty="0">
                <a:ea typeface="宋体" panose="02010600030101010101" pitchFamily="2" charset="-122"/>
              </a:rPr>
              <a:t> Preview Section 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1979712" y="2060848"/>
            <a:ext cx="43926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The end.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Thanks</a:t>
            </a:r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!  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FFFFC5">
              <a:alpha val="59999"/>
            </a:srgbClr>
          </a:solidFill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00CC"/>
                </a:solidFill>
              </a:rPr>
              <a:t>Dialog Competition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  <a:solidFill>
            <a:srgbClr val="FFFFC5">
              <a:alpha val="59999"/>
            </a:srgbClr>
          </a:solidFill>
        </p:spPr>
        <p:txBody>
          <a:bodyPr/>
          <a:lstStyle/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solidFill>
                  <a:srgbClr val="0000CC"/>
                </a:solidFill>
              </a:rPr>
              <a:t>	Suppose you are enjoying your trip to Mount Tai. Call your parents or your friends to tell them something about your trip. </a:t>
            </a:r>
          </a:p>
          <a:p>
            <a:pPr eaLnBrk="1" hangingPunct="1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solidFill>
                  <a:srgbClr val="0000CC"/>
                </a:solidFill>
              </a:rPr>
              <a:t> 	Act out your conversations.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125538"/>
            <a:ext cx="1993900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/>
          <p:nvPr/>
        </p:nvSpPr>
        <p:spPr bwMode="auto">
          <a:xfrm>
            <a:off x="1331913" y="260350"/>
            <a:ext cx="781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Listen to 1a and tick the pictures according to what you hear. </a:t>
            </a:r>
            <a:endParaRPr lang="en-US" altLang="zh-CN" dirty="0"/>
          </a:p>
        </p:txBody>
      </p:sp>
      <p:grpSp>
        <p:nvGrpSpPr>
          <p:cNvPr id="13315" name="Group 30"/>
          <p:cNvGrpSpPr/>
          <p:nvPr/>
        </p:nvGrpSpPr>
        <p:grpSpPr bwMode="auto">
          <a:xfrm>
            <a:off x="755650" y="1123950"/>
            <a:ext cx="1931988" cy="2016125"/>
            <a:chOff x="476" y="890"/>
            <a:chExt cx="1217" cy="1270"/>
          </a:xfrm>
        </p:grpSpPr>
        <p:pic>
          <p:nvPicPr>
            <p:cNvPr id="13341" name="Picture 8" descr="P35-1c-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6" y="890"/>
              <a:ext cx="1217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2" name="Oval 11"/>
            <p:cNvSpPr>
              <a:spLocks noChangeArrowheads="1"/>
            </p:cNvSpPr>
            <p:nvPr/>
          </p:nvSpPr>
          <p:spPr bwMode="auto">
            <a:xfrm>
              <a:off x="522" y="890"/>
              <a:ext cx="226" cy="227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16" name="Group 31"/>
          <p:cNvGrpSpPr/>
          <p:nvPr/>
        </p:nvGrpSpPr>
        <p:grpSpPr bwMode="auto">
          <a:xfrm>
            <a:off x="3276600" y="1123950"/>
            <a:ext cx="2016125" cy="2016125"/>
            <a:chOff x="2200" y="618"/>
            <a:chExt cx="1270" cy="1270"/>
          </a:xfrm>
        </p:grpSpPr>
        <p:pic>
          <p:nvPicPr>
            <p:cNvPr id="13339" name="Picture 9" descr="P35-1c-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00" y="618"/>
              <a:ext cx="1270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Oval 12"/>
            <p:cNvSpPr>
              <a:spLocks noChangeArrowheads="1"/>
            </p:cNvSpPr>
            <p:nvPr/>
          </p:nvSpPr>
          <p:spPr bwMode="auto">
            <a:xfrm>
              <a:off x="2246" y="663"/>
              <a:ext cx="226" cy="227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17" name="Group 32"/>
          <p:cNvGrpSpPr/>
          <p:nvPr/>
        </p:nvGrpSpPr>
        <p:grpSpPr bwMode="auto">
          <a:xfrm>
            <a:off x="539750" y="4076700"/>
            <a:ext cx="2305050" cy="1922463"/>
            <a:chOff x="385" y="2478"/>
            <a:chExt cx="1452" cy="1211"/>
          </a:xfrm>
        </p:grpSpPr>
        <p:pic>
          <p:nvPicPr>
            <p:cNvPr id="13337" name="Picture 10" descr="P35-1c-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85" y="2478"/>
              <a:ext cx="1452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Oval 13"/>
            <p:cNvSpPr>
              <a:spLocks noChangeArrowheads="1"/>
            </p:cNvSpPr>
            <p:nvPr/>
          </p:nvSpPr>
          <p:spPr bwMode="auto">
            <a:xfrm>
              <a:off x="431" y="2523"/>
              <a:ext cx="226" cy="227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318" name="Group 33"/>
          <p:cNvGrpSpPr/>
          <p:nvPr/>
        </p:nvGrpSpPr>
        <p:grpSpPr bwMode="auto">
          <a:xfrm>
            <a:off x="4932363" y="4005263"/>
            <a:ext cx="3094037" cy="1914525"/>
            <a:chOff x="3152" y="2432"/>
            <a:chExt cx="1949" cy="1206"/>
          </a:xfrm>
        </p:grpSpPr>
        <p:pic>
          <p:nvPicPr>
            <p:cNvPr id="13335" name="Picture 6" descr="P35-1c-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152" y="2432"/>
              <a:ext cx="1949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Oval 14"/>
            <p:cNvSpPr>
              <a:spLocks noChangeArrowheads="1"/>
            </p:cNvSpPr>
            <p:nvPr/>
          </p:nvSpPr>
          <p:spPr bwMode="auto">
            <a:xfrm>
              <a:off x="3152" y="2432"/>
              <a:ext cx="226" cy="227"/>
            </a:xfrm>
            <a:prstGeom prst="ellipse">
              <a:avLst/>
            </a:prstGeom>
            <a:solidFill>
              <a:schemeClr val="bg1">
                <a:alpha val="54117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4536" name="Picture 2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6381750"/>
            <a:ext cx="10080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7" name="AutoShape 25"/>
          <p:cNvSpPr>
            <a:spLocks noChangeArrowheads="1"/>
          </p:cNvSpPr>
          <p:nvPr/>
        </p:nvSpPr>
        <p:spPr bwMode="auto">
          <a:xfrm>
            <a:off x="3635375" y="4797425"/>
            <a:ext cx="3529013" cy="1008063"/>
          </a:xfrm>
          <a:prstGeom prst="wedgeEllipseCallout">
            <a:avLst>
              <a:gd name="adj1" fmla="val 24810"/>
              <a:gd name="adj2" fmla="val 72519"/>
            </a:avLst>
          </a:prstGeom>
          <a:solidFill>
            <a:srgbClr val="004200"/>
          </a:solidFill>
          <a:ln w="9525" algn="ctr">
            <a:solidFill>
              <a:srgbClr val="FF00FF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to get or accept sth. from sb.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收到</a:t>
            </a:r>
          </a:p>
        </p:txBody>
      </p:sp>
      <p:grpSp>
        <p:nvGrpSpPr>
          <p:cNvPr id="13321" name="Group 28"/>
          <p:cNvGrpSpPr/>
          <p:nvPr/>
        </p:nvGrpSpPr>
        <p:grpSpPr bwMode="auto">
          <a:xfrm>
            <a:off x="468313" y="404813"/>
            <a:ext cx="719137" cy="519112"/>
            <a:chOff x="204" y="255"/>
            <a:chExt cx="453" cy="327"/>
          </a:xfrm>
        </p:grpSpPr>
        <p:sp>
          <p:nvSpPr>
            <p:cNvPr id="13333" name="Oval 27"/>
            <p:cNvSpPr>
              <a:spLocks noChangeArrowheads="1"/>
            </p:cNvSpPr>
            <p:nvPr/>
          </p:nvSpPr>
          <p:spPr bwMode="auto">
            <a:xfrm>
              <a:off x="204" y="300"/>
              <a:ext cx="453" cy="272"/>
            </a:xfrm>
            <a:prstGeom prst="ellipse">
              <a:avLst/>
            </a:prstGeom>
            <a:solidFill>
              <a:srgbClr val="000099"/>
            </a:solidFill>
            <a:ln w="9525" algn="ctr">
              <a:solidFill>
                <a:srgbClr val="000099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4" name="Rectangle 26"/>
            <p:cNvSpPr>
              <a:spLocks noChangeArrowheads="1"/>
            </p:cNvSpPr>
            <p:nvPr/>
          </p:nvSpPr>
          <p:spPr bwMode="auto">
            <a:xfrm>
              <a:off x="234" y="255"/>
              <a:ext cx="3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1b</a:t>
              </a:r>
              <a:endParaRPr lang="zh-CN" altLang="en-US" sz="2800" b="1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323" name="Oval 15"/>
          <p:cNvSpPr>
            <a:spLocks noChangeArrowheads="1"/>
          </p:cNvSpPr>
          <p:nvPr/>
        </p:nvSpPr>
        <p:spPr bwMode="auto">
          <a:xfrm>
            <a:off x="6227763" y="1268413"/>
            <a:ext cx="358775" cy="360362"/>
          </a:xfrm>
          <a:prstGeom prst="ellipse">
            <a:avLst/>
          </a:prstGeom>
          <a:solidFill>
            <a:schemeClr val="bg1">
              <a:alpha val="54117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Rectangle 34"/>
          <p:cNvSpPr>
            <a:spLocks noChangeArrowheads="1"/>
          </p:cNvSpPr>
          <p:nvPr/>
        </p:nvSpPr>
        <p:spPr bwMode="auto">
          <a:xfrm>
            <a:off x="6011863" y="3043238"/>
            <a:ext cx="2741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  <a:ea typeface="宋体" panose="02010600030101010101" pitchFamily="2" charset="-122"/>
              </a:rPr>
              <a:t>visit the Great Wall</a:t>
            </a:r>
            <a:endParaRPr lang="zh-CN" altLang="en-US" sz="240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13325" name="Rectangle 35"/>
          <p:cNvSpPr>
            <a:spLocks noChangeArrowheads="1"/>
          </p:cNvSpPr>
          <p:nvPr/>
        </p:nvSpPr>
        <p:spPr bwMode="auto">
          <a:xfrm>
            <a:off x="3348038" y="3068638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ea typeface="宋体" panose="02010600030101010101" pitchFamily="2" charset="-122"/>
              </a:rPr>
              <a:t>enjoy his trip</a:t>
            </a:r>
          </a:p>
        </p:txBody>
      </p:sp>
      <p:sp>
        <p:nvSpPr>
          <p:cNvPr id="13326" name="Rectangle 36"/>
          <p:cNvSpPr>
            <a:spLocks noChangeArrowheads="1"/>
          </p:cNvSpPr>
          <p:nvPr/>
        </p:nvSpPr>
        <p:spPr bwMode="auto">
          <a:xfrm>
            <a:off x="5580063" y="5949950"/>
            <a:ext cx="267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i="1" dirty="0">
                <a:solidFill>
                  <a:srgbClr val="000099"/>
                </a:solidFill>
                <a:ea typeface="宋体" panose="02010600030101010101" pitchFamily="2" charset="-122"/>
              </a:rPr>
              <a:t>receive</a:t>
            </a:r>
            <a:r>
              <a:rPr lang="en-US" altLang="zh-CN" sz="2400" dirty="0">
                <a:solidFill>
                  <a:srgbClr val="000099"/>
                </a:solidFill>
                <a:ea typeface="宋体" panose="02010600030101010101" pitchFamily="2" charset="-122"/>
              </a:rPr>
              <a:t> a postcard</a:t>
            </a:r>
            <a:endParaRPr lang="zh-CN" altLang="en-US" sz="240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13327" name="Rectangle 37"/>
          <p:cNvSpPr>
            <a:spLocks noChangeArrowheads="1"/>
          </p:cNvSpPr>
          <p:nvPr/>
        </p:nvSpPr>
        <p:spPr bwMode="auto">
          <a:xfrm>
            <a:off x="828675" y="3068638"/>
            <a:ext cx="215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  <a:ea typeface="宋体" panose="02010600030101010101" pitchFamily="2" charset="-122"/>
              </a:rPr>
              <a:t>make an exploring plan</a:t>
            </a:r>
            <a:endParaRPr lang="zh-CN" altLang="en-US" sz="240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13328" name="Rectangle 38"/>
          <p:cNvSpPr>
            <a:spLocks noChangeArrowheads="1"/>
          </p:cNvSpPr>
          <p:nvPr/>
        </p:nvSpPr>
        <p:spPr bwMode="auto">
          <a:xfrm>
            <a:off x="611188" y="6064250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99"/>
                </a:solidFill>
                <a:ea typeface="宋体" panose="02010600030101010101" pitchFamily="2" charset="-122"/>
              </a:rPr>
              <a:t>meet their friend</a:t>
            </a:r>
            <a:endParaRPr lang="zh-CN" altLang="en-US" sz="2400">
              <a:solidFill>
                <a:srgbClr val="000099"/>
              </a:solidFill>
              <a:ea typeface="宋体" panose="02010600030101010101" pitchFamily="2" charset="-122"/>
            </a:endParaRP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684213" y="9810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3203575" y="105251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468313" y="4005263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4787900" y="38608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a typeface="宋体" panose="02010600030101010101" pitchFamily="2" charset="-122"/>
              </a:rPr>
              <a:t>√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68313" y="11255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1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2987675" y="11255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2</a:t>
            </a:r>
            <a:endParaRPr lang="zh-CN" alt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dirty="0"/>
              <a:t>1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5867400" y="1052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dirty="0"/>
              <a:t>3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25082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dirty="0"/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457200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dirty="0"/>
              <a:t>5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54" name="WindowsMediaPlayer1" r:id="rId2" imgW="2809800" imgH="647640"/>
        </mc:Choice>
        <mc:Fallback>
          <p:control name="WindowsMediaPlayer1" r:id="rId2" imgW="280980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156325" y="549275"/>
                  <a:ext cx="2809875" cy="647700"/>
                </a:xfrm>
                <a:prstGeom prst="rect">
                  <a:avLst/>
                </a:prstGeom>
                <a:noFill/>
                <a:ln w="9525" algn="ctr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nimBg="1"/>
      <p:bldP spid="64537" grpId="1" animBg="1"/>
      <p:bldP spid="64551" grpId="0"/>
      <p:bldP spid="64552" grpId="0"/>
      <p:bldP spid="64553" grpId="0"/>
      <p:bldP spid="64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/>
          <p:nvPr/>
        </p:nvSpPr>
        <p:spPr bwMode="auto">
          <a:xfrm>
            <a:off x="468313" y="115888"/>
            <a:ext cx="83518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Arial Narrow" panose="020B0606020202030204" pitchFamily="34" charset="0"/>
                <a:ea typeface="宋体" panose="02010600030101010101" pitchFamily="2" charset="-122"/>
              </a:rPr>
              <a:t>Listen to 1a and answer the following questions. </a:t>
            </a:r>
          </a:p>
        </p:txBody>
      </p:sp>
      <p:sp>
        <p:nvSpPr>
          <p:cNvPr id="39942" name="Rectangle 6"/>
          <p:cNvSpPr/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FFD5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Who is Darren?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What was Darren doing while Michael was enjoying his trip?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What did Michael invite Darren to do?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What did Michael want Kangkang to  do? 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50825" y="1557338"/>
            <a:ext cx="777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ea typeface="宋体" panose="02010600030101010101" pitchFamily="2" charset="-122"/>
              </a:rPr>
              <a:t>He is Michael’s friend from San Francisco.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50825" y="3213100"/>
            <a:ext cx="748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ea typeface="宋体" panose="02010600030101010101" pitchFamily="2" charset="-122"/>
              </a:rPr>
              <a:t>He was preparing for his exams.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42875" y="436562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ea typeface="宋体" panose="02010600030101010101" pitchFamily="2" charset="-122"/>
              </a:rPr>
              <a:t>He invited him to come to China for his </a:t>
            </a:r>
            <a:r>
              <a:rPr lang="en-US" altLang="zh-CN" sz="3200" i="1" dirty="0">
                <a:solidFill>
                  <a:srgbClr val="0000CC"/>
                </a:solidFill>
                <a:ea typeface="宋体" panose="02010600030101010101" pitchFamily="2" charset="-122"/>
              </a:rPr>
              <a:t>vacation</a:t>
            </a:r>
            <a:r>
              <a:rPr lang="en-US" altLang="zh-CN" sz="3200" dirty="0">
                <a:solidFill>
                  <a:srgbClr val="0000CC"/>
                </a:solidFill>
                <a:ea typeface="宋体" panose="02010600030101010101" pitchFamily="2" charset="-122"/>
              </a:rPr>
              <a:t>. 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50825" y="5516563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CC"/>
                </a:solidFill>
                <a:ea typeface="宋体" panose="02010600030101010101" pitchFamily="2" charset="-122"/>
              </a:rPr>
              <a:t>He wanted him to meet his friend and make a plan to explore Beijing. </a:t>
            </a:r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6335713" y="3213100"/>
            <a:ext cx="2808287" cy="792163"/>
          </a:xfrm>
          <a:prstGeom prst="wedgeEllipseCallout">
            <a:avLst>
              <a:gd name="adj1" fmla="val 24620"/>
              <a:gd name="adj2" fmla="val 116532"/>
            </a:avLst>
          </a:prstGeom>
          <a:solidFill>
            <a:srgbClr val="004200"/>
          </a:solidFill>
          <a:ln w="9525" algn="ctr">
            <a:solidFill>
              <a:srgbClr val="FF00FF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holiday</a:t>
            </a:r>
            <a:r>
              <a:rPr lang="en-US" altLang="zh-CN" sz="3200" b="1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9970" name="Picture 3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3163" y="4868863"/>
            <a:ext cx="14414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1" name="WindowsMediaPlayer1" r:id="rId2" imgW="2590920" imgH="647640"/>
        </mc:Choice>
        <mc:Fallback>
          <p:control name="WindowsMediaPlayer1" r:id="rId2" imgW="259092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940425" y="981075"/>
                  <a:ext cx="2590800" cy="647700"/>
                </a:xfrm>
                <a:prstGeom prst="rect">
                  <a:avLst/>
                </a:prstGeom>
                <a:noFill/>
                <a:ln w="9525" algn="ctr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65" grpId="0"/>
      <p:bldP spid="39966" grpId="0"/>
      <p:bldP spid="39967" grpId="0"/>
      <p:bldP spid="39968" grpId="0"/>
      <p:bldP spid="39969" grpId="0" animBg="1"/>
      <p:bldP spid="399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/>
          <p:nvPr/>
        </p:nvSpPr>
        <p:spPr bwMode="auto">
          <a:xfrm>
            <a:off x="1835150" y="188913"/>
            <a:ext cx="6840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800" b="1" dirty="0">
                <a:latin typeface="Arial Narrow" panose="020B0606020202030204" pitchFamily="34" charset="0"/>
                <a:ea typeface="华文细黑" panose="02010600040101010101" pitchFamily="2" charset="-122"/>
              </a:rPr>
              <a:t>Read 1a and number the following sentences.  Then try to retell it.</a:t>
            </a:r>
          </a:p>
        </p:txBody>
      </p:sp>
      <p:grpSp>
        <p:nvGrpSpPr>
          <p:cNvPr id="2053" name="Group 14"/>
          <p:cNvGrpSpPr/>
          <p:nvPr/>
        </p:nvGrpSpPr>
        <p:grpSpPr bwMode="auto">
          <a:xfrm>
            <a:off x="468313" y="246063"/>
            <a:ext cx="792162" cy="519112"/>
            <a:chOff x="295" y="155"/>
            <a:chExt cx="499" cy="327"/>
          </a:xfrm>
        </p:grpSpPr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295" y="164"/>
              <a:ext cx="499" cy="317"/>
            </a:xfrm>
            <a:prstGeom prst="ellipse">
              <a:avLst/>
            </a:prstGeom>
            <a:solidFill>
              <a:srgbClr val="FFDD4B">
                <a:alpha val="81960"/>
              </a:srgbClr>
            </a:solid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40" y="155"/>
              <a:ext cx="3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宋体" panose="02010600030101010101" pitchFamily="2" charset="-122"/>
                </a:rPr>
                <a:t>1c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</p:grpSp>
      <p:sp>
        <p:nvSpPr>
          <p:cNvPr id="36877" name="Rectangle 13"/>
          <p:cNvSpPr/>
          <p:nvPr/>
        </p:nvSpPr>
        <p:spPr bwMode="auto">
          <a:xfrm>
            <a:off x="179388" y="1341438"/>
            <a:ext cx="8713787" cy="4175125"/>
          </a:xfrm>
          <a:prstGeom prst="rect">
            <a:avLst/>
          </a:prstGeom>
          <a:solidFill>
            <a:srgbClr val="FFD5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	) Michael invites Darren to visit China.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	) Darren is on vacation.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	) Kangkang helps Michael make a plan for Darren’s visit.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(1) Darren receives a postcard from Michael. 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	) Michael and Kangkang will meet Darren. 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23850" y="1470025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23850" y="21336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323850" y="27813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23850" y="46529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nimBg="1"/>
      <p:bldP spid="36888" grpId="0"/>
      <p:bldP spid="36889" grpId="0"/>
      <p:bldP spid="36890" grpId="0"/>
      <p:bldP spid="368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33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557338"/>
            <a:ext cx="564991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755650" y="549275"/>
            <a:ext cx="8137525" cy="1008063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 smtClean="0">
                <a:solidFill>
                  <a:srgbClr val="FC4F20"/>
                </a:solidFill>
                <a:latin typeface="Times New Roman" panose="02020603050405020304" pitchFamily="18" charset="0"/>
              </a:rPr>
              <a:t>Act the dialog out with your partners.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27088" y="1916113"/>
            <a:ext cx="8066087" cy="4211637"/>
          </a:xfrm>
          <a:prstGeom prst="rect">
            <a:avLst/>
          </a:prstGeom>
          <a:solidFill>
            <a:srgbClr val="FFFFC5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	Key words: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♥"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speak to, </a:t>
            </a:r>
            <a:r>
              <a:rPr lang="en-US" altLang="zh-C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receive, postcard</a:t>
            </a: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trip, exams, </a:t>
            </a:r>
            <a:r>
              <a:rPr lang="en-US" altLang="zh-CN" sz="36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vacation</a:t>
            </a: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would you like…,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♥"/>
            </a:pP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from, meet, look forward to, plan, explore, Tian’anmen Square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Arial" panose="020B0604020202020204" pitchFamily="34" charset="0"/>
              <a:buChar char="♥"/>
            </a:pPr>
            <a:endParaRPr lang="en-US" altLang="zh-CN" sz="3600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 bwMode="auto">
          <a:xfrm>
            <a:off x="1547813" y="188913"/>
            <a:ext cx="7596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 dirty="0">
                <a:latin typeface="Arial Narrow" panose="020B0606020202030204" pitchFamily="34" charset="0"/>
                <a:ea typeface="宋体" panose="02010600030101010101" pitchFamily="2" charset="-122"/>
              </a:rPr>
              <a:t>Read and match the sentences. Then find more similar expressions from 1a and practice with your partner. </a:t>
            </a:r>
          </a:p>
        </p:txBody>
      </p:sp>
      <p:sp>
        <p:nvSpPr>
          <p:cNvPr id="43011" name="Rectangle 3"/>
          <p:cNvSpPr/>
          <p:nvPr/>
        </p:nvSpPr>
        <p:spPr bwMode="auto">
          <a:xfrm>
            <a:off x="0" y="1844675"/>
            <a:ext cx="4826000" cy="3744913"/>
          </a:xfrm>
          <a:prstGeom prst="rect">
            <a:avLst/>
          </a:prstGeom>
          <a:solidFill>
            <a:srgbClr val="FFD5EA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Would / Will you help me plan a trip?</a:t>
            </a:r>
          </a:p>
          <a:p>
            <a:pPr marL="381000" indent="-3810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Could / Can you come along with us? </a:t>
            </a:r>
          </a:p>
          <a:p>
            <a:pPr marL="381000" indent="-3810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Shall we take him there? </a:t>
            </a:r>
          </a:p>
        </p:txBody>
      </p:sp>
      <p:grpSp>
        <p:nvGrpSpPr>
          <p:cNvPr id="15364" name="Group 21"/>
          <p:cNvGrpSpPr/>
          <p:nvPr/>
        </p:nvGrpSpPr>
        <p:grpSpPr bwMode="auto">
          <a:xfrm>
            <a:off x="395288" y="333375"/>
            <a:ext cx="792162" cy="519113"/>
            <a:chOff x="295" y="155"/>
            <a:chExt cx="499" cy="327"/>
          </a:xfrm>
        </p:grpSpPr>
        <p:sp>
          <p:nvSpPr>
            <p:cNvPr id="15381" name="Oval 22"/>
            <p:cNvSpPr>
              <a:spLocks noChangeArrowheads="1"/>
            </p:cNvSpPr>
            <p:nvPr/>
          </p:nvSpPr>
          <p:spPr bwMode="auto">
            <a:xfrm>
              <a:off x="295" y="164"/>
              <a:ext cx="499" cy="317"/>
            </a:xfrm>
            <a:prstGeom prst="ellipse">
              <a:avLst/>
            </a:prstGeom>
            <a:solidFill>
              <a:srgbClr val="FFDD4B">
                <a:alpha val="81960"/>
              </a:srgbClr>
            </a:solid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2" name="Rectangle 23"/>
            <p:cNvSpPr>
              <a:spLocks noChangeArrowheads="1"/>
            </p:cNvSpPr>
            <p:nvPr/>
          </p:nvSpPr>
          <p:spPr bwMode="auto">
            <a:xfrm>
              <a:off x="340" y="155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宋体" panose="02010600030101010101" pitchFamily="2" charset="-122"/>
                </a:rPr>
                <a:t> 2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</p:grpSp>
      <p:sp>
        <p:nvSpPr>
          <p:cNvPr id="43032" name="Rectangle 24"/>
          <p:cNvSpPr/>
          <p:nvPr/>
        </p:nvSpPr>
        <p:spPr bwMode="auto">
          <a:xfrm>
            <a:off x="5867400" y="1773238"/>
            <a:ext cx="3097213" cy="3816350"/>
          </a:xfrm>
          <a:prstGeom prst="rect">
            <a:avLst/>
          </a:prstGeom>
          <a:solidFill>
            <a:srgbClr val="D8F8F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All right.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No, let’s not.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Sorry, I’m afraid I have no time.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Yes, I can.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Yes, I’d love to.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I’m sorry I can’t. </a:t>
            </a:r>
          </a:p>
        </p:txBody>
      </p:sp>
      <p:sp>
        <p:nvSpPr>
          <p:cNvPr id="43057" name="WordArt 49"/>
          <p:cNvSpPr>
            <a:spLocks noChangeArrowheads="1" noChangeShapeType="1" noTextEdit="1"/>
          </p:cNvSpPr>
          <p:nvPr/>
        </p:nvSpPr>
        <p:spPr bwMode="auto">
          <a:xfrm>
            <a:off x="250825" y="5876925"/>
            <a:ext cx="85693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Make conversations with the above expressions. </a:t>
            </a:r>
            <a:endParaRPr lang="zh-CN" altLang="en-US" sz="3600" kern="1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 flipV="1">
            <a:off x="4500563" y="2060575"/>
            <a:ext cx="1439862" cy="2159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>
            <a:off x="4500563" y="2349500"/>
            <a:ext cx="1439862" cy="71913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4500563" y="2420938"/>
            <a:ext cx="1439862" cy="194468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4427538" y="2492375"/>
            <a:ext cx="1512887" cy="24495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V="1">
            <a:off x="4787900" y="2205038"/>
            <a:ext cx="1079500" cy="10795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 flipV="1">
            <a:off x="4787900" y="3141663"/>
            <a:ext cx="1223963" cy="2159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4787900" y="3429000"/>
            <a:ext cx="1152525" cy="5048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4787900" y="3500438"/>
            <a:ext cx="1152525" cy="10080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4716463" y="3573463"/>
            <a:ext cx="1223962" cy="14398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 flipV="1">
            <a:off x="4067175" y="2205038"/>
            <a:ext cx="1728788" cy="22320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 flipV="1">
            <a:off x="4140200" y="2708275"/>
            <a:ext cx="1871663" cy="17287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 flipV="1">
            <a:off x="4140200" y="3213100"/>
            <a:ext cx="1800225" cy="1295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 flipV="1">
            <a:off x="4140200" y="4508500"/>
            <a:ext cx="180022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4140200" y="4581525"/>
            <a:ext cx="1800225" cy="431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32" grpId="0" animBg="1"/>
      <p:bldP spid="43057" grpId="0" animBg="1"/>
      <p:bldP spid="43058" grpId="0" animBg="1"/>
      <p:bldP spid="43058" grpId="1" animBg="1"/>
      <p:bldP spid="43059" grpId="0" animBg="1"/>
      <p:bldP spid="43059" grpId="1" animBg="1"/>
      <p:bldP spid="43060" grpId="0" animBg="1"/>
      <p:bldP spid="43060" grpId="1" animBg="1"/>
      <p:bldP spid="43061" grpId="0" animBg="1"/>
      <p:bldP spid="43061" grpId="1" animBg="1"/>
      <p:bldP spid="43062" grpId="0" animBg="1"/>
      <p:bldP spid="43062" grpId="1" animBg="1"/>
      <p:bldP spid="43063" grpId="0" animBg="1"/>
      <p:bldP spid="43063" grpId="1" animBg="1"/>
      <p:bldP spid="43064" grpId="0" animBg="1"/>
      <p:bldP spid="43064" grpId="1" animBg="1"/>
      <p:bldP spid="43065" grpId="0" animBg="1"/>
      <p:bldP spid="43065" grpId="1" animBg="1"/>
      <p:bldP spid="43066" grpId="0" animBg="1"/>
      <p:bldP spid="43066" grpId="1" animBg="1"/>
      <p:bldP spid="43067" grpId="0" animBg="1"/>
      <p:bldP spid="43067" grpId="1" animBg="1"/>
      <p:bldP spid="43068" grpId="0" animBg="1"/>
      <p:bldP spid="43068" grpId="1" animBg="1"/>
      <p:bldP spid="43069" grpId="0" animBg="1"/>
      <p:bldP spid="43069" grpId="1" animBg="1"/>
      <p:bldP spid="43070" grpId="0" animBg="1"/>
      <p:bldP spid="43070" grpId="1" animBg="1"/>
      <p:bldP spid="43071" grpId="0" animBg="1"/>
      <p:bldP spid="430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 bwMode="auto">
          <a:xfrm>
            <a:off x="1116013" y="115888"/>
            <a:ext cx="8027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dirty="0">
                <a:ea typeface="宋体" panose="02010600030101010101" pitchFamily="2" charset="-122"/>
              </a:rPr>
              <a:t>Look at the pictures and make sentences with </a:t>
            </a:r>
            <a:r>
              <a:rPr lang="en-US" altLang="zh-CN" sz="2800" i="1" dirty="0">
                <a:ea typeface="宋体" panose="02010600030101010101" pitchFamily="2" charset="-122"/>
              </a:rPr>
              <a:t>while</a:t>
            </a:r>
            <a:r>
              <a:rPr lang="en-US" altLang="zh-CN" sz="2800" dirty="0">
                <a:ea typeface="宋体" panose="02010600030101010101" pitchFamily="2" charset="-122"/>
              </a:rPr>
              <a:t> or </a:t>
            </a:r>
            <a:r>
              <a:rPr lang="en-US" altLang="zh-CN" sz="2800" i="1" dirty="0">
                <a:ea typeface="宋体" panose="02010600030101010101" pitchFamily="2" charset="-122"/>
              </a:rPr>
              <a:t>when</a:t>
            </a:r>
            <a:r>
              <a:rPr lang="en-US" altLang="zh-CN" sz="2800" dirty="0">
                <a:ea typeface="宋体" panose="02010600030101010101" pitchFamily="2" charset="-122"/>
              </a:rPr>
              <a:t>. </a:t>
            </a:r>
          </a:p>
        </p:txBody>
      </p:sp>
      <p:grpSp>
        <p:nvGrpSpPr>
          <p:cNvPr id="16387" name="Group 4"/>
          <p:cNvGrpSpPr/>
          <p:nvPr/>
        </p:nvGrpSpPr>
        <p:grpSpPr bwMode="auto">
          <a:xfrm>
            <a:off x="250825" y="260350"/>
            <a:ext cx="792163" cy="519113"/>
            <a:chOff x="295" y="155"/>
            <a:chExt cx="499" cy="327"/>
          </a:xfrm>
        </p:grpSpPr>
        <p:sp>
          <p:nvSpPr>
            <p:cNvPr id="16399" name="Oval 5"/>
            <p:cNvSpPr>
              <a:spLocks noChangeArrowheads="1"/>
            </p:cNvSpPr>
            <p:nvPr/>
          </p:nvSpPr>
          <p:spPr bwMode="auto">
            <a:xfrm>
              <a:off x="295" y="164"/>
              <a:ext cx="499" cy="317"/>
            </a:xfrm>
            <a:prstGeom prst="ellipse">
              <a:avLst/>
            </a:prstGeom>
            <a:solidFill>
              <a:srgbClr val="FFDD4B">
                <a:alpha val="81960"/>
              </a:srgbClr>
            </a:solid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00" name="Rectangle 6"/>
            <p:cNvSpPr>
              <a:spLocks noChangeArrowheads="1"/>
            </p:cNvSpPr>
            <p:nvPr/>
          </p:nvSpPr>
          <p:spPr bwMode="auto">
            <a:xfrm>
              <a:off x="340" y="155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宋体" panose="02010600030101010101" pitchFamily="2" charset="-122"/>
                </a:rPr>
                <a:t> 3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</p:grpSp>
      <p:sp>
        <p:nvSpPr>
          <p:cNvPr id="46087" name="Rectangle 7"/>
          <p:cNvSpPr/>
          <p:nvPr/>
        </p:nvSpPr>
        <p:spPr bwMode="auto">
          <a:xfrm>
            <a:off x="468313" y="1052513"/>
            <a:ext cx="8351837" cy="936625"/>
          </a:xfrm>
          <a:prstGeom prst="rect">
            <a:avLst/>
          </a:prstGeom>
          <a:solidFill>
            <a:srgbClr val="D8F8F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Example: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Darren </a:t>
            </a:r>
            <a:r>
              <a:rPr lang="en-US" altLang="zh-CN" sz="2400" i="1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was having a class</a:t>
            </a:r>
            <a:r>
              <a:rPr lang="en-US" altLang="zh-CN" sz="24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while</a:t>
            </a:r>
            <a:r>
              <a:rPr lang="en-US" altLang="zh-CN" sz="24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Michael </a:t>
            </a:r>
            <a:r>
              <a:rPr lang="en-US" altLang="zh-CN" sz="2400" i="1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was climbing a mountain</a:t>
            </a:r>
            <a:r>
              <a:rPr lang="en-US" altLang="zh-CN" sz="24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 </a:t>
            </a:r>
          </a:p>
        </p:txBody>
      </p:sp>
      <p:grpSp>
        <p:nvGrpSpPr>
          <p:cNvPr id="16389" name="Group 15"/>
          <p:cNvGrpSpPr/>
          <p:nvPr/>
        </p:nvGrpSpPr>
        <p:grpSpPr bwMode="auto">
          <a:xfrm>
            <a:off x="323850" y="2133600"/>
            <a:ext cx="8370888" cy="2555875"/>
            <a:chOff x="204" y="1616"/>
            <a:chExt cx="5273" cy="1610"/>
          </a:xfrm>
        </p:grpSpPr>
        <p:grpSp>
          <p:nvGrpSpPr>
            <p:cNvPr id="16392" name="Group 11"/>
            <p:cNvGrpSpPr/>
            <p:nvPr/>
          </p:nvGrpSpPr>
          <p:grpSpPr bwMode="auto">
            <a:xfrm>
              <a:off x="204" y="1616"/>
              <a:ext cx="5273" cy="1235"/>
              <a:chOff x="204" y="1797"/>
              <a:chExt cx="5273" cy="1235"/>
            </a:xfrm>
          </p:grpSpPr>
          <p:pic>
            <p:nvPicPr>
              <p:cNvPr id="16396" name="Picture 8" descr="34-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014" y="1797"/>
                <a:ext cx="1463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9" descr="p34-1a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4" y="1842"/>
                <a:ext cx="1497" cy="1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0" descr="4-6-2-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882" y="1842"/>
                <a:ext cx="1730" cy="1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85" y="2896"/>
              <a:ext cx="18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have a class / climb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2340" y="2882"/>
              <a:ext cx="10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run / swim</a:t>
              </a:r>
            </a:p>
          </p:txBody>
        </p:sp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4195" y="2886"/>
              <a:ext cx="11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dance / sing</a:t>
              </a:r>
            </a:p>
          </p:txBody>
        </p:sp>
      </p:grp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68313" y="4797425"/>
            <a:ext cx="7740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Maria was swimming </a:t>
            </a:r>
            <a:r>
              <a:rPr lang="en-US" altLang="zh-CN" sz="3200" dirty="0">
                <a:solidFill>
                  <a:srgbClr val="FC4F2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</a:t>
            </a:r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Jane was running.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468313" y="5518150"/>
            <a:ext cx="770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Michael was singing </a:t>
            </a:r>
            <a:r>
              <a:rPr lang="en-US" altLang="zh-CN" sz="3200" dirty="0">
                <a:solidFill>
                  <a:srgbClr val="FC4F2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</a:t>
            </a:r>
            <a:r>
              <a:rPr lang="en-US" altLang="zh-CN" sz="32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Jane was dancing.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98" grpId="0"/>
      <p:bldP spid="46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 bwMode="auto">
          <a:xfrm>
            <a:off x="1116013" y="115888"/>
            <a:ext cx="8027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dirty="0">
                <a:ea typeface="宋体" panose="02010600030101010101" pitchFamily="2" charset="-122"/>
              </a:rPr>
              <a:t>Look at the pictures and make sentences with </a:t>
            </a:r>
            <a:r>
              <a:rPr lang="en-US" altLang="zh-CN" sz="2800" i="1" dirty="0">
                <a:ea typeface="宋体" panose="02010600030101010101" pitchFamily="2" charset="-122"/>
              </a:rPr>
              <a:t>while</a:t>
            </a:r>
            <a:r>
              <a:rPr lang="en-US" altLang="zh-CN" sz="2800" dirty="0">
                <a:ea typeface="宋体" panose="02010600030101010101" pitchFamily="2" charset="-122"/>
              </a:rPr>
              <a:t> or </a:t>
            </a:r>
            <a:r>
              <a:rPr lang="en-US" altLang="zh-CN" sz="2800" i="1" dirty="0">
                <a:ea typeface="宋体" panose="02010600030101010101" pitchFamily="2" charset="-122"/>
              </a:rPr>
              <a:t>when</a:t>
            </a:r>
            <a:r>
              <a:rPr lang="en-US" altLang="zh-CN" sz="2800" dirty="0">
                <a:ea typeface="宋体" panose="02010600030101010101" pitchFamily="2" charset="-122"/>
              </a:rPr>
              <a:t>. </a:t>
            </a:r>
          </a:p>
        </p:txBody>
      </p:sp>
      <p:grpSp>
        <p:nvGrpSpPr>
          <p:cNvPr id="17411" name="Group 5"/>
          <p:cNvGrpSpPr/>
          <p:nvPr/>
        </p:nvGrpSpPr>
        <p:grpSpPr bwMode="auto">
          <a:xfrm>
            <a:off x="179388" y="260350"/>
            <a:ext cx="792162" cy="519113"/>
            <a:chOff x="295" y="155"/>
            <a:chExt cx="499" cy="327"/>
          </a:xfrm>
        </p:grpSpPr>
        <p:sp>
          <p:nvSpPr>
            <p:cNvPr id="17423" name="Oval 6"/>
            <p:cNvSpPr>
              <a:spLocks noChangeArrowheads="1"/>
            </p:cNvSpPr>
            <p:nvPr/>
          </p:nvSpPr>
          <p:spPr bwMode="auto">
            <a:xfrm>
              <a:off x="295" y="164"/>
              <a:ext cx="499" cy="317"/>
            </a:xfrm>
            <a:prstGeom prst="ellipse">
              <a:avLst/>
            </a:prstGeom>
            <a:solidFill>
              <a:srgbClr val="FFDD4B">
                <a:alpha val="81960"/>
              </a:srgbClr>
            </a:solidFill>
            <a:ln w="9525">
              <a:solidFill>
                <a:srgbClr val="FF99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4" name="Rectangle 7"/>
            <p:cNvSpPr>
              <a:spLocks noChangeArrowheads="1"/>
            </p:cNvSpPr>
            <p:nvPr/>
          </p:nvSpPr>
          <p:spPr bwMode="auto">
            <a:xfrm>
              <a:off x="340" y="155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ea typeface="宋体" panose="02010600030101010101" pitchFamily="2" charset="-122"/>
                </a:rPr>
                <a:t> 3</a:t>
              </a:r>
              <a:endParaRPr lang="zh-CN" altLang="en-US" sz="2800">
                <a:ea typeface="宋体" panose="02010600030101010101" pitchFamily="2" charset="-122"/>
              </a:endParaRPr>
            </a:p>
          </p:txBody>
        </p:sp>
      </p:grpSp>
      <p:sp>
        <p:nvSpPr>
          <p:cNvPr id="47112" name="Rectangle 8"/>
          <p:cNvSpPr/>
          <p:nvPr/>
        </p:nvSpPr>
        <p:spPr bwMode="auto">
          <a:xfrm>
            <a:off x="468313" y="981075"/>
            <a:ext cx="8351837" cy="936625"/>
          </a:xfrm>
          <a:prstGeom prst="rect">
            <a:avLst/>
          </a:prstGeom>
          <a:solidFill>
            <a:srgbClr val="D8F8F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Example: </a:t>
            </a:r>
          </a:p>
          <a:p>
            <a:pPr marL="381000" indent="-3810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Darren </a:t>
            </a:r>
            <a:r>
              <a:rPr lang="en-US" altLang="zh-CN" sz="24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was reading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Michael </a:t>
            </a:r>
            <a:r>
              <a:rPr lang="en-US" altLang="zh-CN" sz="2400" i="1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came in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</p:txBody>
      </p:sp>
      <p:grpSp>
        <p:nvGrpSpPr>
          <p:cNvPr id="17413" name="Group 16"/>
          <p:cNvGrpSpPr/>
          <p:nvPr/>
        </p:nvGrpSpPr>
        <p:grpSpPr bwMode="auto">
          <a:xfrm>
            <a:off x="395288" y="2060575"/>
            <a:ext cx="8586787" cy="2597150"/>
            <a:chOff x="249" y="1616"/>
            <a:chExt cx="5409" cy="1636"/>
          </a:xfrm>
        </p:grpSpPr>
        <p:grpSp>
          <p:nvGrpSpPr>
            <p:cNvPr id="17416" name="Group 12"/>
            <p:cNvGrpSpPr/>
            <p:nvPr/>
          </p:nvGrpSpPr>
          <p:grpSpPr bwMode="auto">
            <a:xfrm>
              <a:off x="249" y="1616"/>
              <a:ext cx="5329" cy="1324"/>
              <a:chOff x="158" y="1887"/>
              <a:chExt cx="5420" cy="1369"/>
            </a:xfrm>
          </p:grpSpPr>
          <p:pic>
            <p:nvPicPr>
              <p:cNvPr id="17420" name="Picture 9" descr="8-p34-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741" y="1906"/>
                <a:ext cx="1837" cy="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0" descr="p34-2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018" y="1898"/>
                <a:ext cx="1587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11" descr="4-6-2-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58" y="1887"/>
                <a:ext cx="1723" cy="1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340" y="2886"/>
              <a:ext cx="157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read / come in</a:t>
              </a:r>
            </a:p>
          </p:txBody>
        </p:sp>
        <p:sp>
          <p:nvSpPr>
            <p:cNvPr id="17418" name="Text Box 14"/>
            <p:cNvSpPr txBox="1">
              <a:spLocks noChangeArrowheads="1"/>
            </p:cNvSpPr>
            <p:nvPr/>
          </p:nvSpPr>
          <p:spPr bwMode="auto">
            <a:xfrm>
              <a:off x="2154" y="2886"/>
              <a:ext cx="13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watch / ring</a:t>
              </a:r>
            </a:p>
          </p:txBody>
        </p:sp>
        <p:sp>
          <p:nvSpPr>
            <p:cNvPr id="17419" name="Text Box 15"/>
            <p:cNvSpPr txBox="1">
              <a:spLocks noChangeArrowheads="1"/>
            </p:cNvSpPr>
            <p:nvPr/>
          </p:nvSpPr>
          <p:spPr bwMode="auto">
            <a:xfrm>
              <a:off x="3878" y="2887"/>
              <a:ext cx="17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write / knock at </a:t>
              </a:r>
            </a:p>
          </p:txBody>
        </p:sp>
      </p:grp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90550" y="4781550"/>
            <a:ext cx="8158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Kangkang was watching TV </a:t>
            </a:r>
            <a:r>
              <a:rPr lang="en-US" altLang="zh-CN" sz="3200" dirty="0">
                <a:solidFill>
                  <a:srgbClr val="FC4F2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when</a:t>
            </a: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the telephone rang.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39750" y="5445125"/>
            <a:ext cx="828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Kangkang and Jane were writing </a:t>
            </a:r>
            <a:r>
              <a:rPr lang="en-US" altLang="zh-CN" sz="3200" dirty="0">
                <a:solidFill>
                  <a:srgbClr val="FC4F2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when</a:t>
            </a:r>
            <a:r>
              <a:rPr lang="en-US" altLang="zh-CN" sz="3200" dirty="0">
                <a:solidFill>
                  <a:srgbClr val="000099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Michael knocked at the door.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23" grpId="0"/>
      <p:bldP spid="4712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876</Words>
  <Application>Microsoft Office PowerPoint</Application>
  <PresentationFormat>全屏显示(4:3)</PresentationFormat>
  <Paragraphs>174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Calibri</vt:lpstr>
      <vt:lpstr>楷体</vt:lpstr>
      <vt:lpstr>华文细黑</vt:lpstr>
      <vt:lpstr>微软雅黑</vt:lpstr>
      <vt:lpstr>Wingdings</vt:lpstr>
      <vt:lpstr>宋体</vt:lpstr>
      <vt:lpstr>Arial</vt:lpstr>
      <vt:lpstr>幼圆</vt:lpstr>
      <vt:lpstr>Arial Narrow</vt:lpstr>
      <vt:lpstr>Times New Roman</vt:lpstr>
      <vt:lpstr>WWW.2PPT.COM
</vt:lpstr>
      <vt:lpstr>PowerPoint 演示文稿</vt:lpstr>
      <vt:lpstr>Dialog Competition</vt:lpstr>
      <vt:lpstr>PowerPoint 演示文稿</vt:lpstr>
      <vt:lpstr>PowerPoint 演示文稿</vt:lpstr>
      <vt:lpstr>PowerPoint 演示文稿</vt:lpstr>
      <vt:lpstr>Act the dialog out with your partners. </vt:lpstr>
      <vt:lpstr>PowerPoint 演示文稿</vt:lpstr>
      <vt:lpstr>PowerPoint 演示文稿</vt:lpstr>
      <vt:lpstr>PowerPoint 演示文稿</vt:lpstr>
      <vt:lpstr>The use of “while” and “when”.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2022-02-08T06:55:59Z</dcterms:created>
  <dcterms:modified xsi:type="dcterms:W3CDTF">2023-01-16T20:12:13Z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D6620F18EEB04816BBDB984EDD8970C7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