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417" r:id="rId1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4"/>
  </p:normalViewPr>
  <p:slideViewPr>
    <p:cSldViewPr snapToGrid="0" showGuides="1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-3744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2A0312-3C34-455A-B944-B9B1E0ED390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A07096-7030-4DFC-A28B-D2AFFDC0C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19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614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11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349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34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12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553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55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13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758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75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14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963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96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15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53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53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16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3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4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491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5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512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6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532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7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553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8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573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9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593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10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031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0" y="171611"/>
            <a:ext cx="12192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085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wm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png"/><Relationship Id="rId5" Type="http://schemas.openxmlformats.org/officeDocument/2006/relationships/image" Target="../media/image11.wmf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4" name="TextBox 2"/>
          <p:cNvSpPr txBox="1"/>
          <p:nvPr/>
        </p:nvSpPr>
        <p:spPr>
          <a:xfrm>
            <a:off x="6532" y="2535238"/>
            <a:ext cx="815163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积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752725" y="1839504"/>
            <a:ext cx="24971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第二单元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·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第一课</a:t>
            </a:r>
          </a:p>
        </p:txBody>
      </p:sp>
      <p:pic>
        <p:nvPicPr>
          <p:cNvPr id="40966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58161" y="1533525"/>
            <a:ext cx="4040369" cy="5324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2435101" y="586973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/>
          <p:nvPr/>
        </p:nvSpPr>
        <p:spPr>
          <a:xfrm>
            <a:off x="1054100" y="1771650"/>
            <a:ext cx="9345613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一块平行四边形玻璃，底是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厘米。它的面积是多少平方厘米？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8913" y="3394075"/>
            <a:ext cx="2476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endParaRPr lang="zh-CN" altLang="en-US" sz="3200" b="1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38463" y="3902075"/>
            <a:ext cx="18224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=50×70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05125" y="4467225"/>
            <a:ext cx="39719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=3500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</a:p>
        </p:txBody>
      </p:sp>
      <p:sp>
        <p:nvSpPr>
          <p:cNvPr id="9" name="矩形 8"/>
          <p:cNvSpPr/>
          <p:nvPr/>
        </p:nvSpPr>
        <p:spPr>
          <a:xfrm>
            <a:off x="1377950" y="5097463"/>
            <a:ext cx="612298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答：它的面积是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22238" y="1228725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尝试练习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/>
          <p:cNvSpPr txBox="1"/>
          <p:nvPr/>
        </p:nvSpPr>
        <p:spPr>
          <a:xfrm>
            <a:off x="1466850" y="1519238"/>
            <a:ext cx="973455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两条平行线之间画了一个长方形和一个平行四边形，长方形长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厘米，宽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厘米。求平行四边形面积。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365250" y="2763838"/>
            <a:ext cx="9307513" cy="9525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365250" y="4773613"/>
            <a:ext cx="9307513" cy="17463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平行四边形 5"/>
          <p:cNvSpPr/>
          <p:nvPr/>
        </p:nvSpPr>
        <p:spPr>
          <a:xfrm>
            <a:off x="2857500" y="2773363"/>
            <a:ext cx="6953250" cy="2000250"/>
          </a:xfrm>
          <a:prstGeom prst="parallelogram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09875" y="2763838"/>
            <a:ext cx="6497638" cy="20002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5050" y="5045075"/>
            <a:ext cx="8001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平行四边形的底是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15cm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6cm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5050" y="5592763"/>
            <a:ext cx="66675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平行四边形的面积是</a:t>
            </a:r>
            <a:r>
              <a:rPr lang="en-US" altLang="zh-CN" sz="2800" b="1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=15 ×6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32500" y="5554663"/>
            <a:ext cx="30559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=90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98550" y="6018213"/>
            <a:ext cx="59959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答：平行四边形面积是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en-US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95250" y="914400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小试牛刀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平行四边形 45"/>
          <p:cNvSpPr/>
          <p:nvPr/>
        </p:nvSpPr>
        <p:spPr>
          <a:xfrm>
            <a:off x="2857500" y="5056188"/>
            <a:ext cx="6191250" cy="285750"/>
          </a:xfrm>
          <a:prstGeom prst="parallelogram">
            <a:avLst>
              <a:gd name="adj" fmla="val 114211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平行四边形 44"/>
          <p:cNvSpPr/>
          <p:nvPr/>
        </p:nvSpPr>
        <p:spPr>
          <a:xfrm>
            <a:off x="8286750" y="3055938"/>
            <a:ext cx="1905000" cy="1428750"/>
          </a:xfrm>
          <a:prstGeom prst="parallelogram">
            <a:avLst>
              <a:gd name="adj" fmla="val 42177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平行四边形 43"/>
          <p:cNvSpPr/>
          <p:nvPr/>
        </p:nvSpPr>
        <p:spPr>
          <a:xfrm>
            <a:off x="4857750" y="3627438"/>
            <a:ext cx="2667000" cy="857250"/>
          </a:xfrm>
          <a:prstGeom prst="parallelogram">
            <a:avLst>
              <a:gd name="adj" fmla="val 67943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809750" y="3627438"/>
            <a:ext cx="1905000" cy="857250"/>
          </a:xfrm>
          <a:prstGeom prst="rect">
            <a:avLst/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470" name="TextBox 1"/>
          <p:cNvSpPr txBox="1"/>
          <p:nvPr/>
        </p:nvSpPr>
        <p:spPr>
          <a:xfrm>
            <a:off x="661988" y="1871663"/>
            <a:ext cx="103822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．画出两个与图中长方形的面积相等的不同平行四边形。</a:t>
            </a:r>
          </a:p>
        </p:txBody>
      </p:sp>
      <p:grpSp>
        <p:nvGrpSpPr>
          <p:cNvPr id="62471" name="组合 90"/>
          <p:cNvGrpSpPr/>
          <p:nvPr/>
        </p:nvGrpSpPr>
        <p:grpSpPr>
          <a:xfrm>
            <a:off x="1428750" y="3055938"/>
            <a:ext cx="9525000" cy="2571750"/>
            <a:chOff x="785786" y="2000240"/>
            <a:chExt cx="7143800" cy="2571771"/>
          </a:xfrm>
        </p:grpSpPr>
        <p:cxnSp>
          <p:nvCxnSpPr>
            <p:cNvPr id="5" name="直接连接符 4"/>
            <p:cNvCxnSpPr/>
            <p:nvPr/>
          </p:nvCxnSpPr>
          <p:spPr bwMode="auto">
            <a:xfrm rot="5400000">
              <a:off x="358545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 bwMode="auto">
            <a:xfrm rot="16200000" flipH="1">
              <a:off x="71406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 bwMode="auto">
            <a:xfrm rot="5400000">
              <a:off x="-211768" y="3285133"/>
              <a:ext cx="2570184" cy="357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 bwMode="auto">
            <a:xfrm rot="5400000">
              <a:off x="-499504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 rot="16200000" flipH="1">
              <a:off x="1214414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 bwMode="auto">
            <a:xfrm rot="5400000">
              <a:off x="930049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 bwMode="auto">
            <a:xfrm rot="5400000">
              <a:off x="643504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 bwMode="auto">
            <a:xfrm>
              <a:off x="785786" y="2000240"/>
              <a:ext cx="7143800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 bwMode="auto">
            <a:xfrm>
              <a:off x="785786" y="2284404"/>
              <a:ext cx="7143800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 bwMode="auto">
            <a:xfrm>
              <a:off x="785786" y="2571745"/>
              <a:ext cx="714380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 bwMode="auto">
            <a:xfrm>
              <a:off x="785786" y="2855909"/>
              <a:ext cx="7143800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 bwMode="auto">
            <a:xfrm>
              <a:off x="785786" y="3143249"/>
              <a:ext cx="714380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 bwMode="auto">
            <a:xfrm>
              <a:off x="785786" y="3427414"/>
              <a:ext cx="7143800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>
              <a:off x="785786" y="3714754"/>
              <a:ext cx="714380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 bwMode="auto">
            <a:xfrm>
              <a:off x="785786" y="3998918"/>
              <a:ext cx="7143800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 bwMode="auto">
            <a:xfrm>
              <a:off x="785786" y="4286259"/>
              <a:ext cx="7143800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 bwMode="auto">
            <a:xfrm>
              <a:off x="785786" y="4570423"/>
              <a:ext cx="7143800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 bwMode="auto">
            <a:xfrm rot="5400000">
              <a:off x="2358809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 bwMode="auto">
            <a:xfrm rot="16200000" flipH="1">
              <a:off x="2071670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 bwMode="auto">
            <a:xfrm rot="5400000">
              <a:off x="1788496" y="3285133"/>
              <a:ext cx="2570184" cy="357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 bwMode="auto">
            <a:xfrm rot="5400000">
              <a:off x="1500760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 bwMode="auto">
            <a:xfrm rot="16200000" flipH="1">
              <a:off x="3214678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 bwMode="auto">
            <a:xfrm rot="5400000">
              <a:off x="2930313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 bwMode="auto">
            <a:xfrm rot="5400000">
              <a:off x="2643768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 bwMode="auto">
            <a:xfrm rot="5400000">
              <a:off x="4359073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 bwMode="auto">
            <a:xfrm rot="16200000" flipH="1">
              <a:off x="4071934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 bwMode="auto">
            <a:xfrm rot="5400000">
              <a:off x="3788760" y="3285133"/>
              <a:ext cx="2570184" cy="3572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 bwMode="auto">
            <a:xfrm rot="5400000">
              <a:off x="3501024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 bwMode="auto">
            <a:xfrm rot="16200000" flipH="1">
              <a:off x="5214942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 bwMode="auto">
            <a:xfrm rot="5400000">
              <a:off x="4930577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 bwMode="auto">
            <a:xfrm rot="5400000">
              <a:off x="4644032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 bwMode="auto">
            <a:xfrm rot="5400000">
              <a:off x="5502081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 bwMode="auto">
            <a:xfrm rot="16200000" flipH="1">
              <a:off x="6357950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 bwMode="auto">
            <a:xfrm rot="5400000">
              <a:off x="6073585" y="3286325"/>
              <a:ext cx="2570184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 bwMode="auto">
            <a:xfrm rot="5400000">
              <a:off x="5787040" y="3285530"/>
              <a:ext cx="2571771" cy="1191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 bwMode="auto">
            <a:xfrm rot="16200000" flipH="1">
              <a:off x="6643702" y="3286125"/>
              <a:ext cx="2571771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矩形 46"/>
          <p:cNvSpPr/>
          <p:nvPr/>
        </p:nvSpPr>
        <p:spPr bwMode="auto">
          <a:xfrm>
            <a:off x="95250" y="1023938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/>
          <p:nvPr/>
        </p:nvSpPr>
        <p:spPr>
          <a:xfrm>
            <a:off x="635000" y="1698625"/>
            <a:ext cx="1038225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．计算下面平行四边形的面积。</a:t>
            </a:r>
          </a:p>
        </p:txBody>
      </p:sp>
      <p:graphicFrame>
        <p:nvGraphicFramePr>
          <p:cNvPr id="23558" name="Object 6"/>
          <p:cNvGraphicFramePr/>
          <p:nvPr/>
        </p:nvGraphicFramePr>
        <p:xfrm>
          <a:off x="511175" y="5221288"/>
          <a:ext cx="26003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4" imgW="978535" imgH="279400" progId="Equation.DSMT4">
                  <p:embed/>
                </p:oleObj>
              </mc:Choice>
              <mc:Fallback>
                <p:oleObj r:id="rId4" imgW="978535" imgH="2794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175" y="5221288"/>
                        <a:ext cx="2600325" cy="592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/>
          <p:nvPr/>
        </p:nvGraphicFramePr>
        <p:xfrm>
          <a:off x="3690938" y="4637088"/>
          <a:ext cx="3336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6" imgW="1296035" imgH="279400" progId="Equation.DSMT4">
                  <p:embed/>
                </p:oleObj>
              </mc:Choice>
              <mc:Fallback>
                <p:oleObj r:id="rId6" imgW="1296035" imgH="2794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90938" y="4637088"/>
                        <a:ext cx="3336925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/>
          <p:cNvGraphicFramePr/>
          <p:nvPr/>
        </p:nvGraphicFramePr>
        <p:xfrm>
          <a:off x="7715250" y="5140325"/>
          <a:ext cx="40862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8" imgW="1207135" imgH="279400" progId="Equation.DSMT4">
                  <p:embed/>
                </p:oleObj>
              </mc:Choice>
              <mc:Fallback>
                <p:oleObj r:id="rId8" imgW="1207135" imgH="2794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15250" y="5140325"/>
                        <a:ext cx="4086225" cy="555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8" name="Picture 5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768350" y="2354263"/>
            <a:ext cx="2651125" cy="2035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 bwMode="auto">
          <a:xfrm>
            <a:off x="0" y="1077913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巩固练习</a:t>
            </a:r>
          </a:p>
        </p:txBody>
      </p:sp>
      <p:pic>
        <p:nvPicPr>
          <p:cNvPr id="64520" name="Picture 5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4498975" y="2279650"/>
            <a:ext cx="2335213" cy="2198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21" name="Picture 5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8205788" y="2525713"/>
            <a:ext cx="2270125" cy="195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/>
          <p:nvPr/>
        </p:nvSpPr>
        <p:spPr>
          <a:xfrm>
            <a:off x="954088" y="1662113"/>
            <a:ext cx="10382250" cy="1482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．一个平行四边形广告牌，底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米。按每平方米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元计算，制作这个广告牌需要多少元？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967038" y="3336925"/>
            <a:ext cx="5619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6×2×50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06400" y="4113213"/>
            <a:ext cx="94456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答：制作这个广告牌需要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123825" y="919163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/>
          <p:nvPr/>
        </p:nvSpPr>
        <p:spPr>
          <a:xfrm>
            <a:off x="904875" y="1635125"/>
            <a:ext cx="10382250" cy="2222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．一个平行四边形停车场，底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米。如果平均每个车位占地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平方米，这个停车场一共可以停多少辆车？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62000" y="3754438"/>
            <a:ext cx="103822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63×25÷15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71500" y="4897438"/>
            <a:ext cx="110490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答：这个停车场一共可以停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辆车。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8263" y="1187450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573088" y="1023938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复习导入</a:t>
            </a:r>
          </a:p>
        </p:txBody>
      </p:sp>
      <p:sp>
        <p:nvSpPr>
          <p:cNvPr id="14" name="矩形 13"/>
          <p:cNvSpPr/>
          <p:nvPr/>
        </p:nvSpPr>
        <p:spPr>
          <a:xfrm>
            <a:off x="2933700" y="2417763"/>
            <a:ext cx="1852613" cy="852487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88025" y="2417763"/>
            <a:ext cx="876300" cy="83978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3538538" y="4468813"/>
            <a:ext cx="1001712" cy="8763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" name="梯形 16"/>
          <p:cNvSpPr/>
          <p:nvPr/>
        </p:nvSpPr>
        <p:spPr bwMode="auto">
          <a:xfrm>
            <a:off x="5614988" y="4208463"/>
            <a:ext cx="1395413" cy="1162050"/>
          </a:xfrm>
          <a:prstGeom prst="trapezoid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平行四边形 17"/>
          <p:cNvSpPr/>
          <p:nvPr/>
        </p:nvSpPr>
        <p:spPr>
          <a:xfrm>
            <a:off x="7702550" y="2428875"/>
            <a:ext cx="1397000" cy="792163"/>
          </a:xfrm>
          <a:prstGeom prst="parallelogram">
            <a:avLst>
              <a:gd name="adj" fmla="val 24966"/>
            </a:avLst>
          </a:prstGeom>
          <a:solidFill>
            <a:srgbClr val="0070C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8061325" y="4257675"/>
            <a:ext cx="1012825" cy="101441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/>
          </p:cNvSpPr>
          <p:nvPr>
            <p:ph type="title"/>
          </p:nvPr>
        </p:nvSpPr>
        <p:spPr>
          <a:xfrm>
            <a:off x="5726113" y="1193800"/>
            <a:ext cx="6465887" cy="6667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下面每组的两个图形面积相等吗？</a:t>
            </a:r>
          </a:p>
        </p:txBody>
      </p:sp>
      <p:pic>
        <p:nvPicPr>
          <p:cNvPr id="44035" name="Picture 7" descr="C:\Users\admin\Desktop\]DG{C~VD{_X1[103A6EO28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712" y="1963738"/>
            <a:ext cx="12382500" cy="246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 bwMode="auto">
          <a:xfrm>
            <a:off x="109538" y="1146175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504825" y="1146175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  <p:pic>
        <p:nvPicPr>
          <p:cNvPr id="9" name="Picture 2" descr="C:\Users\xyli5\Desktop\无标题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13850" y="3028950"/>
            <a:ext cx="1584325" cy="1190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Picture 3" descr="C:\Users\xyli5\Desktop\无标题2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28850" y="1947863"/>
            <a:ext cx="117157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CE9F1"/>
              </a:clrFrom>
              <a:clrTo>
                <a:srgbClr val="FCE9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2238" y="4468813"/>
            <a:ext cx="3686175" cy="171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CE9F1"/>
              </a:clrFrom>
              <a:clrTo>
                <a:srgbClr val="FCE9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4488" y="4464050"/>
            <a:ext cx="3962400" cy="1733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圆角矩形标注 7"/>
          <p:cNvSpPr/>
          <p:nvPr/>
        </p:nvSpPr>
        <p:spPr>
          <a:xfrm>
            <a:off x="3525838" y="1012825"/>
            <a:ext cx="4248150" cy="935038"/>
          </a:xfrm>
          <a:prstGeom prst="wedgeRoundRectCallout">
            <a:avLst>
              <a:gd name="adj1" fmla="val -52718"/>
              <a:gd name="adj2" fmla="val 99912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1" hangingPunct="1"/>
            <a:r>
              <a:rPr lang="zh-CN" altLang="zh-CN" sz="2800" b="1" dirty="0">
                <a:latin typeface="Calibri" panose="020F0502020204030204" pitchFamily="34" charset="0"/>
              </a:rPr>
              <a:t>把①号图形中上面的小长方形向下平移，再比较。</a:t>
            </a:r>
          </a:p>
        </p:txBody>
      </p:sp>
      <p:sp>
        <p:nvSpPr>
          <p:cNvPr id="14" name="圆角矩形标注 8"/>
          <p:cNvSpPr/>
          <p:nvPr/>
        </p:nvSpPr>
        <p:spPr>
          <a:xfrm>
            <a:off x="4894263" y="2379663"/>
            <a:ext cx="4248150" cy="936625"/>
          </a:xfrm>
          <a:prstGeom prst="wedgeRoundRectCallout">
            <a:avLst>
              <a:gd name="adj1" fmla="val 50139"/>
              <a:gd name="adj2" fmla="val 82065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1" hangingPunct="1"/>
            <a:r>
              <a:rPr lang="zh-CN" altLang="zh-CN" sz="2800" b="1" dirty="0">
                <a:latin typeface="Calibri" panose="020F0502020204030204" pitchFamily="34" charset="0"/>
              </a:rPr>
              <a:t>把③号图形中左边的三角形向右平移，再比较。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841750" y="1905000"/>
            <a:ext cx="8350250" cy="546100"/>
          </a:xfrm>
          <a:prstGeom prst="rect">
            <a:avLst/>
          </a:prstGeom>
          <a:ln>
            <a:noFill/>
            <a:miter lim="800000"/>
          </a:ln>
        </p:spPr>
        <p:txBody>
          <a:bodyPr/>
          <a:lstStyle/>
          <a:p>
            <a:pPr marL="914400" marR="0" lvl="0" indent="-914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Calibri Light" panose="020F0302020204030204" pitchFamily="34" charset="0"/>
              </a:rPr>
              <a:t>你能把下图中的平行四边形转化成长方形吗？</a:t>
            </a:r>
          </a:p>
        </p:txBody>
      </p:sp>
      <p:pic>
        <p:nvPicPr>
          <p:cNvPr id="48131" name="Picture 7" descr="C:\Users\admin\Desktop\P5AX){H6`}%_9%J{(P~QND0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50" y="2903538"/>
            <a:ext cx="9334500" cy="327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 bwMode="auto">
          <a:xfrm>
            <a:off x="82550" y="1228725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7" descr="C:\Users\admin\Desktop\P5AX){H6`}%_9%J{(P~QND0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62075" y="2573338"/>
            <a:ext cx="9334500" cy="327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直角三角形 3"/>
          <p:cNvSpPr/>
          <p:nvPr/>
        </p:nvSpPr>
        <p:spPr>
          <a:xfrm flipH="1">
            <a:off x="2846388" y="3144838"/>
            <a:ext cx="1428750" cy="20716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直角三角形 4"/>
          <p:cNvSpPr/>
          <p:nvPr/>
        </p:nvSpPr>
        <p:spPr>
          <a:xfrm flipH="1">
            <a:off x="7724775" y="3144838"/>
            <a:ext cx="1390650" cy="2071688"/>
          </a:xfrm>
          <a:prstGeom prst="rtTriangl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4505325" y="3930650"/>
            <a:ext cx="3810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955925" y="1617663"/>
            <a:ext cx="7715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Calibri Light" panose="020F0302020204030204" pitchFamily="34" charset="0"/>
              </a:rPr>
              <a:t>剪下一个三角形平移。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14325" y="969963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1090613" y="809625"/>
            <a:ext cx="10772775" cy="1497013"/>
          </a:xfrm>
          <a:prstGeom prst="rect">
            <a:avLst/>
          </a:prstGeom>
          <a:ln>
            <a:noFill/>
            <a:miter lim="800000"/>
          </a:ln>
        </p:spPr>
        <p:txBody>
          <a:bodyPr/>
          <a:lstStyle/>
          <a:p>
            <a:pPr marL="914400" marR="0" lvl="0" indent="-9144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libri Light" panose="020F0302020204030204" pitchFamily="34" charset="0"/>
              </a:rPr>
              <a:t>            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Calibri Light" panose="020F0302020204030204" pitchFamily="34" charset="0"/>
              </a:rPr>
              <a:t>剪下教材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Calibri Light" panose="020F0302020204030204" pitchFamily="34" charset="0"/>
              </a:rPr>
              <a:t>115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Calibri Light" panose="020F0302020204030204" pitchFamily="34" charset="0"/>
              </a:rPr>
              <a:t>页上的平行四边形。先把它转化成长方形求出面积，在小组里交流，再填写下表。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04825" y="2684463"/>
          <a:ext cx="11239500" cy="328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7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149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rgbClr val="000000"/>
                          </a:solidFill>
                        </a:rPr>
                        <a:t>转化成的长方形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rgbClr val="000000"/>
                          </a:solidFill>
                        </a:rPr>
                        <a:t>平行四边形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528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长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宽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面积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r>
                        <a:rPr lang="en-US" altLang="zh-CN" sz="2800" b="1" baseline="30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zh-CN" altLang="en-US" sz="2800" b="1" baseline="30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底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高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面积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r>
                        <a:rPr lang="en-US" altLang="zh-CN" sz="2800" b="1" baseline="30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zh-CN" altLang="en-US" sz="2800" b="1" baseline="30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149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149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149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11" name="TextBox 6"/>
          <p:cNvSpPr txBox="1"/>
          <p:nvPr/>
        </p:nvSpPr>
        <p:spPr>
          <a:xfrm>
            <a:off x="885825" y="4184650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2" name="TextBox 7"/>
          <p:cNvSpPr txBox="1"/>
          <p:nvPr/>
        </p:nvSpPr>
        <p:spPr>
          <a:xfrm>
            <a:off x="2600325" y="4184650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3" name="TextBox 8"/>
          <p:cNvSpPr txBox="1"/>
          <p:nvPr/>
        </p:nvSpPr>
        <p:spPr>
          <a:xfrm>
            <a:off x="4695825" y="42560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4" name="TextBox 9"/>
          <p:cNvSpPr txBox="1"/>
          <p:nvPr/>
        </p:nvSpPr>
        <p:spPr>
          <a:xfrm>
            <a:off x="6696075" y="4184650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5" name="TextBox 10"/>
          <p:cNvSpPr txBox="1"/>
          <p:nvPr/>
        </p:nvSpPr>
        <p:spPr>
          <a:xfrm>
            <a:off x="8410575" y="4184650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6" name="TextBox 11"/>
          <p:cNvSpPr txBox="1"/>
          <p:nvPr/>
        </p:nvSpPr>
        <p:spPr>
          <a:xfrm>
            <a:off x="10506075" y="4184650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7" name="TextBox 12"/>
          <p:cNvSpPr txBox="1"/>
          <p:nvPr/>
        </p:nvSpPr>
        <p:spPr>
          <a:xfrm>
            <a:off x="88582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8" name="TextBox 13"/>
          <p:cNvSpPr txBox="1"/>
          <p:nvPr/>
        </p:nvSpPr>
        <p:spPr>
          <a:xfrm>
            <a:off x="260032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19" name="TextBox 14"/>
          <p:cNvSpPr txBox="1"/>
          <p:nvPr/>
        </p:nvSpPr>
        <p:spPr>
          <a:xfrm>
            <a:off x="469582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32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0" name="TextBox 15"/>
          <p:cNvSpPr txBox="1"/>
          <p:nvPr/>
        </p:nvSpPr>
        <p:spPr>
          <a:xfrm>
            <a:off x="669607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1" name="TextBox 16"/>
          <p:cNvSpPr txBox="1"/>
          <p:nvPr/>
        </p:nvSpPr>
        <p:spPr>
          <a:xfrm>
            <a:off x="841057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2" name="TextBox 17"/>
          <p:cNvSpPr txBox="1"/>
          <p:nvPr/>
        </p:nvSpPr>
        <p:spPr>
          <a:xfrm>
            <a:off x="10506075" y="48275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32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3" name="TextBox 18"/>
          <p:cNvSpPr txBox="1"/>
          <p:nvPr/>
        </p:nvSpPr>
        <p:spPr>
          <a:xfrm>
            <a:off x="885825" y="5375275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4" name="TextBox 19"/>
          <p:cNvSpPr txBox="1"/>
          <p:nvPr/>
        </p:nvSpPr>
        <p:spPr>
          <a:xfrm>
            <a:off x="2600325" y="5399088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5" name="TextBox 20"/>
          <p:cNvSpPr txBox="1"/>
          <p:nvPr/>
        </p:nvSpPr>
        <p:spPr>
          <a:xfrm>
            <a:off x="4695825" y="5375275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6" name="TextBox 21"/>
          <p:cNvSpPr txBox="1"/>
          <p:nvPr/>
        </p:nvSpPr>
        <p:spPr>
          <a:xfrm>
            <a:off x="6696075" y="5375275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7" name="TextBox 22"/>
          <p:cNvSpPr txBox="1"/>
          <p:nvPr/>
        </p:nvSpPr>
        <p:spPr>
          <a:xfrm>
            <a:off x="8410575" y="5375275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28" name="TextBox 23"/>
          <p:cNvSpPr txBox="1"/>
          <p:nvPr/>
        </p:nvSpPr>
        <p:spPr>
          <a:xfrm>
            <a:off x="10506075" y="5375275"/>
            <a:ext cx="1238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82550" y="1282700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19" grpId="0"/>
      <p:bldP spid="7220" grpId="0"/>
      <p:bldP spid="7221" grpId="0"/>
      <p:bldP spid="7222" grpId="0"/>
      <p:bldP spid="7223" grpId="0"/>
      <p:bldP spid="7224" grpId="0"/>
      <p:bldP spid="7225" grpId="0"/>
      <p:bldP spid="7226" grpId="0"/>
      <p:bldP spid="7227" grpId="0"/>
      <p:bldP spid="7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9"/>
          <p:cNvSpPr txBox="1"/>
          <p:nvPr/>
        </p:nvSpPr>
        <p:spPr>
          <a:xfrm>
            <a:off x="485775" y="3941763"/>
            <a:ext cx="10115550" cy="430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）转化成的长方形与平行四边形面积相等吗？</a:t>
            </a:r>
          </a:p>
        </p:txBody>
      </p:sp>
      <p:sp>
        <p:nvSpPr>
          <p:cNvPr id="54275" name="Text Box 10"/>
          <p:cNvSpPr txBox="1"/>
          <p:nvPr/>
        </p:nvSpPr>
        <p:spPr>
          <a:xfrm>
            <a:off x="485775" y="4832350"/>
            <a:ext cx="10993438" cy="430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）长方形的长和宽与平行四边形的底和高有什么联系？</a:t>
            </a:r>
          </a:p>
        </p:txBody>
      </p:sp>
      <p:sp>
        <p:nvSpPr>
          <p:cNvPr id="54276" name="Text Box 11"/>
          <p:cNvSpPr txBox="1"/>
          <p:nvPr/>
        </p:nvSpPr>
        <p:spPr>
          <a:xfrm>
            <a:off x="477838" y="5880100"/>
            <a:ext cx="10801350" cy="430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）根据长方形的面积公式，怎样求平行四边形的面积？</a:t>
            </a:r>
          </a:p>
        </p:txBody>
      </p:sp>
      <p:sp>
        <p:nvSpPr>
          <p:cNvPr id="3084" name="Text Box 12"/>
          <p:cNvSpPr txBox="1"/>
          <p:nvPr/>
        </p:nvSpPr>
        <p:spPr>
          <a:xfrm>
            <a:off x="1409700" y="4349750"/>
            <a:ext cx="460851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</a:p>
        </p:txBody>
      </p:sp>
      <p:sp>
        <p:nvSpPr>
          <p:cNvPr id="3085" name="Text Box 13"/>
          <p:cNvSpPr txBox="1"/>
          <p:nvPr/>
        </p:nvSpPr>
        <p:spPr>
          <a:xfrm>
            <a:off x="1401763" y="5326063"/>
            <a:ext cx="86074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长方形的长等于平行四边形的底，长方形的宽等于平行四边形的高。</a:t>
            </a:r>
          </a:p>
        </p:txBody>
      </p:sp>
      <p:sp>
        <p:nvSpPr>
          <p:cNvPr id="3086" name="Text Box 14"/>
          <p:cNvSpPr txBox="1"/>
          <p:nvPr/>
        </p:nvSpPr>
        <p:spPr>
          <a:xfrm>
            <a:off x="1403350" y="6276975"/>
            <a:ext cx="691356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68263" y="1416050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讨论分析</a:t>
            </a:r>
          </a:p>
        </p:txBody>
      </p: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2946400" y="1108075"/>
          <a:ext cx="8678862" cy="255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7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3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rgbClr val="000000"/>
                          </a:solidFill>
                        </a:rPr>
                        <a:t>转化成的长方形</a:t>
                      </a: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rgbClr val="000000"/>
                          </a:solidFill>
                        </a:rPr>
                        <a:t>平行四边形</a:t>
                      </a: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10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长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宽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面积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r>
                        <a:rPr lang="en-US" altLang="zh-CN" sz="2800" b="1" baseline="30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zh-CN" altLang="en-US" sz="2800" b="1" baseline="30000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底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高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endParaRPr lang="zh-CN" alt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>
                          <a:solidFill>
                            <a:srgbClr val="000000"/>
                          </a:solidFill>
                        </a:rPr>
                        <a:t>面积</a:t>
                      </a:r>
                      <a:r>
                        <a:rPr lang="en-US" altLang="zh-CN" sz="2800" b="1" dirty="0">
                          <a:solidFill>
                            <a:srgbClr val="000000"/>
                          </a:solidFill>
                        </a:rPr>
                        <a:t>/cm</a:t>
                      </a:r>
                      <a:r>
                        <a:rPr lang="en-US" altLang="zh-CN" sz="2800" b="1" baseline="30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zh-CN" altLang="en-US" sz="2800" b="1" baseline="30000" dirty="0">
                        <a:solidFill>
                          <a:srgbClr val="000000"/>
                        </a:solidFill>
                      </a:endParaRPr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121924" marR="12192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321" name="TextBox 6"/>
          <p:cNvSpPr txBox="1"/>
          <p:nvPr/>
        </p:nvSpPr>
        <p:spPr>
          <a:xfrm>
            <a:off x="3344863" y="2574925"/>
            <a:ext cx="6445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2" name="TextBox 7"/>
          <p:cNvSpPr txBox="1"/>
          <p:nvPr/>
        </p:nvSpPr>
        <p:spPr>
          <a:xfrm>
            <a:off x="4591050" y="2587625"/>
            <a:ext cx="4730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3" name="TextBox 8"/>
          <p:cNvSpPr txBox="1"/>
          <p:nvPr/>
        </p:nvSpPr>
        <p:spPr>
          <a:xfrm>
            <a:off x="5969000" y="2560638"/>
            <a:ext cx="8858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4" name="TextBox 9"/>
          <p:cNvSpPr txBox="1"/>
          <p:nvPr/>
        </p:nvSpPr>
        <p:spPr>
          <a:xfrm>
            <a:off x="7512050" y="2587625"/>
            <a:ext cx="7270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5" name="TextBox 10"/>
          <p:cNvSpPr txBox="1"/>
          <p:nvPr/>
        </p:nvSpPr>
        <p:spPr>
          <a:xfrm>
            <a:off x="8856663" y="2587625"/>
            <a:ext cx="519112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6" name="TextBox 11"/>
          <p:cNvSpPr txBox="1"/>
          <p:nvPr/>
        </p:nvSpPr>
        <p:spPr>
          <a:xfrm>
            <a:off x="10283825" y="2574925"/>
            <a:ext cx="123825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7" name="TextBox 12"/>
          <p:cNvSpPr txBox="1"/>
          <p:nvPr/>
        </p:nvSpPr>
        <p:spPr>
          <a:xfrm>
            <a:off x="3395663" y="2971800"/>
            <a:ext cx="6429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8" name="TextBox 13"/>
          <p:cNvSpPr txBox="1"/>
          <p:nvPr/>
        </p:nvSpPr>
        <p:spPr>
          <a:xfrm>
            <a:off x="4591050" y="2921000"/>
            <a:ext cx="658813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29" name="TextBox 14"/>
          <p:cNvSpPr txBox="1"/>
          <p:nvPr/>
        </p:nvSpPr>
        <p:spPr>
          <a:xfrm>
            <a:off x="5969000" y="2946400"/>
            <a:ext cx="8985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32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0" name="TextBox 15"/>
          <p:cNvSpPr txBox="1"/>
          <p:nvPr/>
        </p:nvSpPr>
        <p:spPr>
          <a:xfrm>
            <a:off x="7599363" y="2946400"/>
            <a:ext cx="7016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1" name="TextBox 16"/>
          <p:cNvSpPr txBox="1"/>
          <p:nvPr/>
        </p:nvSpPr>
        <p:spPr>
          <a:xfrm>
            <a:off x="8856663" y="2959100"/>
            <a:ext cx="5683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2" name="TextBox 17"/>
          <p:cNvSpPr txBox="1"/>
          <p:nvPr/>
        </p:nvSpPr>
        <p:spPr>
          <a:xfrm>
            <a:off x="10272713" y="2982913"/>
            <a:ext cx="9699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32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3" name="TextBox 18"/>
          <p:cNvSpPr txBox="1"/>
          <p:nvPr/>
        </p:nvSpPr>
        <p:spPr>
          <a:xfrm>
            <a:off x="3382963" y="3321050"/>
            <a:ext cx="544512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4" name="TextBox 19"/>
          <p:cNvSpPr txBox="1"/>
          <p:nvPr/>
        </p:nvSpPr>
        <p:spPr>
          <a:xfrm>
            <a:off x="4591050" y="3319463"/>
            <a:ext cx="62071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5" name="TextBox 20"/>
          <p:cNvSpPr txBox="1"/>
          <p:nvPr/>
        </p:nvSpPr>
        <p:spPr>
          <a:xfrm>
            <a:off x="5969000" y="3346450"/>
            <a:ext cx="787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6" name="TextBox 21"/>
          <p:cNvSpPr txBox="1"/>
          <p:nvPr/>
        </p:nvSpPr>
        <p:spPr>
          <a:xfrm>
            <a:off x="7599363" y="3357563"/>
            <a:ext cx="665162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7" name="TextBox 22"/>
          <p:cNvSpPr txBox="1"/>
          <p:nvPr/>
        </p:nvSpPr>
        <p:spPr>
          <a:xfrm>
            <a:off x="8843963" y="3346450"/>
            <a:ext cx="4079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338" name="TextBox 23"/>
          <p:cNvSpPr txBox="1"/>
          <p:nvPr/>
        </p:nvSpPr>
        <p:spPr>
          <a:xfrm>
            <a:off x="10272713" y="3370263"/>
            <a:ext cx="123825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13"/>
          <p:cNvGrpSpPr/>
          <p:nvPr/>
        </p:nvGrpSpPr>
        <p:grpSpPr>
          <a:xfrm>
            <a:off x="6224588" y="4164013"/>
            <a:ext cx="4321175" cy="1816100"/>
            <a:chOff x="3424" y="1434"/>
            <a:chExt cx="2041" cy="1144"/>
          </a:xfrm>
        </p:grpSpPr>
        <p:sp>
          <p:nvSpPr>
            <p:cNvPr id="56326" name="AutoShape 4"/>
            <p:cNvSpPr/>
            <p:nvPr/>
          </p:nvSpPr>
          <p:spPr>
            <a:xfrm>
              <a:off x="3424" y="1434"/>
              <a:ext cx="2041" cy="862"/>
            </a:xfrm>
            <a:prstGeom prst="parallelogram">
              <a:avLst>
                <a:gd name="adj" fmla="val 59193"/>
              </a:avLst>
            </a:prstGeom>
            <a:solidFill>
              <a:schemeClr val="accent1">
                <a:alpha val="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56327" name="Line 8"/>
            <p:cNvSpPr/>
            <p:nvPr/>
          </p:nvSpPr>
          <p:spPr>
            <a:xfrm>
              <a:off x="3923" y="1434"/>
              <a:ext cx="0" cy="862"/>
            </a:xfrm>
            <a:prstGeom prst="line">
              <a:avLst/>
            </a:prstGeom>
            <a:ln w="25400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8" name="Line 9"/>
            <p:cNvSpPr/>
            <p:nvPr/>
          </p:nvSpPr>
          <p:spPr>
            <a:xfrm>
              <a:off x="3923" y="2205"/>
              <a:ext cx="91" cy="0"/>
            </a:xfrm>
            <a:prstGeom prst="line">
              <a:avLst/>
            </a:prstGeom>
            <a:ln w="254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9" name="Line 10"/>
            <p:cNvSpPr/>
            <p:nvPr/>
          </p:nvSpPr>
          <p:spPr>
            <a:xfrm flipH="1">
              <a:off x="4014" y="2205"/>
              <a:ext cx="0" cy="91"/>
            </a:xfrm>
            <a:prstGeom prst="line">
              <a:avLst/>
            </a:prstGeom>
            <a:ln w="254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0" name="Text Box 11"/>
            <p:cNvSpPr txBox="1"/>
            <p:nvPr/>
          </p:nvSpPr>
          <p:spPr>
            <a:xfrm>
              <a:off x="4150" y="2251"/>
              <a:ext cx="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6331" name="Text Box 12"/>
            <p:cNvSpPr txBox="1"/>
            <p:nvPr/>
          </p:nvSpPr>
          <p:spPr>
            <a:xfrm>
              <a:off x="3969" y="1661"/>
              <a:ext cx="2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56323" name="Text Box 14"/>
          <p:cNvSpPr txBox="1"/>
          <p:nvPr/>
        </p:nvSpPr>
        <p:spPr>
          <a:xfrm>
            <a:off x="598488" y="1930400"/>
            <a:ext cx="11090275" cy="1274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32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表示平行四边形的面积，用</a:t>
            </a:r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32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3200" b="1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32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分别表示平行四边形的底和高，上面的公式可以写成：</a:t>
            </a:r>
          </a:p>
        </p:txBody>
      </p:sp>
      <p:sp>
        <p:nvSpPr>
          <p:cNvPr id="5135" name="Text Box 15"/>
          <p:cNvSpPr txBox="1"/>
          <p:nvPr/>
        </p:nvSpPr>
        <p:spPr>
          <a:xfrm>
            <a:off x="2382838" y="4467225"/>
            <a:ext cx="4800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 </a:t>
            </a:r>
            <a:r>
              <a:rPr lang="en-US" altLang="zh-CN" sz="4400" b="1" i="1" dirty="0">
                <a:latin typeface="Times New Roman" panose="02020603050405020304" pitchFamily="18" charset="0"/>
              </a:rPr>
              <a:t>=  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b="1" dirty="0">
                <a:latin typeface="Times New Roman" panose="02020603050405020304" pitchFamily="18" charset="0"/>
              </a:rPr>
              <a:t>×</a:t>
            </a:r>
            <a:r>
              <a:rPr lang="en-US" altLang="zh-CN" sz="44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95250" y="1201738"/>
            <a:ext cx="2093913" cy="5508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宽屏</PresentationFormat>
  <Paragraphs>118</Paragraphs>
  <Slides>16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下面每组的两个图形面积相等吗？</vt:lpstr>
      <vt:lpstr>PowerPoint 演示文稿</vt:lpstr>
      <vt:lpstr>你能把下图中的平行四边形转化成长方形吗？</vt:lpstr>
      <vt:lpstr>PowerPoint 演示文稿</vt:lpstr>
      <vt:lpstr>               剪下教材115页上的平行四边形。先把它转化成长方形求出面积，在小组里交流，再填写下表。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2023-01-16T20:12:23Z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CDF81515620F4E849BE5662C25C9EA52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