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488" r:id="rId2"/>
    <p:sldId id="317" r:id="rId3"/>
    <p:sldId id="318" r:id="rId4"/>
    <p:sldId id="293" r:id="rId5"/>
    <p:sldId id="256" r:id="rId6"/>
    <p:sldId id="257" r:id="rId7"/>
    <p:sldId id="319" r:id="rId8"/>
    <p:sldId id="322" r:id="rId9"/>
    <p:sldId id="320" r:id="rId10"/>
    <p:sldId id="323" r:id="rId11"/>
    <p:sldId id="272" r:id="rId12"/>
    <p:sldId id="324" r:id="rId13"/>
    <p:sldId id="335" r:id="rId14"/>
    <p:sldId id="333" r:id="rId15"/>
    <p:sldId id="334" r:id="rId16"/>
    <p:sldId id="329" r:id="rId17"/>
    <p:sldId id="330" r:id="rId18"/>
    <p:sldId id="331" r:id="rId19"/>
    <p:sldId id="332" r:id="rId20"/>
    <p:sldId id="273" r:id="rId21"/>
    <p:sldId id="336" r:id="rId22"/>
    <p:sldId id="339" r:id="rId23"/>
    <p:sldId id="327" r:id="rId24"/>
    <p:sldId id="265" r:id="rId25"/>
    <p:sldId id="266" r:id="rId26"/>
    <p:sldId id="287" r:id="rId27"/>
    <p:sldId id="274" r:id="rId28"/>
    <p:sldId id="275" r:id="rId29"/>
    <p:sldId id="282" r:id="rId30"/>
    <p:sldId id="277" r:id="rId31"/>
    <p:sldId id="258" r:id="rId32"/>
    <p:sldId id="316" r:id="rId33"/>
    <p:sldId id="299" r:id="rId34"/>
    <p:sldId id="301" r:id="rId35"/>
    <p:sldId id="300" r:id="rId36"/>
    <p:sldId id="315" r:id="rId37"/>
    <p:sldId id="288" r:id="rId38"/>
    <p:sldId id="312" r:id="rId39"/>
    <p:sldId id="308" r:id="rId40"/>
    <p:sldId id="270" r:id="rId41"/>
    <p:sldId id="313" r:id="rId42"/>
    <p:sldId id="314" r:id="rId43"/>
    <p:sldId id="302" r:id="rId44"/>
    <p:sldId id="295" r:id="rId45"/>
    <p:sldId id="286" r:id="rId46"/>
    <p:sldId id="285" r:id="rId47"/>
    <p:sldId id="489" r:id="rId48"/>
  </p:sldIdLst>
  <p:sldSz cx="9144000" cy="5143500" type="screen16x9"/>
  <p:notesSz cx="6858000" cy="9144000"/>
  <p:custDataLst>
    <p:tags r:id="rId51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2" autoAdjust="0"/>
    <p:restoredTop sz="94660"/>
  </p:normalViewPr>
  <p:slideViewPr>
    <p:cSldViewPr snapToGrid="0">
      <p:cViewPr>
        <p:scale>
          <a:sx n="110" d="100"/>
          <a:sy n="110" d="100"/>
        </p:scale>
        <p:origin x="-1650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7370B-EBCF-4079-BDED-E36F5DF7E0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1A00C-D316-4F51-9DF8-B37977040D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54D3595-8B77-4890-9181-F3998043B6E7}" type="slidenum">
              <a:rPr lang="zh-CN" altLang="en-US"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B6A2-19E6-5C44-B2DB-F41FA6D5613C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1AE-95AF-A14A-84C8-6DAE7FE672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B6A2-19E6-5C44-B2DB-F41FA6D5613C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1AE-95AF-A14A-84C8-6DAE7FE672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B6A2-19E6-5C44-B2DB-F41FA6D5613C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1AE-95AF-A14A-84C8-6DAE7FE672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-450559" y="7795"/>
            <a:ext cx="10649491" cy="5588291"/>
          </a:xfrm>
          <a:prstGeom prst="rect">
            <a:avLst/>
          </a:prstGeom>
        </p:spPr>
      </p:pic>
    </p:spTree>
  </p:cSld>
  <p:clrMapOvr>
    <a:masterClrMapping/>
  </p:clrMapOvr>
  <p:transition spd="med" advTm="700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>
            <a:alphaModFix amt="35000"/>
          </a:blip>
          <a:srcRect/>
          <a:stretch>
            <a:fillRect/>
          </a:stretch>
        </p:blipFill>
        <p:spPr>
          <a:xfrm>
            <a:off x="-450559" y="7795"/>
            <a:ext cx="10649491" cy="55882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" y="4474288"/>
            <a:ext cx="604911" cy="5389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8292904" y="4242573"/>
            <a:ext cx="1430044" cy="100989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171450"/>
            <a:ext cx="854075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200151"/>
            <a:ext cx="8153400" cy="3374231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972F4-8307-4E4D-87F6-C15D02F2987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B6A2-19E6-5C44-B2DB-F41FA6D5613C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1AE-95AF-A14A-84C8-6DAE7FE672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B6A2-19E6-5C44-B2DB-F41FA6D5613C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1AE-95AF-A14A-84C8-6DAE7FE672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B6A2-19E6-5C44-B2DB-F41FA6D5613C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1AE-95AF-A14A-84C8-6DAE7FE672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B6A2-19E6-5C44-B2DB-F41FA6D5613C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1AE-95AF-A14A-84C8-6DAE7FE672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B6A2-19E6-5C44-B2DB-F41FA6D5613C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1AE-95AF-A14A-84C8-6DAE7FE672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B6A2-19E6-5C44-B2DB-F41FA6D5613C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1AE-95AF-A14A-84C8-6DAE7FE672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B6A2-19E6-5C44-B2DB-F41FA6D5613C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1AE-95AF-A14A-84C8-6DAE7FE672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B6A2-19E6-5C44-B2DB-F41FA6D5613C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1AE-95AF-A14A-84C8-6DAE7FE672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CB6A2-19E6-5C44-B2DB-F41FA6D5613C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B11AE-95AF-A14A-84C8-6DAE7FE672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77032"/>
            <a:ext cx="11187942" cy="5589689"/>
            <a:chOff x="278362" y="275227"/>
            <a:chExt cx="14917256" cy="7452919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1271464" y="275227"/>
              <a:ext cx="10083483" cy="5152283"/>
            </a:xfrm>
            <a:prstGeom prst="rect">
              <a:avLst/>
            </a:prstGeom>
            <a:effectLst>
              <a:outerShdw blurRad="254000" dist="76200" sx="102000" sy="102000" algn="ctr" rotWithShape="0">
                <a:prstClr val="black">
                  <a:alpha val="25000"/>
                </a:prstClr>
              </a:outerShdw>
            </a:effectLst>
          </p:spPr>
        </p:pic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278362" y="4537721"/>
              <a:ext cx="2295166" cy="2045052"/>
            </a:xfrm>
            <a:prstGeom prst="rect">
              <a:avLst/>
            </a:prstGeom>
          </p:spPr>
        </p:pic>
        <p:sp>
          <p:nvSpPr>
            <p:cNvPr id="43" name="Slide Number Placeholder 5"/>
            <p:cNvSpPr txBox="1"/>
            <p:nvPr/>
          </p:nvSpPr>
          <p:spPr>
            <a:xfrm>
              <a:off x="9474292" y="6525454"/>
              <a:ext cx="2743200" cy="365125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fld id="{400A8FA8-F0BC-4BE7-BCFD-039897E4D028}" type="slidenum">
                <a:rPr lang="zh-CN" altLang="en-US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fld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1108827" y="3829168"/>
              <a:ext cx="4086791" cy="2886087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9144714" y="2034735"/>
              <a:ext cx="3652916" cy="5693411"/>
            </a:xfrm>
            <a:prstGeom prst="rect">
              <a:avLst/>
            </a:prstGeom>
          </p:spPr>
        </p:pic>
        <p:sp>
          <p:nvSpPr>
            <p:cNvPr id="8" name="TextBox 9"/>
            <p:cNvSpPr>
              <a:spLocks noChangeArrowheads="1"/>
            </p:cNvSpPr>
            <p:nvPr/>
          </p:nvSpPr>
          <p:spPr bwMode="auto">
            <a:xfrm>
              <a:off x="619125" y="1528443"/>
              <a:ext cx="8855168" cy="1132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4100" b="1" dirty="0">
                  <a:solidFill>
                    <a:srgbClr val="E5295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Module 8</a:t>
              </a:r>
            </a:p>
          </p:txBody>
        </p:sp>
        <p:sp>
          <p:nvSpPr>
            <p:cNvPr id="9" name="TextBox 10"/>
            <p:cNvSpPr>
              <a:spLocks noChangeArrowheads="1"/>
            </p:cNvSpPr>
            <p:nvPr/>
          </p:nvSpPr>
          <p:spPr bwMode="auto">
            <a:xfrm>
              <a:off x="619125" y="2617972"/>
              <a:ext cx="9069939" cy="2560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3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Unit 1  </a:t>
              </a:r>
            </a:p>
            <a:p>
              <a:pPr lvl="0"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3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I can hardly believe we’re in the city </a:t>
              </a:r>
              <a:r>
                <a:rPr lang="en-US" altLang="zh-CN" sz="33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centre</a:t>
              </a:r>
              <a:r>
                <a:rPr lang="en-US" altLang="zh-CN" sz="33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.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2617567" y="4285021"/>
            <a:ext cx="2759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7000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378529" y="1225392"/>
            <a:ext cx="6115050" cy="3374231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>
                <a:cs typeface="+mn-ea"/>
                <a:sym typeface="+mn-lt"/>
              </a:rPr>
              <a:t>1. where are they?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altLang="zh-CN"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>
                <a:cs typeface="+mn-ea"/>
                <a:sym typeface="+mn-lt"/>
              </a:rPr>
              <a:t>2. What’s the park famous for?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altLang="zh-CN"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altLang="zh-CN"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>
                <a:cs typeface="+mn-ea"/>
                <a:sym typeface="+mn-lt"/>
              </a:rPr>
              <a:t>3. How big is the lake?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521676" y="1574188"/>
            <a:ext cx="1696618" cy="38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dirty="0" err="1">
                <a:solidFill>
                  <a:srgbClr val="CC0000"/>
                </a:solidFill>
                <a:latin typeface="+mn-lt"/>
                <a:ea typeface="+mn-ea"/>
                <a:cs typeface="+mn-ea"/>
                <a:sym typeface="+mn-lt"/>
              </a:rPr>
              <a:t>Beihai</a:t>
            </a:r>
            <a:r>
              <a:rPr lang="en-US" altLang="zh-CN" sz="2000" dirty="0">
                <a:solidFill>
                  <a:srgbClr val="CC0000"/>
                </a:solidFill>
                <a:latin typeface="+mn-lt"/>
                <a:ea typeface="+mn-ea"/>
                <a:cs typeface="+mn-ea"/>
                <a:sym typeface="+mn-lt"/>
              </a:rPr>
              <a:t> Park.</a:t>
            </a:r>
          </a:p>
        </p:txBody>
      </p:sp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2364767" y="3782178"/>
            <a:ext cx="559813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dirty="0">
                <a:solidFill>
                  <a:srgbClr val="CC0000"/>
                </a:solidFill>
                <a:latin typeface="+mn-lt"/>
                <a:ea typeface="+mn-ea"/>
                <a:cs typeface="+mn-ea"/>
                <a:sym typeface="+mn-lt"/>
              </a:rPr>
              <a:t>It takes up over half of the park area.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396820" y="2386010"/>
            <a:ext cx="5566080" cy="7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This park is famous for its lake, bridges and ancient building on the hill.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96820" y="122127"/>
            <a:ext cx="4689780" cy="106644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700" b="1" noProof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Listen and answer the following questions:</a:t>
            </a:r>
            <a:endParaRPr lang="zh-CN" altLang="zh-CN" sz="2700" b="1" noProof="1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" name="文本框 14"/>
          <p:cNvSpPr txBox="1">
            <a:spLocks noChangeArrowheads="1"/>
          </p:cNvSpPr>
          <p:nvPr/>
        </p:nvSpPr>
        <p:spPr bwMode="auto">
          <a:xfrm>
            <a:off x="330462" y="279719"/>
            <a:ext cx="2048067" cy="56784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700" b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Activity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48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beihai-park-map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591158" y="213360"/>
            <a:ext cx="3961685" cy="443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Box 3"/>
          <p:cNvSpPr txBox="1">
            <a:spLocks noChangeArrowheads="1"/>
          </p:cNvSpPr>
          <p:nvPr/>
        </p:nvSpPr>
        <p:spPr bwMode="auto">
          <a:xfrm>
            <a:off x="1871663" y="647316"/>
            <a:ext cx="4698206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>
                <a:latin typeface="+mn-lt"/>
                <a:ea typeface="+mn-ea"/>
                <a:cs typeface="+mn-ea"/>
                <a:sym typeface="+mn-lt"/>
              </a:rPr>
              <a:t>What can you do in the park?</a:t>
            </a:r>
          </a:p>
        </p:txBody>
      </p:sp>
      <p:pic>
        <p:nvPicPr>
          <p:cNvPr id="17438" name="Picture 30" descr="北海公园-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842273" y="1653780"/>
            <a:ext cx="3158728" cy="236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TextBox 3"/>
          <p:cNvSpPr txBox="1">
            <a:spLocks noChangeArrowheads="1"/>
          </p:cNvSpPr>
          <p:nvPr/>
        </p:nvSpPr>
        <p:spPr bwMode="auto">
          <a:xfrm>
            <a:off x="1871663" y="1120377"/>
            <a:ext cx="4698206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>
                <a:latin typeface="+mn-lt"/>
                <a:ea typeface="+mn-ea"/>
                <a:cs typeface="+mn-ea"/>
                <a:sym typeface="+mn-lt"/>
              </a:rPr>
              <a:t>What will they do in the park?</a:t>
            </a:r>
          </a:p>
        </p:txBody>
      </p:sp>
      <p:sp>
        <p:nvSpPr>
          <p:cNvPr id="99334" name="TextBox 3"/>
          <p:cNvSpPr txBox="1">
            <a:spLocks noChangeArrowheads="1"/>
          </p:cNvSpPr>
          <p:nvPr/>
        </p:nvSpPr>
        <p:spPr bwMode="auto">
          <a:xfrm>
            <a:off x="1871662" y="2409826"/>
            <a:ext cx="3920729" cy="123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>
                <a:latin typeface="+mn-lt"/>
                <a:ea typeface="+mn-ea"/>
                <a:cs typeface="+mn-ea"/>
                <a:sym typeface="+mn-lt"/>
              </a:rPr>
              <a:t>I think they will…</a:t>
            </a:r>
          </a:p>
          <a:p>
            <a:pPr eaLnBrk="1" hangingPunct="1">
              <a:lnSpc>
                <a:spcPct val="120000"/>
              </a:lnSpc>
            </a:pPr>
            <a:endParaRPr lang="en-US" altLang="zh-CN" sz="210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100">
                <a:latin typeface="+mn-lt"/>
                <a:ea typeface="+mn-ea"/>
                <a:cs typeface="+mn-ea"/>
                <a:sym typeface="+mn-lt"/>
              </a:rPr>
              <a:t>I guess they will…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9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3" grpId="0"/>
      <p:bldP spid="9933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105923" y="1271566"/>
            <a:ext cx="6115050" cy="3374231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6000" b="1" dirty="0">
                <a:cs typeface="+mn-ea"/>
                <a:sym typeface="+mn-lt"/>
              </a:rPr>
              <a:t>Let’s read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8"/>
          <p:cNvSpPr txBox="1">
            <a:spLocks noChangeArrowheads="1"/>
          </p:cNvSpPr>
          <p:nvPr/>
        </p:nvSpPr>
        <p:spPr bwMode="auto">
          <a:xfrm>
            <a:off x="1494236" y="1600200"/>
            <a:ext cx="6101953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1. What is </a:t>
            </a:r>
            <a:r>
              <a:rPr lang="en-US" altLang="zh-CN" sz="2400" dirty="0" err="1">
                <a:latin typeface="+mn-lt"/>
                <a:ea typeface="+mn-ea"/>
                <a:cs typeface="+mn-ea"/>
                <a:sym typeface="+mn-lt"/>
              </a:rPr>
              <a:t>Beihai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 Park famous for?</a:t>
            </a:r>
          </a:p>
        </p:txBody>
      </p:sp>
      <p:sp>
        <p:nvSpPr>
          <p:cNvPr id="110595" name="Text Box 9"/>
          <p:cNvSpPr txBox="1">
            <a:spLocks noChangeArrowheads="1"/>
          </p:cNvSpPr>
          <p:nvPr/>
        </p:nvSpPr>
        <p:spPr bwMode="auto">
          <a:xfrm>
            <a:off x="1547813" y="3327798"/>
            <a:ext cx="6048375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2. Where are they have a picnic?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925241" y="3868342"/>
            <a:ext cx="3714799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At the top of the hill.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1818086" y="2247901"/>
            <a:ext cx="6825582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This park is famous for its lake, bridges and ancient building on the hill.</a:t>
            </a:r>
          </a:p>
        </p:txBody>
      </p:sp>
      <p:sp>
        <p:nvSpPr>
          <p:cNvPr id="110598" name="Text Box 14"/>
          <p:cNvSpPr txBox="1">
            <a:spLocks noChangeArrowheads="1"/>
          </p:cNvSpPr>
          <p:nvPr/>
        </p:nvSpPr>
        <p:spPr bwMode="auto">
          <a:xfrm>
            <a:off x="1763316" y="465535"/>
            <a:ext cx="5886450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CC0000"/>
                </a:solidFill>
                <a:latin typeface="+mn-lt"/>
                <a:ea typeface="+mn-ea"/>
                <a:cs typeface="+mn-ea"/>
                <a:sym typeface="+mn-lt"/>
              </a:rPr>
              <a:t>Listen to the conversation and answer the questions.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/>
      <p:bldP spid="348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494236" y="735807"/>
            <a:ext cx="5617369" cy="167401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300" b="1">
                <a:cs typeface="+mn-ea"/>
                <a:sym typeface="+mn-lt"/>
              </a:rPr>
              <a:t>3.Where are Lingling, Tony and Daming?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zh-CN" sz="2300" b="1"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zh-CN" sz="2300" b="1"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300" b="1">
                <a:cs typeface="+mn-ea"/>
                <a:sym typeface="+mn-lt"/>
              </a:rPr>
              <a:t>4.How does Tony feel about the park?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zh-CN" sz="2300" b="1" i="1">
              <a:solidFill>
                <a:srgbClr val="FF0000"/>
              </a:solidFill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zh-CN" sz="2300" b="1"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zh-CN" sz="2300" b="1">
              <a:cs typeface="+mn-ea"/>
              <a:sym typeface="+mn-lt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656160" y="1275160"/>
            <a:ext cx="3780234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zh-CN" sz="24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They’re in Beihai Park. 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709738" y="2409826"/>
            <a:ext cx="5400675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It’s so quiet. He can even hear the birds singing.</a:t>
            </a:r>
          </a:p>
        </p:txBody>
      </p:sp>
      <p:sp>
        <p:nvSpPr>
          <p:cNvPr id="111621" name="Text Box 10"/>
          <p:cNvSpPr txBox="1">
            <a:spLocks noChangeArrowheads="1"/>
          </p:cNvSpPr>
          <p:nvPr/>
        </p:nvSpPr>
        <p:spPr bwMode="auto">
          <a:xfrm>
            <a:off x="1494236" y="3327798"/>
            <a:ext cx="6669133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5. Why does Daming want to climb the hill?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1763317" y="3813573"/>
            <a:ext cx="5617369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Because he is so tired and the weather is so hot.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54279" grpId="0"/>
      <p:bldP spid="481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3"/>
          <p:cNvSpPr txBox="1">
            <a:spLocks noChangeArrowheads="1"/>
          </p:cNvSpPr>
          <p:nvPr/>
        </p:nvSpPr>
        <p:spPr bwMode="auto">
          <a:xfrm>
            <a:off x="1494236" y="303610"/>
            <a:ext cx="6279356" cy="84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>
                <a:solidFill>
                  <a:srgbClr val="CC0000"/>
                </a:solidFill>
                <a:latin typeface="+mn-lt"/>
                <a:ea typeface="+mn-ea"/>
                <a:cs typeface="+mn-ea"/>
                <a:sym typeface="+mn-lt"/>
              </a:rPr>
              <a:t>Read and complete the sentences about Beihai Park.</a:t>
            </a:r>
          </a:p>
        </p:txBody>
      </p:sp>
      <p:sp>
        <p:nvSpPr>
          <p:cNvPr id="106499" name="Text Box 14"/>
          <p:cNvSpPr txBox="1">
            <a:spLocks noChangeArrowheads="1"/>
          </p:cNvSpPr>
          <p:nvPr/>
        </p:nvSpPr>
        <p:spPr bwMode="auto">
          <a:xfrm>
            <a:off x="1439467" y="1221581"/>
            <a:ext cx="6263878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>
                <a:latin typeface="+mn-lt"/>
                <a:ea typeface="+mn-ea"/>
                <a:cs typeface="+mn-ea"/>
                <a:sym typeface="+mn-lt"/>
              </a:rPr>
              <a:t>1. Beihai Park is so __________ that you can even hear the birds singing.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100">
                <a:latin typeface="+mn-lt"/>
                <a:ea typeface="+mn-ea"/>
                <a:cs typeface="+mn-ea"/>
                <a:sym typeface="+mn-lt"/>
              </a:rPr>
              <a:t>2. The park is famous for its ______, bridges and the ancient building on the hill.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100">
                <a:latin typeface="+mn-lt"/>
                <a:ea typeface="+mn-ea"/>
                <a:cs typeface="+mn-ea"/>
                <a:sym typeface="+mn-lt"/>
              </a:rPr>
              <a:t>3. The lake takes up ________ of the park area.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100">
                <a:latin typeface="+mn-lt"/>
                <a:ea typeface="+mn-ea"/>
                <a:cs typeface="+mn-ea"/>
                <a:sym typeface="+mn-lt"/>
              </a:rPr>
              <a:t>4. You can point out the _______ of Beijing from the top of the hill.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100">
                <a:latin typeface="+mn-lt"/>
                <a:ea typeface="+mn-ea"/>
                <a:cs typeface="+mn-ea"/>
                <a:sym typeface="+mn-lt"/>
              </a:rPr>
              <a:t>5. They do not allow people to swim ___________.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3907270" y="1221581"/>
            <a:ext cx="819776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quiet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4999102" y="1966911"/>
            <a:ext cx="683520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lake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3876195" y="2750271"/>
            <a:ext cx="1364797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over half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4477804" y="3107313"/>
            <a:ext cx="956031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sights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5860733" y="3921919"/>
            <a:ext cx="1637308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in the lake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1" grpId="0"/>
      <p:bldP spid="45072" grpId="0"/>
      <p:bldP spid="45073" grpId="0"/>
      <p:bldP spid="45074" grpId="0"/>
      <p:bldP spid="450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Rot="1" noChangeArrowheads="1"/>
          </p:cNvSpPr>
          <p:nvPr/>
        </p:nvSpPr>
        <p:spPr bwMode="auto">
          <a:xfrm>
            <a:off x="1763316" y="573883"/>
            <a:ext cx="6052216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CC0000"/>
                </a:solidFill>
                <a:latin typeface="+mn-lt"/>
                <a:ea typeface="+mn-ea"/>
                <a:cs typeface="+mn-ea"/>
                <a:sym typeface="+mn-lt"/>
              </a:rPr>
              <a:t>Read again and answer the questions.</a:t>
            </a:r>
          </a:p>
        </p:txBody>
      </p:sp>
      <p:sp>
        <p:nvSpPr>
          <p:cNvPr id="107523" name="Text Box 15"/>
          <p:cNvSpPr txBox="1">
            <a:spLocks noChangeArrowheads="1"/>
          </p:cNvSpPr>
          <p:nvPr/>
        </p:nvSpPr>
        <p:spPr bwMode="auto">
          <a:xfrm>
            <a:off x="1601392" y="1383507"/>
            <a:ext cx="5417344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1. I can hardly believe we’re in the city centre.</a:t>
            </a:r>
          </a:p>
        </p:txBody>
      </p:sp>
      <p:sp>
        <p:nvSpPr>
          <p:cNvPr id="107524" name="Text Box 16"/>
          <p:cNvSpPr txBox="1">
            <a:spLocks noChangeArrowheads="1"/>
          </p:cNvSpPr>
          <p:nvPr/>
        </p:nvSpPr>
        <p:spPr bwMode="auto">
          <a:xfrm>
            <a:off x="1601392" y="2304047"/>
            <a:ext cx="5886450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Does Tony think they are in the city </a:t>
            </a:r>
            <a:r>
              <a:rPr lang="en-US" altLang="zh-CN" sz="2400" dirty="0" err="1">
                <a:latin typeface="+mn-lt"/>
                <a:ea typeface="+mn-ea"/>
                <a:cs typeface="+mn-ea"/>
                <a:sym typeface="+mn-lt"/>
              </a:rPr>
              <a:t>centre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 or not?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1601392" y="3289698"/>
            <a:ext cx="5469731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Tony doesn’t think they are in the city centre.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9"/>
          <p:cNvSpPr txBox="1">
            <a:spLocks noChangeArrowheads="1"/>
          </p:cNvSpPr>
          <p:nvPr/>
        </p:nvSpPr>
        <p:spPr bwMode="auto">
          <a:xfrm>
            <a:off x="2126695" y="522922"/>
            <a:ext cx="5669756" cy="84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>
                <a:latin typeface="+mn-lt"/>
                <a:ea typeface="+mn-ea"/>
                <a:cs typeface="+mn-ea"/>
                <a:sym typeface="+mn-lt"/>
              </a:rPr>
              <a:t>2. Then I can point out the sights of Beijing for you.</a:t>
            </a:r>
          </a:p>
        </p:txBody>
      </p:sp>
      <p:sp>
        <p:nvSpPr>
          <p:cNvPr id="108547" name="Text Box 10"/>
          <p:cNvSpPr txBox="1">
            <a:spLocks noChangeArrowheads="1"/>
          </p:cNvSpPr>
          <p:nvPr/>
        </p:nvSpPr>
        <p:spPr bwMode="auto">
          <a:xfrm>
            <a:off x="2126695" y="1433067"/>
            <a:ext cx="4822031" cy="84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>
                <a:latin typeface="+mn-lt"/>
                <a:ea typeface="+mn-ea"/>
                <a:cs typeface="+mn-ea"/>
                <a:sym typeface="+mn-lt"/>
              </a:rPr>
              <a:t>Does Lingling want them to look at something or listen to something?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2126695" y="2343213"/>
            <a:ext cx="5724965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Lingling wants them to look at something.</a:t>
            </a:r>
          </a:p>
        </p:txBody>
      </p:sp>
      <p:sp>
        <p:nvSpPr>
          <p:cNvPr id="108549" name="Text Box 12"/>
          <p:cNvSpPr txBox="1">
            <a:spLocks noChangeArrowheads="1"/>
          </p:cNvSpPr>
          <p:nvPr/>
        </p:nvSpPr>
        <p:spPr bwMode="auto">
          <a:xfrm>
            <a:off x="2126695" y="2865560"/>
            <a:ext cx="4224554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>
                <a:latin typeface="+mn-lt"/>
                <a:ea typeface="+mn-ea"/>
                <a:cs typeface="+mn-ea"/>
                <a:sym typeface="+mn-lt"/>
              </a:rPr>
              <a:t>3. I’m so hungry and thirsty.</a:t>
            </a:r>
          </a:p>
        </p:txBody>
      </p:sp>
      <p:sp>
        <p:nvSpPr>
          <p:cNvPr id="108550" name="Text Box 13"/>
          <p:cNvSpPr txBox="1">
            <a:spLocks noChangeArrowheads="1"/>
          </p:cNvSpPr>
          <p:nvPr/>
        </p:nvSpPr>
        <p:spPr bwMode="auto">
          <a:xfrm>
            <a:off x="2126695" y="3387906"/>
            <a:ext cx="5043688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>
                <a:latin typeface="+mn-lt"/>
                <a:ea typeface="+mn-ea"/>
                <a:cs typeface="+mn-ea"/>
                <a:sym typeface="+mn-lt"/>
              </a:rPr>
              <a:t>Does Daming want something to drink?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2126695" y="3910251"/>
            <a:ext cx="1909818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Yes, he does.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/>
      <p:bldP spid="491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4"/>
          <p:cNvSpPr txBox="1">
            <a:spLocks noChangeArrowheads="1"/>
          </p:cNvSpPr>
          <p:nvPr/>
        </p:nvSpPr>
        <p:spPr bwMode="auto">
          <a:xfrm>
            <a:off x="2025849" y="1162766"/>
            <a:ext cx="5092303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4. Let’s not waste any more time.</a:t>
            </a:r>
          </a:p>
        </p:txBody>
      </p:sp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2025849" y="1778176"/>
            <a:ext cx="5994797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Does Tony think they are spending their time well or badly?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2025848" y="2836784"/>
            <a:ext cx="5416154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Tony thinks they are spending their time badly.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6980" y="616809"/>
            <a:ext cx="2533695" cy="302609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000" b="1" dirty="0">
                <a:latin typeface="+mn-lt"/>
                <a:ea typeface="+mn-ea"/>
                <a:cs typeface="+mn-ea"/>
                <a:sym typeface="+mn-lt"/>
              </a:rPr>
              <a:t>Know you &amp; know me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812237" y="1284506"/>
            <a:ext cx="1134666" cy="2690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1500">
                <a:latin typeface="+mn-lt"/>
                <a:ea typeface="+mn-ea"/>
                <a:cs typeface="+mn-ea"/>
                <a:sym typeface="+mn-lt"/>
              </a:rPr>
              <a:t>school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5274469" y="1600200"/>
            <a:ext cx="2538413" cy="5393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I guess that…</a:t>
            </a: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5274469" y="2301480"/>
            <a:ext cx="2538413" cy="5393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I know that…</a:t>
            </a: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5274469" y="3057525"/>
            <a:ext cx="2538413" cy="5393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I’m sure that…</a:t>
            </a: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5274469" y="3706417"/>
            <a:ext cx="2538413" cy="5393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I can’t believe that…</a:t>
            </a: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5274469" y="897731"/>
            <a:ext cx="2538413" cy="5393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I think that…</a:t>
            </a: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3812238" y="1649593"/>
            <a:ext cx="1134665" cy="2667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1500">
                <a:latin typeface="+mn-lt"/>
                <a:ea typeface="+mn-ea"/>
                <a:cs typeface="+mn-ea"/>
                <a:sym typeface="+mn-lt"/>
              </a:rPr>
              <a:t>age</a:t>
            </a: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3812237" y="2012351"/>
            <a:ext cx="1122333" cy="2667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1500">
                <a:latin typeface="+mn-lt"/>
                <a:ea typeface="+mn-ea"/>
                <a:cs typeface="+mn-ea"/>
                <a:sym typeface="+mn-lt"/>
              </a:rPr>
              <a:t>subject</a:t>
            </a: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3812238" y="919418"/>
            <a:ext cx="1134665" cy="26908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1500">
                <a:latin typeface="+mn-lt"/>
                <a:ea typeface="+mn-ea"/>
                <a:cs typeface="+mn-ea"/>
                <a:sym typeface="+mn-lt"/>
              </a:rPr>
              <a:t>hobby</a:t>
            </a:r>
          </a:p>
        </p:txBody>
      </p:sp>
      <p:pic>
        <p:nvPicPr>
          <p:cNvPr id="100370" name="Picture 18" descr="u=321135347,1345610238&amp;fm=21&amp;gp=0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362339" y="2199683"/>
            <a:ext cx="1122333" cy="84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1" name="Picture 19" descr="u=588261347,1333468338&amp;fm=21&amp;gp=0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023828" y="2905848"/>
            <a:ext cx="609047" cy="84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2" name="Picture 20" descr="u=989429241,4014261369&amp;fm=21&amp;gp=0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277541" y="3231129"/>
            <a:ext cx="597556" cy="84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4" name="Picture 22" descr="u=744017028,543497031&amp;fm=21&amp;gp=0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056392" y="3261413"/>
            <a:ext cx="597556" cy="84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5" name="Picture 23" descr="u=1424041506,699859542&amp;fm=21&amp;gp=0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2951561" y="3381375"/>
            <a:ext cx="861860" cy="84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6" name="Picture 24" descr="2034846_122824000318_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15097" y="2804333"/>
            <a:ext cx="1216818" cy="117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840549" y="1906216"/>
            <a:ext cx="740561" cy="115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035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036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035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036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036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037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036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0036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003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0037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0037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5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5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5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10036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10037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2" dur="1"/>
                                        <p:tgtEl>
                                          <p:spTgt spid="100375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8" dur="1" fill="hold"/>
                                        <p:tgtEl>
                                          <p:spTgt spid="10037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nimBg="1"/>
      <p:bldP spid="100359" grpId="0" animBg="1"/>
      <p:bldP spid="100360" grpId="0" animBg="1"/>
      <p:bldP spid="100361" grpId="0" animBg="1"/>
      <p:bldP spid="100362" grpId="0" animBg="1"/>
      <p:bldP spid="100363" grpId="0" animBg="1"/>
      <p:bldP spid="100364" grpId="0" animBg="1"/>
      <p:bldP spid="100366" grpId="0" animBg="1"/>
      <p:bldP spid="10036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7"/>
          <p:cNvSpPr>
            <a:spLocks noChangeArrowheads="1"/>
          </p:cNvSpPr>
          <p:nvPr/>
        </p:nvSpPr>
        <p:spPr bwMode="auto">
          <a:xfrm>
            <a:off x="1058502" y="1460248"/>
            <a:ext cx="6156722" cy="31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Location:  in the center of the city.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Area: 690000 square meters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History about 1000 years old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Special : the beautiful lake and the hill.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Others: Nine-Dragon Screen / </a:t>
            </a:r>
            <a:r>
              <a:rPr lang="en-US" altLang="zh-CN" sz="2400" dirty="0" err="1">
                <a:latin typeface="+mn-lt"/>
                <a:ea typeface="+mn-ea"/>
                <a:cs typeface="+mn-ea"/>
                <a:sym typeface="+mn-lt"/>
              </a:rPr>
              <a:t>Baita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 temple</a:t>
            </a:r>
          </a:p>
        </p:txBody>
      </p:sp>
      <p:sp>
        <p:nvSpPr>
          <p:cNvPr id="26628" name="Rectangle 18"/>
          <p:cNvSpPr>
            <a:spLocks noChangeArrowheads="1"/>
          </p:cNvSpPr>
          <p:nvPr/>
        </p:nvSpPr>
        <p:spPr bwMode="auto">
          <a:xfrm>
            <a:off x="1737361" y="882477"/>
            <a:ext cx="138564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6630" name="Picture 21" descr="200719117016219254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7139609" y="1707827"/>
            <a:ext cx="1646013" cy="123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WordArt 8"/>
          <p:cNvSpPr>
            <a:spLocks noChangeArrowheads="1" noChangeShapeType="1" noTextEdit="1"/>
          </p:cNvSpPr>
          <p:nvPr/>
        </p:nvSpPr>
        <p:spPr bwMode="auto">
          <a:xfrm>
            <a:off x="1980247" y="580237"/>
            <a:ext cx="1785938" cy="771525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lnSpc>
                <a:spcPct val="120000"/>
              </a:lnSpc>
            </a:pPr>
            <a:endParaRPr lang="zh-CN" altLang="en-US" sz="2700" kern="1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91181" y="702364"/>
            <a:ext cx="2072879" cy="56784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700" b="1" noProof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Beihai Park</a:t>
            </a:r>
          </a:p>
        </p:txBody>
      </p:sp>
      <p:sp>
        <p:nvSpPr>
          <p:cNvPr id="8" name="文本框 14"/>
          <p:cNvSpPr txBox="1">
            <a:spLocks noChangeArrowheads="1"/>
          </p:cNvSpPr>
          <p:nvPr/>
        </p:nvSpPr>
        <p:spPr bwMode="auto">
          <a:xfrm>
            <a:off x="1157853" y="216017"/>
            <a:ext cx="1982162" cy="56784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7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Let's talk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14412" y="120135"/>
            <a:ext cx="3186113" cy="72628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Mount Yandang</a:t>
            </a:r>
          </a:p>
        </p:txBody>
      </p:sp>
      <p:sp>
        <p:nvSpPr>
          <p:cNvPr id="11366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69170" y="854274"/>
            <a:ext cx="3697721" cy="228957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600" b="1" dirty="0">
                <a:cs typeface="+mn-ea"/>
                <a:sym typeface="+mn-lt"/>
              </a:rPr>
              <a:t>Location:…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600" b="1" dirty="0">
                <a:cs typeface="+mn-ea"/>
                <a:sym typeface="+mn-lt"/>
              </a:rPr>
              <a:t>Area: 450 square </a:t>
            </a:r>
            <a:r>
              <a:rPr lang="en-US" altLang="zh-CN" sz="1600" b="1" dirty="0" err="1">
                <a:cs typeface="+mn-ea"/>
                <a:sym typeface="+mn-lt"/>
              </a:rPr>
              <a:t>kilometres</a:t>
            </a:r>
            <a:endParaRPr lang="en-US" altLang="zh-CN" sz="1600" b="1" dirty="0"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600" b="1" dirty="0">
                <a:cs typeface="+mn-ea"/>
                <a:sym typeface="+mn-lt"/>
              </a:rPr>
              <a:t>History: 120 million years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600" b="1" dirty="0">
                <a:cs typeface="+mn-ea"/>
                <a:sym typeface="+mn-lt"/>
              </a:rPr>
              <a:t>Special: peaks, caves, waterfalls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600" b="1" dirty="0">
                <a:cs typeface="+mn-ea"/>
                <a:sym typeface="+mn-lt"/>
              </a:rPr>
              <a:t>Others: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113668" name="Rectangle 4"/>
          <p:cNvSpPr>
            <a:spLocks noRot="1" noChangeArrowheads="1"/>
          </p:cNvSpPr>
          <p:nvPr/>
        </p:nvSpPr>
        <p:spPr bwMode="auto">
          <a:xfrm>
            <a:off x="3815954" y="1221581"/>
            <a:ext cx="4591050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700">
                <a:latin typeface="+mn-lt"/>
                <a:ea typeface="+mn-ea"/>
                <a:cs typeface="+mn-ea"/>
                <a:sym typeface="+mn-lt"/>
              </a:rPr>
              <a:t>Jiangxin Island</a:t>
            </a:r>
          </a:p>
        </p:txBody>
      </p:sp>
      <p:sp>
        <p:nvSpPr>
          <p:cNvPr id="113669" name="Rectangle 5"/>
          <p:cNvSpPr>
            <a:spLocks noRot="1" noChangeArrowheads="1"/>
          </p:cNvSpPr>
          <p:nvPr/>
        </p:nvSpPr>
        <p:spPr bwMode="auto">
          <a:xfrm>
            <a:off x="4842272" y="1924051"/>
            <a:ext cx="3699272" cy="29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Location:…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Area: 700 square kilometres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History: over 1000 years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Special: Jiangxin Temple, waterworld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Others: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altLang="zh-CN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3670" name="Rectangle 6"/>
          <p:cNvSpPr>
            <a:spLocks noRot="1" noChangeArrowheads="1"/>
          </p:cNvSpPr>
          <p:nvPr/>
        </p:nvSpPr>
        <p:spPr bwMode="auto">
          <a:xfrm>
            <a:off x="272653" y="2459238"/>
            <a:ext cx="3543301" cy="58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700">
                <a:latin typeface="+mn-lt"/>
                <a:ea typeface="+mn-ea"/>
                <a:cs typeface="+mn-ea"/>
                <a:sym typeface="+mn-lt"/>
              </a:rPr>
              <a:t>Nanxi River</a:t>
            </a:r>
          </a:p>
        </p:txBody>
      </p:sp>
      <p:sp>
        <p:nvSpPr>
          <p:cNvPr id="113671" name="Rectangle 7"/>
          <p:cNvSpPr>
            <a:spLocks noRot="1" noChangeArrowheads="1"/>
          </p:cNvSpPr>
          <p:nvPr/>
        </p:nvSpPr>
        <p:spPr bwMode="auto">
          <a:xfrm>
            <a:off x="969170" y="3047407"/>
            <a:ext cx="6115050" cy="33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Location:…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Area: 625 square </a:t>
            </a:r>
            <a:r>
              <a:rPr lang="en-US" altLang="zh-CN" sz="1800" dirty="0" err="1">
                <a:latin typeface="+mn-lt"/>
                <a:ea typeface="+mn-ea"/>
                <a:cs typeface="+mn-ea"/>
                <a:sym typeface="+mn-lt"/>
              </a:rPr>
              <a:t>kilometres</a:t>
            </a:r>
            <a:endParaRPr lang="en-US" altLang="zh-CN" sz="18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Length: 139.8 kilometers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Special: clean water and rocks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Others: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altLang="zh-CN" sz="18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42599" y="890111"/>
            <a:ext cx="7886700" cy="326350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>
                <a:cs typeface="+mn-ea"/>
                <a:sym typeface="+mn-lt"/>
              </a:rPr>
              <a:t>A: where is it?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>
                <a:cs typeface="+mn-ea"/>
                <a:sym typeface="+mn-lt"/>
              </a:rPr>
              <a:t>       How big is it?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zh-CN">
                <a:cs typeface="+mn-ea"/>
                <a:sym typeface="+mn-lt"/>
              </a:rPr>
              <a:t>How old/long is it?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zh-CN">
                <a:cs typeface="+mn-ea"/>
                <a:sym typeface="+mn-lt"/>
              </a:rPr>
              <a:t>What is it special for?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zh-CN">
                <a:cs typeface="+mn-ea"/>
                <a:sym typeface="+mn-lt"/>
              </a:rPr>
              <a:t>Do you know any other information?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zh-CN">
                <a:cs typeface="+mn-ea"/>
                <a:sym typeface="+mn-lt"/>
              </a:rPr>
              <a:t>BCD: I guess that…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>
                <a:cs typeface="+mn-ea"/>
                <a:sym typeface="+mn-lt"/>
              </a:rPr>
              <a:t>I know that..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>
                <a:cs typeface="+mn-ea"/>
                <a:sym typeface="+mn-lt"/>
              </a:rPr>
              <a:t>I ‘m sure that…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>
                <a:cs typeface="+mn-ea"/>
                <a:sym typeface="+mn-lt"/>
              </a:rPr>
              <a:t>I can’t believe that…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257300" y="327184"/>
            <a:ext cx="7886700" cy="99417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Talk about the places of interest in your city</a:t>
            </a: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257300" y="1422558"/>
            <a:ext cx="7886700" cy="326350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cs typeface="+mn-ea"/>
                <a:sym typeface="+mn-lt"/>
              </a:rPr>
              <a:t>Report: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cs typeface="+mn-ea"/>
                <a:sym typeface="+mn-lt"/>
              </a:rPr>
              <a:t>In my group, _____ knows that …is…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cs typeface="+mn-ea"/>
                <a:sym typeface="+mn-lt"/>
              </a:rPr>
              <a:t>_____ thinks (that) …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cs typeface="+mn-ea"/>
                <a:sym typeface="+mn-lt"/>
              </a:rPr>
              <a:t>_____ has heard that…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cs typeface="+mn-ea"/>
                <a:sym typeface="+mn-lt"/>
              </a:rPr>
              <a:t>_____ guesses (that)…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cs typeface="+mn-ea"/>
                <a:sym typeface="+mn-lt"/>
              </a:rPr>
              <a:t>_____ is sure that…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cs typeface="+mn-ea"/>
                <a:sym typeface="+mn-lt"/>
              </a:rPr>
              <a:t>_____ can’t believe that…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ChangeArrowheads="1"/>
          </p:cNvSpPr>
          <p:nvPr/>
        </p:nvSpPr>
        <p:spPr bwMode="auto">
          <a:xfrm>
            <a:off x="2093119" y="658593"/>
            <a:ext cx="5564981" cy="106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700">
                <a:latin typeface="+mn-lt"/>
                <a:ea typeface="+mn-ea"/>
                <a:cs typeface="+mn-ea"/>
                <a:sym typeface="+mn-lt"/>
              </a:rPr>
              <a:t>Have you ever been to Beihai Park? When did you go there?</a:t>
            </a:r>
            <a:endParaRPr lang="zh-CN" altLang="en-US" sz="270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5610" name="Picture 10" descr="Beihai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600576" y="2185511"/>
            <a:ext cx="28575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 descr="cn_pagoda_large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093119" y="2210317"/>
            <a:ext cx="2356961" cy="1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113486" y="1653780"/>
            <a:ext cx="2395775" cy="9556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We can 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   We can see</a:t>
            </a:r>
          </a:p>
        </p:txBody>
      </p:sp>
      <p:sp>
        <p:nvSpPr>
          <p:cNvPr id="26631" name="Text Box 4"/>
          <p:cNvSpPr txBox="1">
            <a:spLocks noChangeArrowheads="1"/>
          </p:cNvSpPr>
          <p:nvPr/>
        </p:nvSpPr>
        <p:spPr bwMode="auto">
          <a:xfrm>
            <a:off x="1709739" y="627460"/>
            <a:ext cx="1997869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go boating</a:t>
            </a:r>
          </a:p>
        </p:txBody>
      </p:sp>
      <p:sp>
        <p:nvSpPr>
          <p:cNvPr id="26632" name="Text Box 5"/>
          <p:cNvSpPr txBox="1">
            <a:spLocks noChangeArrowheads="1"/>
          </p:cNvSpPr>
          <p:nvPr/>
        </p:nvSpPr>
        <p:spPr bwMode="auto">
          <a:xfrm>
            <a:off x="4438651" y="627460"/>
            <a:ext cx="2646760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climb the Baita</a:t>
            </a:r>
          </a:p>
        </p:txBody>
      </p:sp>
      <p:sp>
        <p:nvSpPr>
          <p:cNvPr id="26633" name="Text Box 6"/>
          <p:cNvSpPr txBox="1">
            <a:spLocks noChangeArrowheads="1"/>
          </p:cNvSpPr>
          <p:nvPr/>
        </p:nvSpPr>
        <p:spPr bwMode="auto">
          <a:xfrm>
            <a:off x="1738314" y="1059656"/>
            <a:ext cx="2484835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go for a walk</a:t>
            </a:r>
          </a:p>
        </p:txBody>
      </p:sp>
      <p:sp>
        <p:nvSpPr>
          <p:cNvPr id="26634" name="Text Box 7"/>
          <p:cNvSpPr txBox="1">
            <a:spLocks noChangeArrowheads="1"/>
          </p:cNvSpPr>
          <p:nvPr/>
        </p:nvSpPr>
        <p:spPr bwMode="auto">
          <a:xfrm>
            <a:off x="4383881" y="1006079"/>
            <a:ext cx="270033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go sightseeing</a:t>
            </a:r>
          </a:p>
        </p:txBody>
      </p:sp>
      <p:sp>
        <p:nvSpPr>
          <p:cNvPr id="26635" name="Text Box 8"/>
          <p:cNvSpPr txBox="1">
            <a:spLocks noChangeArrowheads="1"/>
          </p:cNvSpPr>
          <p:nvPr/>
        </p:nvSpPr>
        <p:spPr bwMode="auto">
          <a:xfrm>
            <a:off x="1516737" y="2571750"/>
            <a:ext cx="302418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beautiful flowers</a:t>
            </a:r>
          </a:p>
        </p:txBody>
      </p:sp>
      <p:sp>
        <p:nvSpPr>
          <p:cNvPr id="26636" name="Text Box 9"/>
          <p:cNvSpPr txBox="1">
            <a:spLocks noChangeArrowheads="1"/>
          </p:cNvSpPr>
          <p:nvPr/>
        </p:nvSpPr>
        <p:spPr bwMode="auto">
          <a:xfrm>
            <a:off x="1597700" y="3657005"/>
            <a:ext cx="226814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ferry</a:t>
            </a:r>
          </a:p>
        </p:txBody>
      </p:sp>
      <p:sp>
        <p:nvSpPr>
          <p:cNvPr id="26637" name="Text Box 10"/>
          <p:cNvSpPr txBox="1">
            <a:spLocks noChangeArrowheads="1"/>
          </p:cNvSpPr>
          <p:nvPr/>
        </p:nvSpPr>
        <p:spPr bwMode="auto">
          <a:xfrm>
            <a:off x="1490545" y="3108624"/>
            <a:ext cx="2375297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clear water</a:t>
            </a:r>
          </a:p>
        </p:txBody>
      </p:sp>
      <p:pic>
        <p:nvPicPr>
          <p:cNvPr id="31754" name="Picture 15" descr="Beihai_Park-Qiongdao_Island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757024" y="2928229"/>
            <a:ext cx="2268141" cy="120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0" name="Text Box 11"/>
          <p:cNvSpPr txBox="1">
            <a:spLocks noChangeArrowheads="1"/>
          </p:cNvSpPr>
          <p:nvPr/>
        </p:nvSpPr>
        <p:spPr bwMode="auto">
          <a:xfrm>
            <a:off x="1597701" y="4195287"/>
            <a:ext cx="4293394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different kinds of boats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2" grpId="0"/>
      <p:bldP spid="26633" grpId="0"/>
      <p:bldP spid="26634" grpId="0"/>
      <p:bldP spid="26635" grpId="0"/>
      <p:bldP spid="26636" grpId="0"/>
      <p:bldP spid="26637" grpId="0"/>
      <p:bldP spid="266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087167" y="3975499"/>
            <a:ext cx="4968478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The conversation is about going to Beihai Park.</a:t>
            </a:r>
          </a:p>
        </p:txBody>
      </p:sp>
      <p:sp>
        <p:nvSpPr>
          <p:cNvPr id="32771" name="Rectangle 13"/>
          <p:cNvSpPr>
            <a:spLocks noRot="1" noChangeArrowheads="1"/>
          </p:cNvSpPr>
          <p:nvPr/>
        </p:nvSpPr>
        <p:spPr bwMode="auto">
          <a:xfrm>
            <a:off x="1818086" y="250031"/>
            <a:ext cx="597336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CC0000"/>
                </a:solidFill>
                <a:latin typeface="+mn-lt"/>
                <a:ea typeface="+mn-ea"/>
                <a:cs typeface="+mn-ea"/>
                <a:sym typeface="+mn-lt"/>
              </a:rPr>
              <a:t>Look at the photo and listen. What is the conversation about?</a:t>
            </a:r>
          </a:p>
        </p:txBody>
      </p:sp>
      <p:pic>
        <p:nvPicPr>
          <p:cNvPr id="32772" name="Picture 15" descr="Beihai_Park-Qiongdao_Island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303861" y="1221581"/>
            <a:ext cx="4320778" cy="259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1601392" y="1437085"/>
            <a:ext cx="5779294" cy="272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A: I’ve heard that ___________ is very beautiful.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B: Yes, it is. Shall we _______________ there?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A: That’s a great idea. Maybe Daming and Betty will come, too.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656160" y="573881"/>
            <a:ext cx="6185297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CC0000"/>
                </a:solidFill>
                <a:latin typeface="+mn-lt"/>
                <a:ea typeface="+mn-ea"/>
                <a:cs typeface="+mn-ea"/>
                <a:sym typeface="+mn-lt"/>
              </a:rPr>
              <a:t>Read the conversation and fill in the blanks.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518423" y="2301479"/>
            <a:ext cx="2324337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 go for a walk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977879" y="1434704"/>
            <a:ext cx="1999059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 Beihai Park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ChangeArrowheads="1"/>
          </p:cNvSpPr>
          <p:nvPr/>
        </p:nvSpPr>
        <p:spPr bwMode="auto">
          <a:xfrm>
            <a:off x="1601391" y="897732"/>
            <a:ext cx="5886450" cy="405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B: Let’s tell them that we’re going to ______ the day there.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A: I guess it’s a very ________ place. Will there be lots of people there?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B: Well, lots of people go there, but it’s a big park, so I don’t think it’ll be very ______.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A: I hope not. 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463654" y="1762125"/>
            <a:ext cx="1295400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popular 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1601391" y="897732"/>
            <a:ext cx="106322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 spend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1709738" y="3436144"/>
            <a:ext cx="760465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4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busy</a:t>
            </a:r>
            <a:endParaRPr lang="zh-CN" altLang="en-US" sz="2400">
              <a:solidFill>
                <a:srgbClr val="0000C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  <p:bldP spid="419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1425179" y="415529"/>
            <a:ext cx="138564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zh-CN" altLang="zh-CN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987" name="WordArt 6"/>
          <p:cNvSpPr>
            <a:spLocks noChangeArrowheads="1" noChangeShapeType="1" noTextEdit="1"/>
          </p:cNvSpPr>
          <p:nvPr/>
        </p:nvSpPr>
        <p:spPr bwMode="auto">
          <a:xfrm>
            <a:off x="3221831" y="303611"/>
            <a:ext cx="2700338" cy="540544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ct val="120000"/>
              </a:lnSpc>
            </a:pPr>
            <a:r>
              <a:rPr lang="en-US" altLang="zh-CN" sz="27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Language points</a:t>
            </a:r>
            <a:endParaRPr lang="zh-CN" altLang="en-US" sz="27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1988" name="Rectangle 6"/>
          <p:cNvSpPr>
            <a:spLocks noRot="1" noChangeArrowheads="1"/>
          </p:cNvSpPr>
          <p:nvPr/>
        </p:nvSpPr>
        <p:spPr bwMode="auto">
          <a:xfrm>
            <a:off x="1494235" y="1006079"/>
            <a:ext cx="188952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rgbClr val="CC0000"/>
                </a:solidFill>
                <a:latin typeface="+mn-lt"/>
                <a:ea typeface="+mn-ea"/>
                <a:cs typeface="+mn-ea"/>
                <a:sym typeface="+mn-lt"/>
              </a:rPr>
              <a:t>1. time off 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601392" y="1673009"/>
            <a:ext cx="5941219" cy="276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    time off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意思是“（ 正式规定的）休假或放假”。如：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  If you are feeling tired, you should take some time off.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  Will you mind if I have some time off?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  He gave up holidays and other time off.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69219" y="391121"/>
            <a:ext cx="6405563" cy="8572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Guess where the teacher has ever been to.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818085" y="2032398"/>
            <a:ext cx="2538413" cy="5393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I guess that…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1818085" y="2733675"/>
            <a:ext cx="2538413" cy="5393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I know that…</a:t>
            </a: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1818085" y="3489723"/>
            <a:ext cx="2538413" cy="5393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I’m sure that…</a:t>
            </a: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1818085" y="4138612"/>
            <a:ext cx="2538413" cy="5393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I can’t believe that…</a:t>
            </a: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1818085" y="1329930"/>
            <a:ext cx="2538413" cy="5393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I think that…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138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138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138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138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81" grpId="0" animBg="1"/>
      <p:bldP spid="101382" grpId="0" animBg="1"/>
      <p:bldP spid="101383" grpId="0" animBg="1"/>
      <p:bldP spid="101384" grpId="0" animBg="1"/>
      <p:bldP spid="10138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7"/>
          <p:cNvSpPr>
            <a:spLocks noRot="1" noChangeArrowheads="1"/>
          </p:cNvSpPr>
          <p:nvPr/>
        </p:nvSpPr>
        <p:spPr bwMode="auto">
          <a:xfrm>
            <a:off x="1439466" y="951311"/>
            <a:ext cx="6204347" cy="37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   welcome (sb.) to ... 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欢迎某人进入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…...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。如   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Welcome to our school. 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   Welcome home.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   welcome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也可以作名词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, “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欢迎”。 如： 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   give visitors a warm welcome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   receive a cold welcome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   别人说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thank you 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或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thanks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时，可以用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You are welcome.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来回答。</a:t>
            </a:r>
          </a:p>
        </p:txBody>
      </p:sp>
      <p:sp>
        <p:nvSpPr>
          <p:cNvPr id="43011" name="Rectangle 8"/>
          <p:cNvSpPr>
            <a:spLocks noChangeArrowheads="1"/>
          </p:cNvSpPr>
          <p:nvPr/>
        </p:nvSpPr>
        <p:spPr bwMode="auto">
          <a:xfrm>
            <a:off x="1494235" y="463154"/>
            <a:ext cx="4025782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CC0000"/>
                </a:solidFill>
                <a:latin typeface="+mn-lt"/>
                <a:ea typeface="+mn-ea"/>
                <a:cs typeface="+mn-ea"/>
                <a:sym typeface="+mn-lt"/>
              </a:rPr>
              <a:t>2.Welcome to </a:t>
            </a:r>
            <a:r>
              <a:rPr lang="en-US" altLang="zh-CN" sz="2400" dirty="0" err="1">
                <a:solidFill>
                  <a:srgbClr val="CC0000"/>
                </a:solidFill>
                <a:latin typeface="+mn-lt"/>
                <a:ea typeface="+mn-ea"/>
                <a:cs typeface="+mn-ea"/>
                <a:sym typeface="+mn-lt"/>
              </a:rPr>
              <a:t>Beihai</a:t>
            </a:r>
            <a:r>
              <a:rPr lang="en-US" altLang="zh-CN" sz="2400" dirty="0">
                <a:solidFill>
                  <a:srgbClr val="CC0000"/>
                </a:solidFill>
                <a:latin typeface="+mn-lt"/>
                <a:ea typeface="+mn-ea"/>
                <a:cs typeface="+mn-ea"/>
                <a:sym typeface="+mn-lt"/>
              </a:rPr>
              <a:t> Park.</a:t>
            </a:r>
            <a:endParaRPr lang="zh-CN" altLang="en-US" sz="2400" dirty="0">
              <a:solidFill>
                <a:srgbClr val="CC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2"/>
          <p:cNvSpPr>
            <a:spLocks noChangeArrowheads="1"/>
          </p:cNvSpPr>
          <p:nvPr/>
        </p:nvSpPr>
        <p:spPr bwMode="auto">
          <a:xfrm>
            <a:off x="1601391" y="357188"/>
            <a:ext cx="4644133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CC0000"/>
                </a:solidFill>
                <a:latin typeface="+mn-lt"/>
                <a:ea typeface="+mn-ea"/>
                <a:cs typeface="+mn-ea"/>
                <a:sym typeface="+mn-lt"/>
              </a:rPr>
              <a:t>3. I can hardly believe ... </a:t>
            </a:r>
            <a:endParaRPr lang="zh-CN" altLang="en-US" sz="2400" dirty="0">
              <a:solidFill>
                <a:srgbClr val="CC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359098" y="1484205"/>
            <a:ext cx="6426994" cy="7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000" dirty="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    hardly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adv.“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几乎不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仅仅”，含有否定的意味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放于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be 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动词或助动词之后、行为动词之前。如： 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1385888" y="2396084"/>
            <a:ext cx="6373415" cy="186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  It was so dark that I could hardly see anything.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  The old people can hardly speak English.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  I haven’t seen her for years but she has hardly changed at all.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763316" y="465536"/>
            <a:ext cx="4591050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400">
                <a:solidFill>
                  <a:srgbClr val="CC0000"/>
                </a:solidFill>
                <a:latin typeface="+mn-lt"/>
                <a:ea typeface="+mn-ea"/>
                <a:cs typeface="+mn-ea"/>
                <a:sym typeface="+mn-lt"/>
              </a:rPr>
              <a:t>辨析：hard、hardly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925241" y="1147715"/>
            <a:ext cx="5562600" cy="361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1、</a:t>
            </a:r>
            <a:r>
              <a:rPr lang="en-US" altLang="zh-CN" sz="240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hard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可用作形容词或副词。用作形容词时意为“困难的，硬的，勤奋的，严厉的，苛刻的”；用作副词时，意为“努力地，猛烈地，剧烈地”。</a:t>
            </a: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2、</a:t>
            </a:r>
            <a:r>
              <a:rPr lang="en-US" altLang="zh-CN" sz="240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hardly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是副词，意为“几乎不”，多和can连用，接近almost not，也可表示“几乎没有”的意思，和any连用时，相当于almost not。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763316" y="465536"/>
            <a:ext cx="4591050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>
                <a:solidFill>
                  <a:srgbClr val="CC0000"/>
                </a:solidFill>
                <a:latin typeface="+mn-lt"/>
                <a:ea typeface="+mn-ea"/>
                <a:cs typeface="+mn-ea"/>
                <a:sym typeface="+mn-lt"/>
              </a:rPr>
              <a:t>4. The lake takes up over half ..</a:t>
            </a:r>
            <a:r>
              <a:rPr lang="en-US" altLang="en-US" sz="2400">
                <a:solidFill>
                  <a:srgbClr val="CC0000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2400">
              <a:solidFill>
                <a:srgbClr val="CC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1818085" y="873871"/>
            <a:ext cx="5562600" cy="361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    take up  </a:t>
            </a: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(1)</a:t>
            </a: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占，占去（时间；空间）</a:t>
            </a: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That big table takes up too much room.</a:t>
            </a: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Learning English takes up a lot of my time.</a:t>
            </a: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That boy took my time up with his questions.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601392" y="687682"/>
            <a:ext cx="5993606" cy="31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   (2)</a:t>
            </a:r>
            <a:r>
              <a:rPr lang="en-US" altLang="en-US" sz="2400">
                <a:latin typeface="+mn-lt"/>
                <a:ea typeface="+mn-ea"/>
                <a:cs typeface="+mn-ea"/>
                <a:sym typeface="+mn-lt"/>
              </a:rPr>
              <a:t>开始从事  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en-US" sz="2400">
                <a:latin typeface="+mn-lt"/>
                <a:ea typeface="+mn-ea"/>
                <a:cs typeface="+mn-ea"/>
                <a:sym typeface="+mn-lt"/>
              </a:rPr>
              <a:t>He had studied Japanese for a year and a half before he took up English. 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en-US" sz="2400">
                <a:latin typeface="+mn-lt"/>
                <a:ea typeface="+mn-ea"/>
                <a:cs typeface="+mn-ea"/>
                <a:sym typeface="+mn-lt"/>
              </a:rPr>
              <a:t>We took up physical chemistry at college. 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en-US" sz="2400">
                <a:latin typeface="+mn-lt"/>
                <a:ea typeface="+mn-ea"/>
                <a:cs typeface="+mn-ea"/>
                <a:sym typeface="+mn-lt"/>
              </a:rPr>
              <a:t>The scientist has taken up a new subject.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ChangeArrowheads="1"/>
          </p:cNvSpPr>
          <p:nvPr/>
        </p:nvSpPr>
        <p:spPr bwMode="auto">
          <a:xfrm>
            <a:off x="2178353" y="445295"/>
            <a:ext cx="2078133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0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[Practice]</a:t>
            </a:r>
          </a:p>
        </p:txBody>
      </p:sp>
      <p:sp>
        <p:nvSpPr>
          <p:cNvPr id="48131" name="Rectangle 10"/>
          <p:cNvSpPr>
            <a:spLocks noChangeArrowheads="1"/>
          </p:cNvSpPr>
          <p:nvPr/>
        </p:nvSpPr>
        <p:spPr bwMode="auto">
          <a:xfrm>
            <a:off x="2231932" y="1572744"/>
            <a:ext cx="5425203" cy="184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1. When did he take up football? </a:t>
            </a:r>
            <a:br>
              <a:rPr lang="en-US" altLang="zh-CN" sz="2400">
                <a:latin typeface="+mn-lt"/>
                <a:ea typeface="+mn-ea"/>
                <a:cs typeface="+mn-ea"/>
                <a:sym typeface="+mn-lt"/>
              </a:rPr>
            </a:br>
            <a:endParaRPr lang="en-US" altLang="zh-CN" sz="240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240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2. The work took up all his time. </a:t>
            </a:r>
            <a:endParaRPr lang="zh-CN" altLang="en-US" sz="2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2502203" y="2193131"/>
            <a:ext cx="4006546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他是什么时候开始踢足球的</a:t>
            </a:r>
            <a:r>
              <a:rPr lang="en-US" altLang="zh-CN" sz="24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?</a:t>
            </a:r>
            <a:endParaRPr lang="zh-CN" altLang="en-US" sz="2400">
              <a:solidFill>
                <a:srgbClr val="0000C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2502203" y="3485551"/>
            <a:ext cx="4160434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那工作花费了他所有的时间。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4" grpId="0"/>
      <p:bldP spid="7988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656161" y="878633"/>
            <a:ext cx="5940028" cy="361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After studying in a medical college for five years, Jane ______ her job as a doctor in the countryside.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     A. set out                    B. took over        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     C. took up                  D. set up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答案： </a:t>
            </a:r>
            <a:r>
              <a:rPr lang="en-US" altLang="zh-CN" sz="240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ChangeArrowheads="1"/>
          </p:cNvSpPr>
          <p:nvPr/>
        </p:nvSpPr>
        <p:spPr bwMode="auto">
          <a:xfrm>
            <a:off x="1989535" y="464344"/>
            <a:ext cx="5886450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>
                <a:solidFill>
                  <a:srgbClr val="CC0000"/>
                </a:solidFill>
                <a:latin typeface="+mn-lt"/>
                <a:ea typeface="+mn-ea"/>
                <a:cs typeface="+mn-ea"/>
                <a:sym typeface="+mn-lt"/>
              </a:rPr>
              <a:t>5. point out</a:t>
            </a:r>
            <a:endParaRPr lang="zh-CN" altLang="en-US" sz="2400">
              <a:solidFill>
                <a:srgbClr val="CC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601392" y="1113235"/>
            <a:ext cx="5183981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en-US" sz="24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point out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指出，说明；使注意到  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601392" y="1762126"/>
            <a:ext cx="6103144" cy="272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en-US" sz="2400">
                <a:latin typeface="+mn-lt"/>
                <a:ea typeface="+mn-ea"/>
                <a:cs typeface="+mn-ea"/>
                <a:sym typeface="+mn-lt"/>
              </a:rPr>
              <a:t>Did he point out where you were wrong?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 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   No matter who point out our shortcoming, we will correct them.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en-US" sz="2400">
                <a:latin typeface="+mn-lt"/>
                <a:ea typeface="+mn-ea"/>
                <a:cs typeface="+mn-ea"/>
                <a:sym typeface="+mn-lt"/>
              </a:rPr>
              <a:t>Point out the mistake in this sentence, please.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1439467" y="871942"/>
            <a:ext cx="6260306" cy="405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   point to</a:t>
            </a: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和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point at</a:t>
            </a: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都有“指向”之意，有时可以互换。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    ①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point to</a:t>
            </a: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多指较远距离的事物，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to</a:t>
            </a: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着重于指方向，主语既可以是人，也可以是物；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    ②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point at</a:t>
            </a: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多指向较近距离的事物，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at</a:t>
            </a: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着重于指的对象，其主语通常是人；但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point … at</a:t>
            </a: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是“瞄准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……”</a:t>
            </a: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之意；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    ③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point out</a:t>
            </a: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是“指出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……”</a:t>
            </a: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之意，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out</a:t>
            </a: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是副词。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1547812" y="465536"/>
            <a:ext cx="588847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en-US" sz="24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辨析</a:t>
            </a:r>
            <a:r>
              <a:rPr lang="en-US" altLang="zh-CN" sz="24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] point at, point to, point out </a:t>
            </a:r>
            <a:endParaRPr lang="zh-CN" altLang="en-US" sz="2400">
              <a:solidFill>
                <a:srgbClr val="0000C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ChangeArrowheads="1"/>
          </p:cNvSpPr>
          <p:nvPr/>
        </p:nvSpPr>
        <p:spPr bwMode="auto">
          <a:xfrm>
            <a:off x="1385888" y="859958"/>
            <a:ext cx="6210300" cy="391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100">
                <a:latin typeface="+mn-lt"/>
                <a:ea typeface="+mn-ea"/>
                <a:cs typeface="+mn-ea"/>
                <a:sym typeface="+mn-lt"/>
              </a:rPr>
              <a:t>1). Don’t _________ the words while you are reading. </a:t>
            </a:r>
          </a:p>
          <a:p>
            <a:pPr>
              <a:lnSpc>
                <a:spcPct val="120000"/>
              </a:lnSpc>
            </a:pPr>
            <a:r>
              <a:rPr lang="en-US" altLang="zh-CN" sz="2100">
                <a:latin typeface="+mn-lt"/>
                <a:ea typeface="+mn-ea"/>
                <a:cs typeface="+mn-ea"/>
                <a:sym typeface="+mn-lt"/>
              </a:rPr>
              <a:t>2). As he started the operation, the hour hand of the clock __________ 9.</a:t>
            </a:r>
          </a:p>
          <a:p>
            <a:pPr>
              <a:lnSpc>
                <a:spcPct val="120000"/>
              </a:lnSpc>
            </a:pPr>
            <a:r>
              <a:rPr lang="en-US" altLang="zh-CN" sz="2100">
                <a:latin typeface="+mn-lt"/>
                <a:ea typeface="+mn-ea"/>
                <a:cs typeface="+mn-ea"/>
                <a:sym typeface="+mn-lt"/>
              </a:rPr>
              <a:t>3). The teacher ___________ many mistakes in my homework. </a:t>
            </a:r>
            <a:endParaRPr lang="zh-CN" altLang="en-US" sz="210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100">
                <a:latin typeface="+mn-lt"/>
                <a:ea typeface="+mn-ea"/>
                <a:cs typeface="+mn-ea"/>
                <a:sym typeface="+mn-lt"/>
              </a:rPr>
              <a:t>4). Will you please __________ the man who saved the boy’s life?</a:t>
            </a:r>
          </a:p>
          <a:p>
            <a:pPr>
              <a:lnSpc>
                <a:spcPct val="120000"/>
              </a:lnSpc>
            </a:pPr>
            <a:r>
              <a:rPr lang="en-US" altLang="zh-CN" sz="2100">
                <a:latin typeface="+mn-lt"/>
                <a:ea typeface="+mn-ea"/>
                <a:cs typeface="+mn-ea"/>
                <a:sym typeface="+mn-lt"/>
              </a:rPr>
              <a:t>5). They ________ their guns ____ her head, but she was not afraid.</a:t>
            </a:r>
            <a:endParaRPr lang="zh-CN" altLang="en-US" sz="21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2520576" y="837084"/>
            <a:ext cx="1228541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point at</a:t>
            </a:r>
            <a:endParaRPr lang="zh-CN" altLang="en-US" sz="2100">
              <a:solidFill>
                <a:srgbClr val="0000C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3253241" y="2391891"/>
            <a:ext cx="1637308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pointed out</a:t>
            </a:r>
            <a:endParaRPr lang="zh-CN" altLang="en-US" sz="2100">
              <a:solidFill>
                <a:srgbClr val="0000C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3759948" y="3157858"/>
            <a:ext cx="1364797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point out</a:t>
            </a:r>
            <a:endParaRPr lang="zh-CN" altLang="en-US" sz="2100">
              <a:solidFill>
                <a:srgbClr val="0000C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2516579" y="2024623"/>
            <a:ext cx="1501052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dirty="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pointed to</a:t>
            </a:r>
            <a:endParaRPr lang="zh-CN" altLang="en-US" sz="2100" dirty="0">
              <a:solidFill>
                <a:srgbClr val="0000C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2418141" y="3936205"/>
            <a:ext cx="1092287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pointed</a:t>
            </a:r>
            <a:endParaRPr lang="zh-CN" altLang="en-US" sz="2100">
              <a:solidFill>
                <a:srgbClr val="0000C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1156" name="Rectangle 20"/>
          <p:cNvSpPr>
            <a:spLocks noChangeArrowheads="1"/>
          </p:cNvSpPr>
          <p:nvPr/>
        </p:nvSpPr>
        <p:spPr bwMode="auto">
          <a:xfrm>
            <a:off x="4870682" y="3934855"/>
            <a:ext cx="411010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at</a:t>
            </a:r>
            <a:endParaRPr lang="zh-CN" altLang="en-US" sz="2100">
              <a:solidFill>
                <a:srgbClr val="0000C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233" name="Rectangle 21"/>
          <p:cNvSpPr>
            <a:spLocks noChangeArrowheads="1"/>
          </p:cNvSpPr>
          <p:nvPr/>
        </p:nvSpPr>
        <p:spPr bwMode="auto">
          <a:xfrm>
            <a:off x="1385888" y="141686"/>
            <a:ext cx="1885773" cy="5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7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[Practice]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6" grpId="0"/>
      <p:bldP spid="91148" grpId="0"/>
      <p:bldP spid="91150" grpId="0"/>
      <p:bldP spid="91152" grpId="0"/>
      <p:bldP spid="91154" grpId="0"/>
      <p:bldP spid="91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gwall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177552" y="2401392"/>
            <a:ext cx="2743200" cy="197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601391" y="1924050"/>
            <a:ext cx="323802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dirty="0" err="1">
                <a:latin typeface="+mn-lt"/>
                <a:ea typeface="+mn-ea"/>
                <a:cs typeface="+mn-ea"/>
                <a:sym typeface="+mn-lt"/>
              </a:rPr>
              <a:t>Tian’anmen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 Square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601391" y="3149918"/>
            <a:ext cx="2315377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The Great Wall</a:t>
            </a:r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1656160" y="681038"/>
            <a:ext cx="6156722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CC0000"/>
                </a:solidFill>
                <a:latin typeface="+mn-lt"/>
                <a:ea typeface="+mn-ea"/>
                <a:cs typeface="+mn-ea"/>
                <a:sym typeface="+mn-lt"/>
              </a:rPr>
              <a:t>Beijing is the capital of China.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CC0000"/>
                </a:solidFill>
                <a:latin typeface="+mn-lt"/>
                <a:ea typeface="+mn-ea"/>
                <a:cs typeface="+mn-ea"/>
                <a:sym typeface="+mn-lt"/>
              </a:rPr>
              <a:t>There are many places of interests.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4"/>
          <p:cNvSpPr>
            <a:spLocks noChangeArrowheads="1"/>
          </p:cNvSpPr>
          <p:nvPr/>
        </p:nvSpPr>
        <p:spPr bwMode="auto">
          <a:xfrm>
            <a:off x="1601391" y="852587"/>
            <a:ext cx="5941219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>
                <a:solidFill>
                  <a:srgbClr val="CC0000"/>
                </a:solidFill>
                <a:latin typeface="+mn-lt"/>
                <a:ea typeface="+mn-ea"/>
                <a:cs typeface="+mn-ea"/>
                <a:sym typeface="+mn-lt"/>
              </a:rPr>
              <a:t>6. Why don’t we go for a swim? </a:t>
            </a:r>
            <a:endParaRPr lang="zh-CN" altLang="en-US" sz="2400">
              <a:solidFill>
                <a:srgbClr val="CC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628774" y="1512809"/>
            <a:ext cx="5886450" cy="184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    Why don’t … do …? = Why not do…?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“</a:t>
            </a: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为什么不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…</a:t>
            </a: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？” 。如：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   Why don’t you come earlier?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     Why not come earlier?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494234" y="980150"/>
            <a:ext cx="6692233" cy="355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1). --- ________ come and join us in the game?    </a:t>
            </a:r>
          </a:p>
          <a:p>
            <a:pPr>
              <a:lnSpc>
                <a:spcPct val="120000"/>
              </a:lnSpc>
            </a:pP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     --- Id like to. But I must go to meet Mr. Smith at the airport. </a:t>
            </a:r>
          </a:p>
          <a:p>
            <a:pPr>
              <a:lnSpc>
                <a:spcPct val="120000"/>
              </a:lnSpc>
            </a:pP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    A. Why not             </a:t>
            </a:r>
            <a:r>
              <a:rPr lang="en-US" altLang="zh-CN" sz="2100" dirty="0" smtClean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. Why don’t </a:t>
            </a:r>
          </a:p>
          <a:p>
            <a:pPr>
              <a:lnSpc>
                <a:spcPct val="120000"/>
              </a:lnSpc>
            </a:pP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    C. Why not to          </a:t>
            </a:r>
            <a:r>
              <a:rPr lang="en-US" altLang="zh-CN" sz="2100" dirty="0" smtClean="0">
                <a:latin typeface="+mn-lt"/>
                <a:ea typeface="+mn-ea"/>
                <a:cs typeface="+mn-ea"/>
                <a:sym typeface="+mn-lt"/>
              </a:rPr>
              <a:t>D</a:t>
            </a: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. Why </a:t>
            </a:r>
          </a:p>
          <a:p>
            <a:pPr>
              <a:lnSpc>
                <a:spcPct val="120000"/>
              </a:lnSpc>
            </a:pP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2100" dirty="0">
                <a:latin typeface="+mn-lt"/>
                <a:ea typeface="+mn-ea"/>
                <a:cs typeface="+mn-ea"/>
                <a:sym typeface="+mn-lt"/>
              </a:rPr>
              <a:t>答案与解析</a:t>
            </a: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】</a:t>
            </a:r>
            <a:r>
              <a:rPr lang="zh-CN" altLang="en-US" sz="2100" dirty="0">
                <a:latin typeface="+mn-lt"/>
                <a:ea typeface="+mn-ea"/>
                <a:cs typeface="+mn-ea"/>
                <a:sym typeface="+mn-lt"/>
              </a:rPr>
              <a:t>很显然这是对 </a:t>
            </a: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why not do …</a:t>
            </a:r>
            <a:r>
              <a:rPr lang="zh-CN" altLang="en-US" sz="2100" dirty="0">
                <a:latin typeface="+mn-lt"/>
                <a:ea typeface="+mn-ea"/>
                <a:cs typeface="+mn-ea"/>
                <a:sym typeface="+mn-lt"/>
              </a:rPr>
              <a:t>和 </a:t>
            </a: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why don’t you do </a:t>
            </a:r>
            <a:r>
              <a:rPr lang="en-US" altLang="zh-CN" sz="2100" dirty="0" err="1">
                <a:latin typeface="+mn-lt"/>
                <a:ea typeface="+mn-ea"/>
                <a:cs typeface="+mn-ea"/>
                <a:sym typeface="+mn-lt"/>
              </a:rPr>
              <a:t>sth</a:t>
            </a: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. </a:t>
            </a:r>
            <a:r>
              <a:rPr lang="zh-CN" altLang="en-US" sz="2100" dirty="0">
                <a:latin typeface="+mn-lt"/>
                <a:ea typeface="+mn-ea"/>
                <a:cs typeface="+mn-ea"/>
                <a:sym typeface="+mn-lt"/>
              </a:rPr>
              <a:t>句型的考察，这里用排除法很容易就能排除 </a:t>
            </a: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B </a:t>
            </a:r>
            <a:r>
              <a:rPr lang="zh-CN" altLang="en-US" sz="2100" dirty="0">
                <a:latin typeface="+mn-lt"/>
                <a:ea typeface="+mn-ea"/>
                <a:cs typeface="+mn-ea"/>
                <a:sym typeface="+mn-lt"/>
              </a:rPr>
              <a:t>项，缺少主语 </a:t>
            </a: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you</a:t>
            </a:r>
            <a:r>
              <a:rPr lang="zh-CN" altLang="en-US" sz="2100" dirty="0">
                <a:latin typeface="+mn-lt"/>
                <a:ea typeface="+mn-ea"/>
                <a:cs typeface="+mn-ea"/>
                <a:sym typeface="+mn-lt"/>
              </a:rPr>
              <a:t>；排除 </a:t>
            </a: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C </a:t>
            </a:r>
            <a:r>
              <a:rPr lang="zh-CN" altLang="en-US" sz="2100" dirty="0">
                <a:latin typeface="+mn-lt"/>
                <a:ea typeface="+mn-ea"/>
                <a:cs typeface="+mn-ea"/>
                <a:sym typeface="+mn-lt"/>
              </a:rPr>
              <a:t>项，不需要加 </a:t>
            </a: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to</a:t>
            </a:r>
            <a:r>
              <a:rPr lang="zh-CN" altLang="en-US" sz="2100" dirty="0">
                <a:latin typeface="+mn-lt"/>
                <a:ea typeface="+mn-ea"/>
                <a:cs typeface="+mn-ea"/>
                <a:sym typeface="+mn-lt"/>
              </a:rPr>
              <a:t>；排除 </a:t>
            </a: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D </a:t>
            </a:r>
            <a:r>
              <a:rPr lang="zh-CN" altLang="en-US" sz="2100" dirty="0">
                <a:latin typeface="+mn-lt"/>
                <a:ea typeface="+mn-ea"/>
                <a:cs typeface="+mn-ea"/>
                <a:sym typeface="+mn-lt"/>
              </a:rPr>
              <a:t>项，缺少 </a:t>
            </a: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not</a:t>
            </a:r>
            <a:r>
              <a:rPr lang="zh-CN" altLang="en-US" sz="2100" dirty="0">
                <a:latin typeface="+mn-lt"/>
                <a:ea typeface="+mn-ea"/>
                <a:cs typeface="+mn-ea"/>
                <a:sym typeface="+mn-lt"/>
              </a:rPr>
              <a:t>；所以选 </a:t>
            </a: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en-US" sz="2100" dirty="0"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54275" name="Rectangle 9"/>
          <p:cNvSpPr>
            <a:spLocks noChangeArrowheads="1"/>
          </p:cNvSpPr>
          <p:nvPr/>
        </p:nvSpPr>
        <p:spPr bwMode="auto">
          <a:xfrm>
            <a:off x="1385888" y="141686"/>
            <a:ext cx="1885773" cy="5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7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[Practice]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1494236" y="1063250"/>
            <a:ext cx="6155531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2). ---Why not come and join us in the game? 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    ---________. But I must go to meet Mr. Smith at the airport. 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   A. I’d like to       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. Let’s go 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   C. Yes, please        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D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. It’s a pleasure 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答案与解析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】 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本题考察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Why not do ...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句型的回答。根据句意：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---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来参加我们的比赛，怎么样？ 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---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我想去，但是我必须去机场接 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Smith 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先生。不难看出应该选择 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。其他的选项不符合句意。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385888" y="141686"/>
            <a:ext cx="1885773" cy="5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700">
                <a:solidFill>
                  <a:srgbClr val="0000CC"/>
                </a:solidFill>
                <a:latin typeface="+mn-lt"/>
                <a:ea typeface="+mn-ea"/>
                <a:cs typeface="+mn-ea"/>
                <a:sym typeface="+mn-lt"/>
              </a:rPr>
              <a:t>[Practice]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291001" y="1095379"/>
            <a:ext cx="5400675" cy="13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Read and practice the conversation with your partners.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Make a new conversation. </a:t>
            </a:r>
          </a:p>
        </p:txBody>
      </p:sp>
      <p:pic>
        <p:nvPicPr>
          <p:cNvPr id="56323" name="Picture 6" descr="085000z4j4ojj8jjzp9tuk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897981" y="2459118"/>
            <a:ext cx="3348038" cy="213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>
            <a:off x="2519364" y="303611"/>
            <a:ext cx="4212431" cy="540544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ct val="120000"/>
              </a:lnSpc>
            </a:pPr>
            <a:r>
              <a:rPr lang="en-US" altLang="zh-CN" sz="27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Pronunciation and speaking </a:t>
            </a:r>
            <a:endParaRPr lang="zh-CN" altLang="en-US" sz="27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7347" name="Rectangle 15"/>
          <p:cNvSpPr>
            <a:spLocks noChangeArrowheads="1"/>
          </p:cNvSpPr>
          <p:nvPr/>
        </p:nvSpPr>
        <p:spPr bwMode="auto">
          <a:xfrm>
            <a:off x="1547814" y="951310"/>
            <a:ext cx="6156722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Listen and notice how the speaker pronounces the words.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348" name="Rectangle 16"/>
          <p:cNvSpPr>
            <a:spLocks noChangeArrowheads="1"/>
          </p:cNvSpPr>
          <p:nvPr/>
        </p:nvSpPr>
        <p:spPr bwMode="auto">
          <a:xfrm>
            <a:off x="1494235" y="1762126"/>
            <a:ext cx="6318647" cy="22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zh-CN" sz="2400" dirty="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It’s so quiet here that I can even hear the birds singing.</a:t>
            </a: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zh-CN" sz="2400" dirty="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Let’s walk along the lake, cross the bridge and climb up the hill.</a:t>
            </a: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zh-CN" sz="2400" dirty="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I don’t want to climb.</a:t>
            </a:r>
          </a:p>
        </p:txBody>
      </p:sp>
      <p:sp>
        <p:nvSpPr>
          <p:cNvPr id="57349" name="下弧形箭头 5"/>
          <p:cNvSpPr>
            <a:spLocks noChangeArrowheads="1"/>
          </p:cNvSpPr>
          <p:nvPr/>
        </p:nvSpPr>
        <p:spPr bwMode="auto">
          <a:xfrm>
            <a:off x="2330649" y="2568129"/>
            <a:ext cx="377429" cy="114538"/>
          </a:xfrm>
          <a:prstGeom prst="curvedUpArrow">
            <a:avLst>
              <a:gd name="adj1" fmla="val 42028"/>
              <a:gd name="adj2" fmla="val 84089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 lIns="68580" tIns="34290" rIns="68580" bIns="34290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350" name="下弧形箭头 7"/>
          <p:cNvSpPr>
            <a:spLocks noChangeArrowheads="1"/>
          </p:cNvSpPr>
          <p:nvPr/>
        </p:nvSpPr>
        <p:spPr bwMode="auto">
          <a:xfrm>
            <a:off x="2958824" y="3046095"/>
            <a:ext cx="363141" cy="53579"/>
          </a:xfrm>
          <a:prstGeom prst="curvedUpArrow">
            <a:avLst>
              <a:gd name="adj1" fmla="val 42361"/>
              <a:gd name="adj2" fmla="val 84722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 lIns="68580" tIns="34290" rIns="68580" bIns="34290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351" name="下弧形箭头 8"/>
          <p:cNvSpPr>
            <a:spLocks noChangeArrowheads="1"/>
          </p:cNvSpPr>
          <p:nvPr/>
        </p:nvSpPr>
        <p:spPr bwMode="auto">
          <a:xfrm>
            <a:off x="2958823" y="3549876"/>
            <a:ext cx="432197" cy="54769"/>
          </a:xfrm>
          <a:prstGeom prst="curvedUpArrow">
            <a:avLst>
              <a:gd name="adj1" fmla="val 49321"/>
              <a:gd name="adj2" fmla="val 98641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 lIns="68580" tIns="34290" rIns="68580" bIns="34290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352" name="下弧形箭头 9"/>
          <p:cNvSpPr>
            <a:spLocks noChangeArrowheads="1"/>
          </p:cNvSpPr>
          <p:nvPr/>
        </p:nvSpPr>
        <p:spPr bwMode="auto">
          <a:xfrm>
            <a:off x="3321965" y="3953920"/>
            <a:ext cx="363140" cy="58341"/>
          </a:xfrm>
          <a:prstGeom prst="curvedUpArrow">
            <a:avLst>
              <a:gd name="adj1" fmla="val 38903"/>
              <a:gd name="adj2" fmla="val 77806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 lIns="68580" tIns="34290" rIns="68580" bIns="34290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1709738" y="1653779"/>
            <a:ext cx="5724525" cy="22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Student A: You’re a visitor from another country.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Student B: You’re introducing a place of interest in your home town to student A. You can talk about:</a:t>
            </a:r>
          </a:p>
        </p:txBody>
      </p:sp>
      <p:sp>
        <p:nvSpPr>
          <p:cNvPr id="58371" name="Text Box 12"/>
          <p:cNvSpPr txBox="1">
            <a:spLocks noChangeArrowheads="1"/>
          </p:cNvSpPr>
          <p:nvPr/>
        </p:nvSpPr>
        <p:spPr bwMode="auto">
          <a:xfrm>
            <a:off x="1709738" y="549980"/>
            <a:ext cx="5886450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CC0000"/>
                </a:solidFill>
                <a:latin typeface="+mn-lt"/>
                <a:ea typeface="+mn-ea"/>
                <a:cs typeface="+mn-ea"/>
                <a:sym typeface="+mn-lt"/>
              </a:rPr>
              <a:t>Work in pairs. Take about a place of interest in your home town.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862138" y="383965"/>
            <a:ext cx="5587107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Where it is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How big it is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How old it is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What is special about it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Any other information you know about it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1862138" y="2489176"/>
            <a:ext cx="4482704" cy="239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Use the expressions: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100" dirty="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I guess (that) …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  I know (that) …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  I think (that) …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  I’m sure (that) …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  I can’t believe (that)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  <p:bldP spid="5223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08772" y="206421"/>
            <a:ext cx="11187942" cy="5589689"/>
            <a:chOff x="278362" y="275227"/>
            <a:chExt cx="14917256" cy="7452919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1271464" y="275227"/>
              <a:ext cx="10083483" cy="5152283"/>
            </a:xfrm>
            <a:prstGeom prst="rect">
              <a:avLst/>
            </a:prstGeom>
            <a:effectLst>
              <a:outerShdw blurRad="254000" dist="76200" sx="102000" sy="102000" algn="ctr" rotWithShape="0">
                <a:prstClr val="black">
                  <a:alpha val="25000"/>
                </a:prstClr>
              </a:outerShdw>
            </a:effectLst>
          </p:spPr>
        </p:pic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278362" y="4537721"/>
              <a:ext cx="2295166" cy="2045052"/>
            </a:xfrm>
            <a:prstGeom prst="rect">
              <a:avLst/>
            </a:prstGeom>
          </p:spPr>
        </p:pic>
        <p:sp>
          <p:nvSpPr>
            <p:cNvPr id="43" name="Slide Number Placeholder 5"/>
            <p:cNvSpPr txBox="1"/>
            <p:nvPr/>
          </p:nvSpPr>
          <p:spPr>
            <a:xfrm>
              <a:off x="9474292" y="6525454"/>
              <a:ext cx="2743200" cy="365125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fld id="{400A8FA8-F0BC-4BE7-BCFD-039897E4D028}" type="slidenum">
                <a:rPr lang="zh-CN" altLang="en-US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47</a:t>
              </a:fld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1108827" y="3829168"/>
              <a:ext cx="4086791" cy="2886087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9144714" y="2034735"/>
              <a:ext cx="3652916" cy="5693411"/>
            </a:xfrm>
            <a:prstGeom prst="rect">
              <a:avLst/>
            </a:prstGeom>
          </p:spPr>
        </p:pic>
        <p:sp>
          <p:nvSpPr>
            <p:cNvPr id="8" name="TextBox 9"/>
            <p:cNvSpPr>
              <a:spLocks noChangeArrowheads="1"/>
            </p:cNvSpPr>
            <p:nvPr/>
          </p:nvSpPr>
          <p:spPr bwMode="auto">
            <a:xfrm>
              <a:off x="365475" y="1480404"/>
              <a:ext cx="9947683" cy="217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9600" b="1" dirty="0">
                  <a:solidFill>
                    <a:srgbClr val="E52952"/>
                  </a:solidFill>
                  <a:cs typeface="+mn-ea"/>
                  <a:sym typeface="+mn-lt"/>
                </a:rPr>
                <a:t>谢谢</a:t>
              </a:r>
              <a:endParaRPr lang="en-US" altLang="zh-CN" sz="9600" b="1" dirty="0">
                <a:solidFill>
                  <a:srgbClr val="E52952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6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7915275" y="8896350"/>
            <a:ext cx="266700" cy="200025"/>
          </a:xfrm>
          <a:prstGeom prst="cube">
            <a:avLst/>
          </a:prstGeom>
        </p:spPr>
      </p:pic>
    </p:spTree>
  </p:cSld>
  <p:clrMapOvr>
    <a:masterClrMapping/>
  </p:clrMapOvr>
  <p:transition spd="med" advTm="7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紫禁城图片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240632" y="519112"/>
            <a:ext cx="3007519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277541" y="2950369"/>
            <a:ext cx="2937343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The Forbidden City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357687" y="1339454"/>
            <a:ext cx="3643313" cy="273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000626" y="4179095"/>
            <a:ext cx="2466060" cy="6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300" b="0">
                <a:latin typeface="+mn-lt"/>
                <a:ea typeface="+mn-ea"/>
                <a:cs typeface="+mn-ea"/>
                <a:sym typeface="+mn-lt"/>
              </a:rPr>
              <a:t>Beihai Park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Beihai Park 1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041209" y="878736"/>
            <a:ext cx="5111084" cy="369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Beihai Park 4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094787" y="770389"/>
            <a:ext cx="5067745" cy="380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Beihai Park 5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986440" y="770389"/>
            <a:ext cx="5176574" cy="388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5" descr="Beihai Park 3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1798320" y="575125"/>
            <a:ext cx="5547360" cy="41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6" descr="Bai Ta5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1798320" y="878736"/>
            <a:ext cx="5547360" cy="357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27" descr="Bai Ta3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1798320" y="575125"/>
            <a:ext cx="3101129" cy="41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28" descr="Bai Ta1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4796315" y="575125"/>
            <a:ext cx="3122316" cy="41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Picture 29" descr="Bai Ta4"/>
          <p:cNvPicPr>
            <a:picLocks noChangeAspect="1"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>
            <a:off x="1798320" y="606082"/>
            <a:ext cx="5547360" cy="415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8" name="Picture 30" descr="北海公园-2"/>
          <p:cNvPicPr>
            <a:picLocks noChangeAspect="1" noChangeArrowheads="1"/>
          </p:cNvPicPr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1798320" y="575125"/>
            <a:ext cx="5547360" cy="41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TextBox 11"/>
          <p:cNvSpPr txBox="1">
            <a:spLocks noChangeArrowheads="1"/>
          </p:cNvSpPr>
          <p:nvPr/>
        </p:nvSpPr>
        <p:spPr bwMode="auto">
          <a:xfrm>
            <a:off x="4839891" y="1516857"/>
            <a:ext cx="1446609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Baita Temple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1516" name="直接箭头连接符 13"/>
          <p:cNvCxnSpPr>
            <a:cxnSpLocks noChangeShapeType="1"/>
          </p:cNvCxnSpPr>
          <p:nvPr/>
        </p:nvCxnSpPr>
        <p:spPr bwMode="auto">
          <a:xfrm flipH="1" flipV="1">
            <a:off x="6838219" y="2646388"/>
            <a:ext cx="255985" cy="10240"/>
          </a:xfrm>
          <a:prstGeom prst="straightConnector1">
            <a:avLst/>
          </a:prstGeom>
          <a:noFill/>
          <a:ln w="57150" algn="ctr">
            <a:solidFill>
              <a:schemeClr val="tx2"/>
            </a:solidFill>
            <a:round/>
            <a:tailEnd type="arrow" w="med" len="med"/>
          </a:ln>
        </p:spPr>
      </p:cxnSp>
      <p:sp>
        <p:nvSpPr>
          <p:cNvPr id="21517" name="TextBox 15"/>
          <p:cNvSpPr txBox="1">
            <a:spLocks noChangeArrowheads="1"/>
          </p:cNvSpPr>
          <p:nvPr/>
        </p:nvSpPr>
        <p:spPr bwMode="auto">
          <a:xfrm>
            <a:off x="4893470" y="1838326"/>
            <a:ext cx="2303860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At the top of the hill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42291" y="3253821"/>
            <a:ext cx="1863579" cy="3277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bridge</a:t>
            </a:r>
            <a:endParaRPr lang="zh-CN" alt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519" name="TextBox 18"/>
          <p:cNvSpPr txBox="1">
            <a:spLocks noChangeArrowheads="1"/>
          </p:cNvSpPr>
          <p:nvPr/>
        </p:nvSpPr>
        <p:spPr bwMode="auto">
          <a:xfrm>
            <a:off x="3821907" y="2213374"/>
            <a:ext cx="1607344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ancient buildings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1520" name="直接箭头连接符 19"/>
          <p:cNvCxnSpPr>
            <a:cxnSpLocks noChangeShapeType="1"/>
          </p:cNvCxnSpPr>
          <p:nvPr/>
        </p:nvCxnSpPr>
        <p:spPr bwMode="auto">
          <a:xfrm flipH="1" flipV="1">
            <a:off x="6454141" y="3610980"/>
            <a:ext cx="112634" cy="71676"/>
          </a:xfrm>
          <a:prstGeom prst="straightConnector1">
            <a:avLst/>
          </a:prstGeom>
          <a:noFill/>
          <a:ln w="57150" algn="ctr">
            <a:solidFill>
              <a:schemeClr val="tx2"/>
            </a:solidFill>
            <a:round/>
            <a:tailEnd type="arrow" w="med" len="med"/>
          </a:ln>
        </p:spPr>
      </p:cxnSp>
      <p:cxnSp>
        <p:nvCxnSpPr>
          <p:cNvPr id="21521" name="直接箭头连接符 20"/>
          <p:cNvCxnSpPr>
            <a:cxnSpLocks noChangeShapeType="1"/>
          </p:cNvCxnSpPr>
          <p:nvPr/>
        </p:nvCxnSpPr>
        <p:spPr bwMode="auto">
          <a:xfrm flipH="1">
            <a:off x="6561298" y="4379172"/>
            <a:ext cx="112634" cy="130016"/>
          </a:xfrm>
          <a:prstGeom prst="straightConnector1">
            <a:avLst/>
          </a:prstGeom>
          <a:noFill/>
          <a:ln w="57150" algn="ctr">
            <a:solidFill>
              <a:schemeClr val="tx2"/>
            </a:solidFill>
            <a:round/>
            <a:tailEnd type="arrow" w="med" len="med"/>
          </a:ln>
        </p:spPr>
      </p:cxnSp>
      <p:sp>
        <p:nvSpPr>
          <p:cNvPr id="25" name="TextBox 24"/>
          <p:cNvSpPr txBox="1"/>
          <p:nvPr/>
        </p:nvSpPr>
        <p:spPr>
          <a:xfrm>
            <a:off x="2139186" y="3624291"/>
            <a:ext cx="1017992" cy="586314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large lake</a:t>
            </a:r>
            <a:endParaRPr lang="zh-CN" altLang="en-US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>
            <a:off x="2107406" y="3981451"/>
            <a:ext cx="5197079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The lake takes up more than half of the park area.</a:t>
            </a: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>
            <a:off x="2536031" y="4302919"/>
            <a:ext cx="2571750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A, </a:t>
            </a:r>
            <a:r>
              <a: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花费   </a:t>
            </a:r>
            <a:r>
              <a:rPr lang="en-US" altLang="zh-CN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 占去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215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215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215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215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215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9" dur="1" fill="hold"/>
                                        <p:tgtEl>
                                          <p:spTgt spid="215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4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4" dur="1" fill="hold"/>
                                        <p:tgtEl>
                                          <p:spTgt spid="215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9" dur="1" fill="hold"/>
                                        <p:tgtEl>
                                          <p:spTgt spid="215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/>
      <p:bldP spid="21517" grpId="0"/>
      <p:bldP spid="21519" grpId="0"/>
      <p:bldP spid="21523" grpId="0"/>
      <p:bldP spid="215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1785937" y="1500188"/>
            <a:ext cx="3898583" cy="40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 1. What are they talking about?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893094" y="1864056"/>
            <a:ext cx="5625704" cy="73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They are talking about ___________________ </a:t>
            </a:r>
            <a:r>
              <a:rPr lang="en-US" altLang="zh-CN" sz="1800" dirty="0" err="1">
                <a:latin typeface="+mn-lt"/>
                <a:ea typeface="+mn-ea"/>
                <a:cs typeface="+mn-ea"/>
                <a:sym typeface="+mn-lt"/>
              </a:rPr>
              <a:t>Beihai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 Park.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1893094" y="2560325"/>
            <a:ext cx="5625704" cy="73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A: their ways to     B: their plans to visit    C: their experience in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2535" name="Group 7"/>
          <p:cNvGrpSpPr/>
          <p:nvPr/>
        </p:nvGrpSpPr>
        <p:grpSpPr>
          <a:xfrm>
            <a:off x="3873105" y="2631997"/>
            <a:ext cx="250070" cy="378620"/>
            <a:chOff x="1701" y="3566"/>
            <a:chExt cx="498" cy="754"/>
          </a:xfrm>
        </p:grpSpPr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>
              <a:off x="1701" y="4065"/>
              <a:ext cx="226" cy="25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 flipV="1">
              <a:off x="1927" y="3566"/>
              <a:ext cx="272" cy="75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800">
                <a:cs typeface="+mn-ea"/>
                <a:sym typeface="+mn-lt"/>
              </a:endParaRPr>
            </a:p>
          </p:txBody>
        </p:sp>
      </p:grpSp>
      <p:sp>
        <p:nvSpPr>
          <p:cNvPr id="10" name="文本框 14"/>
          <p:cNvSpPr txBox="1">
            <a:spLocks noChangeArrowheads="1"/>
          </p:cNvSpPr>
          <p:nvPr/>
        </p:nvSpPr>
        <p:spPr bwMode="auto">
          <a:xfrm>
            <a:off x="1893094" y="582425"/>
            <a:ext cx="2812852" cy="56784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7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Let’s listen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1763316" y="357188"/>
            <a:ext cx="4861322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CC0000"/>
                </a:solidFill>
                <a:latin typeface="+mn-lt"/>
                <a:ea typeface="+mn-ea"/>
                <a:cs typeface="+mn-ea"/>
                <a:sym typeface="+mn-lt"/>
              </a:rPr>
              <a:t>Listen again and choose the correct answer.</a:t>
            </a:r>
          </a:p>
        </p:txBody>
      </p:sp>
      <p:sp>
        <p:nvSpPr>
          <p:cNvPr id="24579" name="Rectangle 9"/>
          <p:cNvSpPr>
            <a:spLocks noChangeArrowheads="1"/>
          </p:cNvSpPr>
          <p:nvPr/>
        </p:nvSpPr>
        <p:spPr bwMode="auto">
          <a:xfrm>
            <a:off x="1709739" y="1383506"/>
            <a:ext cx="5994797" cy="361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Tony has / hasn’t heard about Beihai Park.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Tony guesses that the park is very popular / not very popular.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Lingling suggests that they spend the day there / Daming and Betty come to.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Lingling thinks / doesn’t think …</a:t>
            </a: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2789635" y="1815704"/>
            <a:ext cx="432197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5841802" y="2806304"/>
            <a:ext cx="1565672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4950858" y="3648075"/>
            <a:ext cx="2321719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2079546" y="4041934"/>
            <a:ext cx="594122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4324590" y="4437936"/>
            <a:ext cx="1674019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3"/>
          <p:cNvSpPr txBox="1">
            <a:spLocks noChangeArrowheads="1"/>
          </p:cNvSpPr>
          <p:nvPr/>
        </p:nvSpPr>
        <p:spPr bwMode="auto">
          <a:xfrm>
            <a:off x="1980011" y="729664"/>
            <a:ext cx="4698206" cy="84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They have talked about their plans. What will they do next?</a:t>
            </a:r>
            <a:endParaRPr lang="zh-CN" altLang="en-US" sz="21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438" name="Picture 30" descr="北海公园-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023428" y="1791803"/>
            <a:ext cx="3158728" cy="236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Box 3"/>
          <p:cNvSpPr txBox="1">
            <a:spLocks noChangeArrowheads="1"/>
          </p:cNvSpPr>
          <p:nvPr/>
        </p:nvSpPr>
        <p:spPr bwMode="auto">
          <a:xfrm>
            <a:off x="1980011" y="2247901"/>
            <a:ext cx="3920728" cy="123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>
                <a:latin typeface="+mn-lt"/>
                <a:ea typeface="+mn-ea"/>
                <a:cs typeface="+mn-ea"/>
                <a:sym typeface="+mn-lt"/>
              </a:rPr>
              <a:t>I think they will…</a:t>
            </a:r>
          </a:p>
          <a:p>
            <a:pPr eaLnBrk="1" hangingPunct="1">
              <a:lnSpc>
                <a:spcPct val="120000"/>
              </a:lnSpc>
            </a:pPr>
            <a:endParaRPr lang="en-US" altLang="zh-CN" sz="210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100">
                <a:latin typeface="+mn-lt"/>
                <a:ea typeface="+mn-ea"/>
                <a:cs typeface="+mn-ea"/>
                <a:sym typeface="+mn-lt"/>
              </a:rPr>
              <a:t>I guess they will…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kwcpk4o">
      <a:majorFont>
        <a:latin typeface="微软雅黑 Light"/>
        <a:ea typeface="微软雅黑 Light"/>
        <a:cs typeface="Arial"/>
      </a:majorFont>
      <a:minorFont>
        <a:latin typeface="微软雅黑 Light"/>
        <a:ea typeface="微软雅黑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2128</Words>
  <Application>Microsoft Office PowerPoint</Application>
  <PresentationFormat>全屏显示(16:9)</PresentationFormat>
  <Paragraphs>273</Paragraphs>
  <Slides>47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6" baseType="lpstr">
      <vt:lpstr>等线</vt:lpstr>
      <vt:lpstr>宋体</vt:lpstr>
      <vt:lpstr>微软雅黑</vt:lpstr>
      <vt:lpstr>微软雅黑 Light</vt:lpstr>
      <vt:lpstr>Arial</vt:lpstr>
      <vt:lpstr>Calibri</vt:lpstr>
      <vt:lpstr>Times New Roman</vt:lpstr>
      <vt:lpstr>Wingdings</vt:lpstr>
      <vt:lpstr>WWW.2PPT.COM
</vt:lpstr>
      <vt:lpstr>PowerPoint 演示文稿</vt:lpstr>
      <vt:lpstr>Know you &amp; know me</vt:lpstr>
      <vt:lpstr>Guess where the teacher has ever been to.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Mount Yandang</vt:lpstr>
      <vt:lpstr>PowerPoint 演示文稿</vt:lpstr>
      <vt:lpstr>Talk about the places of interest in your city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2021-03-11T15:40:00Z</cp:lastPrinted>
  <dcterms:created xsi:type="dcterms:W3CDTF">2021-03-11T15:40:00Z</dcterms:created>
  <dcterms:modified xsi:type="dcterms:W3CDTF">2023-01-16T20:12:40Z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F576C015C0CC4A68A12BADC7FC605644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