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70" r:id="rId4"/>
    <p:sldId id="271" r:id="rId5"/>
    <p:sldId id="272" r:id="rId6"/>
    <p:sldId id="279" r:id="rId7"/>
    <p:sldId id="280" r:id="rId8"/>
    <p:sldId id="273" r:id="rId9"/>
    <p:sldId id="276" r:id="rId10"/>
    <p:sldId id="275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FF00"/>
    <a:srgbClr val="0000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fld id="{C1CE596C-5A67-4686-B0CE-C51BED51DEF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596C-5A67-4686-B0CE-C51BED51DEFD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DA636-2FD3-434F-9C39-FE5A322CCD8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4D5E9-9A2C-4F23-82C1-AE8B9984306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9E3F7-98F9-46DB-BB54-838C4A67C9F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1F9C8-41C6-4DCE-B055-BDC5B444C50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06F0F-B7E8-4E15-B7BE-8B6630ED7CA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CBC1C-5A2B-41C1-848F-4D9BA3B0A43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E7EA1-A79E-4337-9C10-14A806B2367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27BD1-AE1A-4DC3-8544-03A2370110E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A72E5-7251-4CC4-A54E-7D4F301FFC6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242D4-6138-4EA3-AA1D-674845D8C11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7E00BB7-8D12-49AF-9C88-B198D8A95C7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8" y="1772816"/>
            <a:ext cx="698139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rgbClr val="CC3300"/>
                </a:solidFill>
                <a:effectLst>
                  <a:outerShdw dist="35921" dir="2700000" algn="ctr" rotWithShape="0">
                    <a:schemeClr val="tx2">
                      <a:alpha val="78000"/>
                    </a:scheme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特殊的平行四边形</a:t>
            </a:r>
            <a:endParaRPr lang="zh-CN" altLang="en-US" sz="6600" b="1" dirty="0">
              <a:solidFill>
                <a:srgbClr val="CC3300"/>
              </a:solidFill>
              <a:effectLst>
                <a:outerShdw dist="35921" dir="2700000" algn="ctr" rotWithShape="0">
                  <a:schemeClr val="tx2">
                    <a:alpha val="78000"/>
                  </a:schemeClr>
                </a:outerShdw>
              </a:effectLst>
              <a:latin typeface="方正粗倩简体" pitchFamily="65" charset="-122"/>
              <a:ea typeface="方正粗倩简体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16800" y="5157192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6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27088" y="533400"/>
            <a:ext cx="2879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目标检测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84213" y="2533650"/>
            <a:ext cx="2232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解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9388" y="1439863"/>
            <a:ext cx="86756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已知                   的两条对角线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AC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BD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相交于点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，△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AOB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是等边三角形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求∠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BAD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的度数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</a:p>
        </p:txBody>
      </p:sp>
      <p:grpSp>
        <p:nvGrpSpPr>
          <p:cNvPr id="12293" name="Group 5"/>
          <p:cNvGrpSpPr/>
          <p:nvPr/>
        </p:nvGrpSpPr>
        <p:grpSpPr bwMode="auto">
          <a:xfrm>
            <a:off x="1619250" y="1397000"/>
            <a:ext cx="1284288" cy="457200"/>
            <a:chOff x="0" y="0"/>
            <a:chExt cx="809" cy="288"/>
          </a:xfrm>
        </p:grpSpPr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137" y="0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0000FF"/>
                  </a:solidFill>
                </a:rPr>
                <a:t>ABCD</a:t>
              </a:r>
            </a:p>
          </p:txBody>
        </p:sp>
        <p:sp>
          <p:nvSpPr>
            <p:cNvPr id="12295" name="AutoShape 7"/>
            <p:cNvSpPr>
              <a:spLocks noChangeArrowheads="1"/>
            </p:cNvSpPr>
            <p:nvPr/>
          </p:nvSpPr>
          <p:spPr bwMode="auto">
            <a:xfrm>
              <a:off x="0" y="90"/>
              <a:ext cx="182" cy="90"/>
            </a:xfrm>
            <a:prstGeom prst="parallelogram">
              <a:avLst>
                <a:gd name="adj" fmla="val 50556"/>
              </a:avLst>
            </a:prstGeom>
            <a:noFill/>
            <a:ln w="12700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2296" name="Group 8"/>
          <p:cNvGrpSpPr/>
          <p:nvPr/>
        </p:nvGrpSpPr>
        <p:grpSpPr bwMode="auto">
          <a:xfrm>
            <a:off x="5686425" y="2133600"/>
            <a:ext cx="3457575" cy="2286000"/>
            <a:chOff x="0" y="0"/>
            <a:chExt cx="2178" cy="1440"/>
          </a:xfrm>
        </p:grpSpPr>
        <p:grpSp>
          <p:nvGrpSpPr>
            <p:cNvPr id="12297" name="Group 9"/>
            <p:cNvGrpSpPr/>
            <p:nvPr/>
          </p:nvGrpSpPr>
          <p:grpSpPr bwMode="auto">
            <a:xfrm>
              <a:off x="0" y="0"/>
              <a:ext cx="2178" cy="1440"/>
              <a:chOff x="0" y="0"/>
              <a:chExt cx="2178" cy="1440"/>
            </a:xfrm>
          </p:grpSpPr>
          <p:grpSp>
            <p:nvGrpSpPr>
              <p:cNvPr id="12298" name="Group 10"/>
              <p:cNvGrpSpPr/>
              <p:nvPr/>
            </p:nvGrpSpPr>
            <p:grpSpPr bwMode="auto">
              <a:xfrm>
                <a:off x="0" y="0"/>
                <a:ext cx="2178" cy="1440"/>
                <a:chOff x="0" y="0"/>
                <a:chExt cx="2251" cy="1440"/>
              </a:xfrm>
            </p:grpSpPr>
            <p:sp>
              <p:nvSpPr>
                <p:cNvPr id="12299" name="AutoShape 11"/>
                <p:cNvSpPr>
                  <a:spLocks noChangeArrowheads="1"/>
                </p:cNvSpPr>
                <p:nvPr/>
              </p:nvSpPr>
              <p:spPr bwMode="auto">
                <a:xfrm>
                  <a:off x="166" y="288"/>
                  <a:ext cx="1631" cy="885"/>
                </a:xfrm>
                <a:prstGeom prst="parallelogram">
                  <a:avLst>
                    <a:gd name="adj" fmla="val 0"/>
                  </a:avLst>
                </a:prstGeom>
                <a:noFill/>
                <a:ln w="38100">
                  <a:solidFill>
                    <a:srgbClr val="0000FF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2400">
                    <a:solidFill>
                      <a:srgbClr val="0000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230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8" y="0"/>
                  <a:ext cx="527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 b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1230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661" y="15"/>
                  <a:ext cx="527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 b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D</a:t>
                  </a:r>
                </a:p>
              </p:txBody>
            </p:sp>
            <p:sp>
              <p:nvSpPr>
                <p:cNvPr id="1230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724" y="1152"/>
                  <a:ext cx="527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 b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1230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0" y="1152"/>
                  <a:ext cx="527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 b="1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</p:grpSp>
          <p:sp>
            <p:nvSpPr>
              <p:cNvPr id="12304" name="Line 16"/>
              <p:cNvSpPr>
                <a:spLocks noChangeShapeType="1"/>
              </p:cNvSpPr>
              <p:nvPr/>
            </p:nvSpPr>
            <p:spPr bwMode="auto">
              <a:xfrm>
                <a:off x="182" y="317"/>
                <a:ext cx="1568" cy="862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2305" name="Line 17"/>
              <p:cNvSpPr>
                <a:spLocks noChangeShapeType="1"/>
              </p:cNvSpPr>
              <p:nvPr/>
            </p:nvSpPr>
            <p:spPr bwMode="auto">
              <a:xfrm flipV="1">
                <a:off x="175" y="272"/>
                <a:ext cx="1568" cy="907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816" y="453"/>
              <a:ext cx="4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1187450" y="4910138"/>
            <a:ext cx="2160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∴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AC=BD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331913" y="2595563"/>
            <a:ext cx="1871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如图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2197100" y="2620963"/>
            <a:ext cx="3887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△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AOB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是等边三角形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1258888" y="3325813"/>
            <a:ext cx="38877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所以 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OA=OB.</a:t>
            </a:r>
          </a:p>
        </p:txBody>
      </p:sp>
      <p:grpSp>
        <p:nvGrpSpPr>
          <p:cNvPr id="12311" name="Group 23"/>
          <p:cNvGrpSpPr/>
          <p:nvPr/>
        </p:nvGrpSpPr>
        <p:grpSpPr bwMode="auto">
          <a:xfrm>
            <a:off x="1187450" y="3989388"/>
            <a:ext cx="4752975" cy="482600"/>
            <a:chOff x="0" y="0"/>
            <a:chExt cx="2726" cy="304"/>
          </a:xfrm>
        </p:grpSpPr>
        <p:sp>
          <p:nvSpPr>
            <p:cNvPr id="12312" name="Text Box 24"/>
            <p:cNvSpPr txBox="1">
              <a:spLocks noChangeArrowheads="1"/>
            </p:cNvSpPr>
            <p:nvPr/>
          </p:nvSpPr>
          <p:spPr bwMode="auto">
            <a:xfrm>
              <a:off x="0" y="16"/>
              <a:ext cx="27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∵         的对角线互相平分</a:t>
              </a:r>
              <a:r>
                <a:rPr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,</a:t>
              </a:r>
            </a:p>
          </p:txBody>
        </p:sp>
        <p:grpSp>
          <p:nvGrpSpPr>
            <p:cNvPr id="12313" name="Group 25"/>
            <p:cNvGrpSpPr/>
            <p:nvPr/>
          </p:nvGrpSpPr>
          <p:grpSpPr bwMode="auto">
            <a:xfrm>
              <a:off x="318" y="0"/>
              <a:ext cx="749" cy="288"/>
              <a:chOff x="0" y="0"/>
              <a:chExt cx="749" cy="288"/>
            </a:xfrm>
          </p:grpSpPr>
          <p:sp>
            <p:nvSpPr>
              <p:cNvPr id="12314" name="Rectangle 26"/>
              <p:cNvSpPr>
                <a:spLocks noChangeArrowheads="1"/>
              </p:cNvSpPr>
              <p:nvPr/>
            </p:nvSpPr>
            <p:spPr bwMode="auto">
              <a:xfrm>
                <a:off x="137" y="0"/>
                <a:ext cx="6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r>
                  <a:rPr lang="en-US" altLang="zh-CN" sz="2400" b="1" dirty="0">
                    <a:solidFill>
                      <a:srgbClr val="0000FF"/>
                    </a:solidFill>
                  </a:rPr>
                  <a:t>ABCD</a:t>
                </a:r>
              </a:p>
            </p:txBody>
          </p:sp>
          <p:sp>
            <p:nvSpPr>
              <p:cNvPr id="12315" name="AutoShape 27"/>
              <p:cNvSpPr>
                <a:spLocks noChangeArrowheads="1"/>
              </p:cNvSpPr>
              <p:nvPr/>
            </p:nvSpPr>
            <p:spPr bwMode="auto">
              <a:xfrm>
                <a:off x="0" y="90"/>
                <a:ext cx="182" cy="90"/>
              </a:xfrm>
              <a:prstGeom prst="parallelogram">
                <a:avLst>
                  <a:gd name="adj" fmla="val 50556"/>
                </a:avLst>
              </a:prstGeom>
              <a:noFill/>
              <a:ln w="12700">
                <a:solidFill>
                  <a:srgbClr val="0000FF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2316" name="Group 28"/>
          <p:cNvGrpSpPr/>
          <p:nvPr/>
        </p:nvGrpSpPr>
        <p:grpSpPr bwMode="auto">
          <a:xfrm>
            <a:off x="1258888" y="5476875"/>
            <a:ext cx="3983037" cy="457200"/>
            <a:chOff x="0" y="0"/>
            <a:chExt cx="2509" cy="288"/>
          </a:xfrm>
        </p:grpSpPr>
        <p:sp>
          <p:nvSpPr>
            <p:cNvPr id="12317" name="Text Box 29"/>
            <p:cNvSpPr txBox="1">
              <a:spLocks noChangeArrowheads="1"/>
            </p:cNvSpPr>
            <p:nvPr/>
          </p:nvSpPr>
          <p:spPr bwMode="auto">
            <a:xfrm>
              <a:off x="0" y="0"/>
              <a:ext cx="25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因此         是矩形</a:t>
              </a:r>
              <a:r>
                <a:rPr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.</a:t>
              </a:r>
              <a:endParaRPr lang="en-US" altLang="zh-CN" sz="2400" b="1" baseline="30000" dirty="0">
                <a:solidFill>
                  <a:srgbClr val="0000FF"/>
                </a:solidFill>
                <a:latin typeface="宋体" panose="02010600030101010101" pitchFamily="2" charset="-122"/>
              </a:endParaRPr>
            </a:p>
          </p:txBody>
        </p:sp>
        <p:grpSp>
          <p:nvGrpSpPr>
            <p:cNvPr id="12318" name="Group 30"/>
            <p:cNvGrpSpPr/>
            <p:nvPr/>
          </p:nvGrpSpPr>
          <p:grpSpPr bwMode="auto">
            <a:xfrm>
              <a:off x="507" y="0"/>
              <a:ext cx="809" cy="288"/>
              <a:chOff x="0" y="0"/>
              <a:chExt cx="809" cy="288"/>
            </a:xfrm>
          </p:grpSpPr>
          <p:sp>
            <p:nvSpPr>
              <p:cNvPr id="12319" name="Rectangle 31"/>
              <p:cNvSpPr>
                <a:spLocks noChangeArrowheads="1"/>
              </p:cNvSpPr>
              <p:nvPr/>
            </p:nvSpPr>
            <p:spPr bwMode="auto">
              <a:xfrm>
                <a:off x="137" y="0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0000FF"/>
                    </a:solidFill>
                  </a:rPr>
                  <a:t>ABCD</a:t>
                </a:r>
              </a:p>
            </p:txBody>
          </p:sp>
          <p:sp>
            <p:nvSpPr>
              <p:cNvPr id="12320" name="AutoShape 32"/>
              <p:cNvSpPr>
                <a:spLocks noChangeArrowheads="1"/>
              </p:cNvSpPr>
              <p:nvPr/>
            </p:nvSpPr>
            <p:spPr bwMode="auto">
              <a:xfrm>
                <a:off x="0" y="90"/>
                <a:ext cx="182" cy="90"/>
              </a:xfrm>
              <a:prstGeom prst="parallelogram">
                <a:avLst>
                  <a:gd name="adj" fmla="val 50556"/>
                </a:avLst>
              </a:prstGeom>
              <a:noFill/>
              <a:ln w="12700">
                <a:solidFill>
                  <a:srgbClr val="0000FF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1258888" y="5862638"/>
            <a:ext cx="28082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∴ ∠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BAD=90</a:t>
            </a:r>
            <a:r>
              <a:rPr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0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. </a:t>
            </a:r>
            <a:endParaRPr lang="en-US" altLang="zh-CN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1187450" y="4478338"/>
            <a:ext cx="4608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∴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AC=2AO,BD=2BO.</a:t>
            </a:r>
          </a:p>
        </p:txBody>
      </p:sp>
      <p:grpSp>
        <p:nvGrpSpPr>
          <p:cNvPr id="12323" name="Group 35"/>
          <p:cNvGrpSpPr/>
          <p:nvPr/>
        </p:nvGrpSpPr>
        <p:grpSpPr bwMode="auto">
          <a:xfrm>
            <a:off x="3492500" y="388938"/>
            <a:ext cx="2519363" cy="885825"/>
            <a:chOff x="0" y="0"/>
            <a:chExt cx="2016" cy="995"/>
          </a:xfrm>
        </p:grpSpPr>
        <p:grpSp>
          <p:nvGrpSpPr>
            <p:cNvPr id="12324" name="Group 36"/>
            <p:cNvGrpSpPr/>
            <p:nvPr/>
          </p:nvGrpSpPr>
          <p:grpSpPr bwMode="auto">
            <a:xfrm>
              <a:off x="0" y="0"/>
              <a:ext cx="2016" cy="912"/>
              <a:chOff x="0" y="0"/>
              <a:chExt cx="2208" cy="1052"/>
            </a:xfrm>
          </p:grpSpPr>
          <p:sp>
            <p:nvSpPr>
              <p:cNvPr id="12325" name="未知"/>
              <p:cNvSpPr/>
              <p:nvPr/>
            </p:nvSpPr>
            <p:spPr bwMode="auto">
              <a:xfrm>
                <a:off x="0" y="528"/>
                <a:ext cx="2208" cy="384"/>
              </a:xfrm>
              <a:custGeom>
                <a:avLst/>
                <a:gdLst>
                  <a:gd name="T0" fmla="*/ 432 w 2208"/>
                  <a:gd name="T1" fmla="*/ 384 h 384"/>
                  <a:gd name="T2" fmla="*/ 2208 w 2208"/>
                  <a:gd name="T3" fmla="*/ 384 h 384"/>
                  <a:gd name="T4" fmla="*/ 1776 w 2208"/>
                  <a:gd name="T5" fmla="*/ 0 h 384"/>
                  <a:gd name="T6" fmla="*/ 0 w 2208"/>
                  <a:gd name="T7" fmla="*/ 0 h 384"/>
                  <a:gd name="T8" fmla="*/ 432 w 2208"/>
                  <a:gd name="T9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08" h="384">
                    <a:moveTo>
                      <a:pt x="432" y="384"/>
                    </a:moveTo>
                    <a:lnTo>
                      <a:pt x="2208" y="384"/>
                    </a:lnTo>
                    <a:lnTo>
                      <a:pt x="1776" y="0"/>
                    </a:lnTo>
                    <a:lnTo>
                      <a:pt x="0" y="0"/>
                    </a:lnTo>
                    <a:lnTo>
                      <a:pt x="432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99CC00"/>
                  </a:gs>
                </a:gsLst>
                <a:lin ang="5400000" scaled="1"/>
              </a:gradFill>
              <a:ln w="19050" cap="flat" cmpd="sng">
                <a:solidFill>
                  <a:srgbClr val="CCCCFF"/>
                </a:solidFill>
                <a:round/>
              </a:ln>
              <a:effectLst>
                <a:prstShdw prst="shdw15">
                  <a:schemeClr val="bg2"/>
                </a:prstShdw>
              </a:effec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12326" name="Group 38"/>
              <p:cNvGrpSpPr/>
              <p:nvPr/>
            </p:nvGrpSpPr>
            <p:grpSpPr bwMode="auto">
              <a:xfrm>
                <a:off x="0" y="0"/>
                <a:ext cx="2112" cy="1052"/>
                <a:chOff x="0" y="0"/>
                <a:chExt cx="2112" cy="1052"/>
              </a:xfrm>
            </p:grpSpPr>
            <p:sp>
              <p:nvSpPr>
                <p:cNvPr id="12327" name="未知"/>
                <p:cNvSpPr/>
                <p:nvPr/>
              </p:nvSpPr>
              <p:spPr bwMode="auto">
                <a:xfrm rot="158589">
                  <a:off x="96" y="97"/>
                  <a:ext cx="576" cy="720"/>
                </a:xfrm>
                <a:custGeom>
                  <a:avLst/>
                  <a:gdLst>
                    <a:gd name="T0" fmla="*/ 48 w 576"/>
                    <a:gd name="T1" fmla="*/ 768 h 816"/>
                    <a:gd name="T2" fmla="*/ 192 w 576"/>
                    <a:gd name="T3" fmla="*/ 816 h 816"/>
                    <a:gd name="T4" fmla="*/ 576 w 576"/>
                    <a:gd name="T5" fmla="*/ 96 h 816"/>
                    <a:gd name="T6" fmla="*/ 384 w 576"/>
                    <a:gd name="T7" fmla="*/ 0 h 816"/>
                    <a:gd name="T8" fmla="*/ 0 w 576"/>
                    <a:gd name="T9" fmla="*/ 720 h 8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6" h="816">
                      <a:moveTo>
                        <a:pt x="48" y="768"/>
                      </a:moveTo>
                      <a:lnTo>
                        <a:pt x="192" y="816"/>
                      </a:lnTo>
                      <a:lnTo>
                        <a:pt x="576" y="96"/>
                      </a:lnTo>
                      <a:lnTo>
                        <a:pt x="384" y="0"/>
                      </a:lnTo>
                      <a:lnTo>
                        <a:pt x="0" y="720"/>
                      </a:lnTo>
                    </a:path>
                  </a:pathLst>
                </a:custGeom>
                <a:gradFill rotWithShape="0">
                  <a:gsLst>
                    <a:gs pos="0">
                      <a:srgbClr val="FFCC66"/>
                    </a:gs>
                    <a:gs pos="100000">
                      <a:srgbClr val="D9D8EC"/>
                    </a:gs>
                  </a:gsLst>
                  <a:lin ang="18900000" scaled="1"/>
                </a:gradFill>
                <a:ln w="38100" cap="flat" cmpd="sng">
                  <a:solidFill>
                    <a:srgbClr val="D9D8EC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328" name="未知"/>
                <p:cNvSpPr/>
                <p:nvPr/>
              </p:nvSpPr>
              <p:spPr bwMode="auto">
                <a:xfrm>
                  <a:off x="288" y="145"/>
                  <a:ext cx="576" cy="672"/>
                </a:xfrm>
                <a:custGeom>
                  <a:avLst/>
                  <a:gdLst>
                    <a:gd name="T0" fmla="*/ 0 w 432"/>
                    <a:gd name="T1" fmla="*/ 624 h 624"/>
                    <a:gd name="T2" fmla="*/ 96 w 432"/>
                    <a:gd name="T3" fmla="*/ 624 h 624"/>
                    <a:gd name="T4" fmla="*/ 432 w 432"/>
                    <a:gd name="T5" fmla="*/ 0 h 624"/>
                    <a:gd name="T6" fmla="*/ 288 w 432"/>
                    <a:gd name="T7" fmla="*/ 48 h 624"/>
                    <a:gd name="T8" fmla="*/ 0 w 432"/>
                    <a:gd name="T9" fmla="*/ 624 h 6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624">
                      <a:moveTo>
                        <a:pt x="0" y="624"/>
                      </a:moveTo>
                      <a:lnTo>
                        <a:pt x="96" y="624"/>
                      </a:lnTo>
                      <a:lnTo>
                        <a:pt x="432" y="0"/>
                      </a:lnTo>
                      <a:lnTo>
                        <a:pt x="288" y="48"/>
                      </a:lnTo>
                      <a:lnTo>
                        <a:pt x="0" y="62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D9D8EC"/>
                    </a:gs>
                    <a:gs pos="50000">
                      <a:srgbClr val="CC3300"/>
                    </a:gs>
                    <a:gs pos="100000">
                      <a:srgbClr val="D9D8EC"/>
                    </a:gs>
                  </a:gsLst>
                  <a:lin ang="2700000" scaled="1"/>
                </a:gradFill>
                <a:ln w="38100" cap="flat" cmpd="sng">
                  <a:solidFill>
                    <a:srgbClr val="CC33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329" name="未知"/>
                <p:cNvSpPr/>
                <p:nvPr/>
              </p:nvSpPr>
              <p:spPr bwMode="auto">
                <a:xfrm rot="961415">
                  <a:off x="96" y="0"/>
                  <a:ext cx="288" cy="768"/>
                </a:xfrm>
                <a:custGeom>
                  <a:avLst/>
                  <a:gdLst>
                    <a:gd name="T0" fmla="*/ 480 w 480"/>
                    <a:gd name="T1" fmla="*/ 96 h 720"/>
                    <a:gd name="T2" fmla="*/ 192 w 480"/>
                    <a:gd name="T3" fmla="*/ 672 h 720"/>
                    <a:gd name="T4" fmla="*/ 144 w 480"/>
                    <a:gd name="T5" fmla="*/ 720 h 720"/>
                    <a:gd name="T6" fmla="*/ 0 w 480"/>
                    <a:gd name="T7" fmla="*/ 624 h 720"/>
                    <a:gd name="T8" fmla="*/ 144 w 480"/>
                    <a:gd name="T9" fmla="*/ 336 h 720"/>
                    <a:gd name="T10" fmla="*/ 336 w 480"/>
                    <a:gd name="T11" fmla="*/ 0 h 720"/>
                    <a:gd name="T12" fmla="*/ 480 w 480"/>
                    <a:gd name="T13" fmla="*/ 96 h 7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80" h="720">
                      <a:moveTo>
                        <a:pt x="480" y="96"/>
                      </a:moveTo>
                      <a:lnTo>
                        <a:pt x="192" y="672"/>
                      </a:lnTo>
                      <a:lnTo>
                        <a:pt x="144" y="720"/>
                      </a:lnTo>
                      <a:lnTo>
                        <a:pt x="0" y="624"/>
                      </a:lnTo>
                      <a:lnTo>
                        <a:pt x="144" y="336"/>
                      </a:lnTo>
                      <a:lnTo>
                        <a:pt x="336" y="0"/>
                      </a:lnTo>
                      <a:lnTo>
                        <a:pt x="480" y="9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6767FF"/>
                    </a:gs>
                    <a:gs pos="50000">
                      <a:srgbClr val="FFCC66"/>
                    </a:gs>
                    <a:gs pos="100000">
                      <a:srgbClr val="6767FF"/>
                    </a:gs>
                  </a:gsLst>
                  <a:lin ang="2700000" scaled="1"/>
                </a:gradFill>
                <a:ln w="19050" cap="flat" cmpd="sng">
                  <a:solidFill>
                    <a:srgbClr val="FFCC66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330" name="未知"/>
                <p:cNvSpPr/>
                <p:nvPr/>
              </p:nvSpPr>
              <p:spPr bwMode="auto">
                <a:xfrm>
                  <a:off x="384" y="1"/>
                  <a:ext cx="480" cy="192"/>
                </a:xfrm>
                <a:custGeom>
                  <a:avLst/>
                  <a:gdLst>
                    <a:gd name="T0" fmla="*/ 192 w 336"/>
                    <a:gd name="T1" fmla="*/ 240 h 240"/>
                    <a:gd name="T2" fmla="*/ 48 w 336"/>
                    <a:gd name="T3" fmla="*/ 144 h 240"/>
                    <a:gd name="T4" fmla="*/ 0 w 336"/>
                    <a:gd name="T5" fmla="*/ 48 h 240"/>
                    <a:gd name="T6" fmla="*/ 144 w 336"/>
                    <a:gd name="T7" fmla="*/ 0 h 240"/>
                    <a:gd name="T8" fmla="*/ 288 w 336"/>
                    <a:gd name="T9" fmla="*/ 48 h 240"/>
                    <a:gd name="T10" fmla="*/ 336 w 336"/>
                    <a:gd name="T11" fmla="*/ 192 h 240"/>
                    <a:gd name="T12" fmla="*/ 192 w 336"/>
                    <a:gd name="T13" fmla="*/ 24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36" h="240">
                      <a:moveTo>
                        <a:pt x="192" y="240"/>
                      </a:moveTo>
                      <a:lnTo>
                        <a:pt x="48" y="144"/>
                      </a:lnTo>
                      <a:lnTo>
                        <a:pt x="0" y="48"/>
                      </a:lnTo>
                      <a:lnTo>
                        <a:pt x="144" y="0"/>
                      </a:lnTo>
                      <a:lnTo>
                        <a:pt x="288" y="48"/>
                      </a:lnTo>
                      <a:lnTo>
                        <a:pt x="336" y="192"/>
                      </a:lnTo>
                      <a:lnTo>
                        <a:pt x="192" y="24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CC66"/>
                    </a:gs>
                    <a:gs pos="50000">
                      <a:srgbClr val="FF9933"/>
                    </a:gs>
                    <a:gs pos="100000">
                      <a:srgbClr val="FFCC66"/>
                    </a:gs>
                  </a:gsLst>
                  <a:lin ang="18900000" scaled="1"/>
                </a:gradFill>
                <a:ln w="19050" cap="flat" cmpd="sng">
                  <a:solidFill>
                    <a:srgbClr val="D9D8EC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331" name="未知"/>
                <p:cNvSpPr/>
                <p:nvPr/>
              </p:nvSpPr>
              <p:spPr bwMode="auto">
                <a:xfrm>
                  <a:off x="48" y="577"/>
                  <a:ext cx="384" cy="432"/>
                </a:xfrm>
                <a:custGeom>
                  <a:avLst/>
                  <a:gdLst>
                    <a:gd name="T0" fmla="*/ 192 w 384"/>
                    <a:gd name="T1" fmla="*/ 192 h 384"/>
                    <a:gd name="T2" fmla="*/ 96 w 384"/>
                    <a:gd name="T3" fmla="*/ 144 h 384"/>
                    <a:gd name="T4" fmla="*/ 48 w 384"/>
                    <a:gd name="T5" fmla="*/ 96 h 384"/>
                    <a:gd name="T6" fmla="*/ 0 w 384"/>
                    <a:gd name="T7" fmla="*/ 0 h 384"/>
                    <a:gd name="T8" fmla="*/ 0 w 384"/>
                    <a:gd name="T9" fmla="*/ 384 h 384"/>
                    <a:gd name="T10" fmla="*/ 384 w 384"/>
                    <a:gd name="T11" fmla="*/ 192 h 384"/>
                    <a:gd name="T12" fmla="*/ 192 w 384"/>
                    <a:gd name="T13" fmla="*/ 192 h 3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84" h="384">
                      <a:moveTo>
                        <a:pt x="192" y="192"/>
                      </a:moveTo>
                      <a:lnTo>
                        <a:pt x="96" y="144"/>
                      </a:lnTo>
                      <a:lnTo>
                        <a:pt x="48" y="96"/>
                      </a:lnTo>
                      <a:lnTo>
                        <a:pt x="0" y="0"/>
                      </a:lnTo>
                      <a:lnTo>
                        <a:pt x="0" y="384"/>
                      </a:lnTo>
                      <a:lnTo>
                        <a:pt x="384" y="192"/>
                      </a:lnTo>
                      <a:lnTo>
                        <a:pt x="192" y="192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6767FF"/>
                    </a:gs>
                    <a:gs pos="50000">
                      <a:srgbClr val="FF9900"/>
                    </a:gs>
                    <a:gs pos="100000">
                      <a:srgbClr val="6767FF"/>
                    </a:gs>
                  </a:gsLst>
                  <a:lin ang="2700000" scaled="1"/>
                </a:gradFill>
                <a:ln w="19050" cap="flat" cmpd="sng">
                  <a:solidFill>
                    <a:srgbClr val="D9D8EC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332" name="未知"/>
                <p:cNvSpPr/>
                <p:nvPr/>
              </p:nvSpPr>
              <p:spPr bwMode="auto">
                <a:xfrm rot="1629174">
                  <a:off x="0" y="876"/>
                  <a:ext cx="147" cy="176"/>
                </a:xfrm>
                <a:custGeom>
                  <a:avLst/>
                  <a:gdLst>
                    <a:gd name="T0" fmla="*/ 0 w 96"/>
                    <a:gd name="T1" fmla="*/ 0 h 96"/>
                    <a:gd name="T2" fmla="*/ 96 w 96"/>
                    <a:gd name="T3" fmla="*/ 0 h 96"/>
                    <a:gd name="T4" fmla="*/ 48 w 96"/>
                    <a:gd name="T5" fmla="*/ 96 h 96"/>
                    <a:gd name="T6" fmla="*/ 0 w 96"/>
                    <a:gd name="T7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48" y="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50000">
                      <a:srgbClr val="969696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 cap="flat" cmpd="sng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333" name="Oval 45"/>
                <p:cNvSpPr>
                  <a:spLocks noChangeArrowheads="1"/>
                </p:cNvSpPr>
                <p:nvPr/>
              </p:nvSpPr>
              <p:spPr bwMode="auto">
                <a:xfrm>
                  <a:off x="576" y="49"/>
                  <a:ext cx="144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8080"/>
                    </a:gs>
                    <a:gs pos="100000">
                      <a:srgbClr val="FFFFFF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33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815" y="47"/>
                  <a:ext cx="1297" cy="5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D9D8EC">
                          <a:alpha val="50000"/>
                        </a:srgb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>
                    <a:buFont typeface="Arial" panose="020B0604020202020204" pitchFamily="34" charset="0"/>
                    <a:buNone/>
                  </a:pPr>
                  <a:r>
                    <a:rPr lang="zh-CN" altLang="en-US" sz="2400" b="1" dirty="0">
                      <a:solidFill>
                        <a:srgbClr val="0000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随堂练习</a:t>
                  </a:r>
                </a:p>
              </p:txBody>
            </p:sp>
          </p:grpSp>
        </p:grpSp>
        <p:sp>
          <p:nvSpPr>
            <p:cNvPr id="12335" name="Text Box 47"/>
            <p:cNvSpPr txBox="1">
              <a:spLocks noChangeArrowheads="1"/>
            </p:cNvSpPr>
            <p:nvPr/>
          </p:nvSpPr>
          <p:spPr bwMode="auto">
            <a:xfrm>
              <a:off x="865" y="481"/>
              <a:ext cx="910" cy="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307" grpId="0" autoUpdateAnimBg="0"/>
      <p:bldP spid="12308" grpId="0" autoUpdateAnimBg="0"/>
      <p:bldP spid="12309" grpId="0" autoUpdateAnimBg="0"/>
      <p:bldP spid="12310" grpId="0" autoUpdateAnimBg="0"/>
      <p:bldP spid="12321" grpId="0" autoUpdateAnimBg="0"/>
      <p:bldP spid="1232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/>
          </p:cNvSpPr>
          <p:nvPr/>
        </p:nvSpPr>
        <p:spPr bwMode="auto">
          <a:xfrm>
            <a:off x="2590800" y="457200"/>
            <a:ext cx="3810000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60"/>
              </a:avLst>
            </a:prstTxWarp>
            <a:scene3d>
              <a:camera prst="legacyObliqueRight"/>
              <a:lightRig rig="legacyFlat1" dir="r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3600" b="1" dirty="0">
                <a:ln w="9525">
                  <a:round/>
                </a:ln>
                <a:gradFill rotWithShape="0">
                  <a:gsLst>
                    <a:gs pos="0">
                      <a:srgbClr val="CC99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atin typeface="楷体_GB2312"/>
              </a:rPr>
              <a:t>复习提问</a:t>
            </a: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447800" y="1524000"/>
            <a:ext cx="6248400" cy="0"/>
          </a:xfrm>
          <a:prstGeom prst="line">
            <a:avLst/>
          </a:prstGeom>
          <a:noFill/>
          <a:ln w="57150" cmpd="thickThin">
            <a:solidFill>
              <a:schemeClr val="accent2"/>
            </a:solidFill>
            <a:rou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727325" y="554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114800" y="2133600"/>
            <a:ext cx="3841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1.</a:t>
            </a:r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什么叫平行四边形？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140200" y="3933825"/>
            <a:ext cx="4495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平行四边形有哪些性质？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①边</a:t>
            </a:r>
            <a:r>
              <a:rPr lang="en-US" altLang="zh-CN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②</a:t>
            </a:r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角</a:t>
            </a:r>
            <a:r>
              <a:rPr lang="en-US" altLang="zh-CN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③</a:t>
            </a:r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对角线</a:t>
            </a:r>
            <a:r>
              <a:rPr lang="en-US" altLang="zh-CN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grpSp>
        <p:nvGrpSpPr>
          <p:cNvPr id="3079" name="Group 7"/>
          <p:cNvGrpSpPr/>
          <p:nvPr/>
        </p:nvGrpSpPr>
        <p:grpSpPr bwMode="auto">
          <a:xfrm>
            <a:off x="457200" y="4038600"/>
            <a:ext cx="3429000" cy="2286000"/>
            <a:chOff x="0" y="0"/>
            <a:chExt cx="2160" cy="1440"/>
          </a:xfrm>
        </p:grpSpPr>
        <p:sp>
          <p:nvSpPr>
            <p:cNvPr id="3080" name="Line 8"/>
            <p:cNvSpPr>
              <a:spLocks noChangeShapeType="1"/>
            </p:cNvSpPr>
            <p:nvPr/>
          </p:nvSpPr>
          <p:spPr bwMode="auto">
            <a:xfrm flipH="1">
              <a:off x="240" y="240"/>
              <a:ext cx="24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240" y="1200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 flipH="1">
              <a:off x="1728" y="240"/>
              <a:ext cx="24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192" y="4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0" y="110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1680" y="115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1872" y="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480" y="240"/>
              <a:ext cx="1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609600" y="2514600"/>
            <a:ext cx="2743200" cy="1066800"/>
          </a:xfrm>
          <a:prstGeom prst="wedgeEllipseCallout">
            <a:avLst>
              <a:gd name="adj1" fmla="val 78472"/>
              <a:gd name="adj2" fmla="val -60417"/>
            </a:avLst>
          </a:prstGeom>
          <a:solidFill>
            <a:srgbClr val="0000FF"/>
          </a:soli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1900" b="1">
                <a:solidFill>
                  <a:schemeClr val="bg1"/>
                </a:solidFill>
                <a:latin typeface="Times New Roman" panose="02020603050405020304" pitchFamily="18" charset="0"/>
              </a:rPr>
              <a:t>两组对边分别平行的四边形叫做平行四边形 </a:t>
            </a:r>
            <a:r>
              <a:rPr lang="en-US" altLang="zh-CN" sz="1900" b="1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1371600" y="1828800"/>
            <a:ext cx="1828800" cy="1600200"/>
            <a:chOff x="0" y="0"/>
            <a:chExt cx="1488" cy="1152"/>
          </a:xfrm>
        </p:grpSpPr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0" y="0"/>
              <a:ext cx="432" cy="1152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0" y="1152"/>
              <a:ext cx="1488" cy="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 flipH="1" flipV="1">
              <a:off x="1200" y="336"/>
              <a:ext cx="288" cy="816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432" y="0"/>
              <a:ext cx="768" cy="336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2057400" y="3581400"/>
            <a:ext cx="228600" cy="6858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9900"/>
          </a:solidFill>
          <a:ln w="9525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1752600" y="49530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特殊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1763713" y="2565400"/>
            <a:ext cx="1450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一般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4114800" y="2895600"/>
            <a:ext cx="39862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2. </a:t>
            </a:r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平行四边形与四边形         有什么关系？</a:t>
            </a:r>
          </a:p>
        </p:txBody>
      </p:sp>
      <p:sp>
        <p:nvSpPr>
          <p:cNvPr id="3098" name="AutoShape 26"/>
          <p:cNvSpPr>
            <a:spLocks noChangeArrowheads="1"/>
          </p:cNvSpPr>
          <p:nvPr/>
        </p:nvSpPr>
        <p:spPr bwMode="auto">
          <a:xfrm>
            <a:off x="0" y="2565400"/>
            <a:ext cx="1981200" cy="1828800"/>
          </a:xfrm>
          <a:prstGeom prst="irregularSeal2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1600">
                <a:latin typeface="Times New Roman" panose="02020603050405020304" pitchFamily="18" charset="0"/>
              </a:rPr>
              <a:t>   </a:t>
            </a:r>
            <a:r>
              <a:rPr lang="zh-CN" altLang="en-US" sz="2000" b="1">
                <a:solidFill>
                  <a:srgbClr val="FF3300"/>
                </a:solidFill>
                <a:latin typeface="Times New Roman" panose="02020603050405020304" pitchFamily="18" charset="0"/>
              </a:rPr>
              <a:t>平行四边形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3300"/>
                </a:solidFill>
                <a:latin typeface="Times New Roman" panose="02020603050405020304" pitchFamily="18" charset="0"/>
              </a:rPr>
              <a:t>具有四边形的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3300"/>
                </a:solidFill>
                <a:latin typeface="Times New Roman" panose="02020603050405020304" pitchFamily="18" charset="0"/>
              </a:rPr>
              <a:t>一切性质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5219700" y="4365625"/>
            <a:ext cx="2660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舒体" panose="02010601030101010101" pitchFamily="2" charset="-122"/>
                <a:ea typeface="方正舒体" panose="02010601030101010101" pitchFamily="2" charset="-122"/>
              </a:rPr>
              <a:t>对边平行且相等</a:t>
            </a:r>
            <a:r>
              <a:rPr lang="en-US" altLang="zh-CN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舒体" panose="02010601030101010101" pitchFamily="2" charset="-122"/>
                <a:ea typeface="方正舒体" panose="02010601030101010101" pitchFamily="2" charset="-122"/>
              </a:rPr>
              <a:t>.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5076825" y="4797425"/>
            <a:ext cx="3527425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舒体" panose="02010601030101010101" pitchFamily="2" charset="-122"/>
                <a:ea typeface="方正舒体" panose="02010601030101010101" pitchFamily="2" charset="-122"/>
              </a:rPr>
              <a:t>对角相等且邻角互补</a:t>
            </a:r>
            <a:r>
              <a:rPr lang="en-US" altLang="zh-CN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舒体" panose="02010601030101010101" pitchFamily="2" charset="-122"/>
                <a:ea typeface="方正舒体" panose="02010601030101010101" pitchFamily="2" charset="-122"/>
              </a:rPr>
              <a:t>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600" b="1" dirty="0">
              <a:solidFill>
                <a:srgbClr val="0000FF"/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6084888" y="5229225"/>
            <a:ext cx="187166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舒体" panose="02010601030101010101" pitchFamily="2" charset="-122"/>
                <a:ea typeface="方正舒体" panose="02010601030101010101" pitchFamily="2" charset="-122"/>
              </a:rPr>
              <a:t>互相平分</a:t>
            </a:r>
            <a:r>
              <a:rPr lang="en-US" altLang="zh-CN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舒体" panose="02010601030101010101" pitchFamily="2" charset="-122"/>
                <a:ea typeface="方正舒体" panose="02010601030101010101" pitchFamily="2" charset="-122"/>
              </a:rPr>
              <a:t>.</a:t>
            </a:r>
            <a:endParaRPr lang="en-US" altLang="zh-CN" sz="2600" b="1" dirty="0">
              <a:solidFill>
                <a:srgbClr val="0000FF"/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3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8" fill="hold" grpId="0" nodeType="clickEffect">
                                  <p:stCondLst>
                                    <p:cond delay="15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8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3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8" dur="5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9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3077" grpId="0" autoUpdateAnimBg="0"/>
      <p:bldP spid="3078" grpId="0" build="p" autoUpdateAnimBg="0"/>
      <p:bldP spid="3088" grpId="0" animBg="1" autoUpdateAnimBg="0"/>
      <p:bldP spid="3094" grpId="0" animBg="1"/>
      <p:bldP spid="3095" grpId="0" autoUpdateAnimBg="0"/>
      <p:bldP spid="3096" grpId="0" autoUpdateAnimBg="0"/>
      <p:bldP spid="3097" grpId="0" autoUpdateAnimBg="0"/>
      <p:bldP spid="3098" grpId="0" animBg="1" autoUpdateAnimBg="0"/>
      <p:bldP spid="3099" grpId="0" autoUpdateAnimBg="0"/>
      <p:bldP spid="3100" grpId="0" autoUpdateAnimBg="0"/>
      <p:bldP spid="310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0338" y="404813"/>
            <a:ext cx="34575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71550" y="1916113"/>
            <a:ext cx="6938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阅读课文第17页到第19页，思考以下问题：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692275" y="2852738"/>
            <a:ext cx="2862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、什么叫矩形？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692275" y="3716338"/>
            <a:ext cx="5362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、矩形有哪些性质定理和推论？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692275" y="4508500"/>
            <a:ext cx="4291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、矩形有哪些判定定理？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/>
          <p:nvPr/>
        </p:nvGrpSpPr>
        <p:grpSpPr bwMode="auto">
          <a:xfrm>
            <a:off x="250825" y="2347913"/>
            <a:ext cx="2640013" cy="746125"/>
            <a:chOff x="0" y="0"/>
            <a:chExt cx="1663" cy="470"/>
          </a:xfrm>
        </p:grpSpPr>
        <p:grpSp>
          <p:nvGrpSpPr>
            <p:cNvPr id="6147" name="Group 3"/>
            <p:cNvGrpSpPr/>
            <p:nvPr/>
          </p:nvGrpSpPr>
          <p:grpSpPr bwMode="auto">
            <a:xfrm>
              <a:off x="0" y="0"/>
              <a:ext cx="1663" cy="447"/>
              <a:chOff x="0" y="0"/>
              <a:chExt cx="1663" cy="447"/>
            </a:xfrm>
          </p:grpSpPr>
          <p:sp>
            <p:nvSpPr>
              <p:cNvPr id="6148" name="Arc 4"/>
              <p:cNvSpPr/>
              <p:nvPr/>
            </p:nvSpPr>
            <p:spPr bwMode="auto">
              <a:xfrm>
                <a:off x="166" y="318"/>
                <a:ext cx="91" cy="1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6627"/>
                  <a:gd name="T2" fmla="*/ 21007 w 21600"/>
                  <a:gd name="T3" fmla="*/ 26627 h 26627"/>
                  <a:gd name="T4" fmla="*/ 0 w 21600"/>
                  <a:gd name="T5" fmla="*/ 21600 h 26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662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293"/>
                      <a:pt x="21400" y="24980"/>
                      <a:pt x="21006" y="26626"/>
                    </a:cubicBezTo>
                  </a:path>
                  <a:path w="21600" h="2662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293"/>
                      <a:pt x="21400" y="24980"/>
                      <a:pt x="21006" y="26626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49" name="AutoShap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663" cy="447"/>
              </a:xfrm>
              <a:prstGeom prst="parallelogram">
                <a:avLst>
                  <a:gd name="adj" fmla="val 114280"/>
                </a:avLst>
              </a:prstGeom>
              <a:noFill/>
              <a:ln w="38100">
                <a:solidFill>
                  <a:srgbClr val="0000FF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211" y="182"/>
              <a:ext cx="2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α</a:t>
              </a:r>
            </a:p>
          </p:txBody>
        </p:sp>
      </p:grp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187450" y="692150"/>
            <a:ext cx="4824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矩形：</a:t>
            </a:r>
          </a:p>
        </p:txBody>
      </p:sp>
      <p:grpSp>
        <p:nvGrpSpPr>
          <p:cNvPr id="6152" name="Group 8"/>
          <p:cNvGrpSpPr/>
          <p:nvPr/>
        </p:nvGrpSpPr>
        <p:grpSpPr bwMode="auto">
          <a:xfrm>
            <a:off x="3492500" y="2203450"/>
            <a:ext cx="1871663" cy="835025"/>
            <a:chOff x="0" y="0"/>
            <a:chExt cx="1179" cy="526"/>
          </a:xfrm>
        </p:grpSpPr>
        <p:sp>
          <p:nvSpPr>
            <p:cNvPr id="6153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1179" cy="511"/>
            </a:xfrm>
            <a:prstGeom prst="parallelogram">
              <a:avLst>
                <a:gd name="adj" fmla="val 0"/>
              </a:avLst>
            </a:prstGeom>
            <a:noFill/>
            <a:ln w="38100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45" y="238"/>
              <a:ext cx="2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α</a:t>
              </a:r>
            </a:p>
          </p:txBody>
        </p:sp>
      </p:grpSp>
      <p:grpSp>
        <p:nvGrpSpPr>
          <p:cNvPr id="6155" name="Group 11"/>
          <p:cNvGrpSpPr/>
          <p:nvPr/>
        </p:nvGrpSpPr>
        <p:grpSpPr bwMode="auto">
          <a:xfrm>
            <a:off x="6011863" y="2276475"/>
            <a:ext cx="2592387" cy="819150"/>
            <a:chOff x="0" y="0"/>
            <a:chExt cx="1633" cy="516"/>
          </a:xfrm>
        </p:grpSpPr>
        <p:grpSp>
          <p:nvGrpSpPr>
            <p:cNvPr id="6156" name="Group 12"/>
            <p:cNvGrpSpPr/>
            <p:nvPr/>
          </p:nvGrpSpPr>
          <p:grpSpPr bwMode="auto">
            <a:xfrm>
              <a:off x="0" y="0"/>
              <a:ext cx="1633" cy="516"/>
              <a:chOff x="0" y="0"/>
              <a:chExt cx="1633" cy="516"/>
            </a:xfrm>
          </p:grpSpPr>
          <p:sp>
            <p:nvSpPr>
              <p:cNvPr id="6157" name="Arc 13"/>
              <p:cNvSpPr/>
              <p:nvPr/>
            </p:nvSpPr>
            <p:spPr bwMode="auto">
              <a:xfrm>
                <a:off x="408" y="363"/>
                <a:ext cx="186" cy="15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8994"/>
                  <a:gd name="T1" fmla="*/ 0 h 21600"/>
                  <a:gd name="T2" fmla="*/ 18994 w 18994"/>
                  <a:gd name="T3" fmla="*/ 11315 h 21600"/>
                  <a:gd name="T4" fmla="*/ 0 w 1899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94" h="21600" fill="none" extrusionOk="0">
                    <a:moveTo>
                      <a:pt x="-1" y="0"/>
                    </a:moveTo>
                    <a:cubicBezTo>
                      <a:pt x="7928" y="0"/>
                      <a:pt x="15219" y="4343"/>
                      <a:pt x="18994" y="11314"/>
                    </a:cubicBezTo>
                  </a:path>
                  <a:path w="18994" h="21600" stroke="0" extrusionOk="0">
                    <a:moveTo>
                      <a:pt x="-1" y="0"/>
                    </a:moveTo>
                    <a:cubicBezTo>
                      <a:pt x="7928" y="0"/>
                      <a:pt x="15219" y="4343"/>
                      <a:pt x="18994" y="1131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58" name="AutoShape 14"/>
              <p:cNvSpPr>
                <a:spLocks noChangeArrowheads="1"/>
              </p:cNvSpPr>
              <p:nvPr/>
            </p:nvSpPr>
            <p:spPr bwMode="auto">
              <a:xfrm flipH="1">
                <a:off x="0" y="0"/>
                <a:ext cx="1633" cy="447"/>
              </a:xfrm>
              <a:prstGeom prst="parallelogram">
                <a:avLst>
                  <a:gd name="adj" fmla="val 112219"/>
                </a:avLst>
              </a:prstGeom>
              <a:solidFill>
                <a:schemeClr val="bg1"/>
              </a:solidFill>
              <a:ln w="38100">
                <a:solidFill>
                  <a:srgbClr val="0000FF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454" y="165"/>
              <a:ext cx="2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α</a:t>
              </a:r>
            </a:p>
          </p:txBody>
        </p:sp>
      </p:grp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900113" y="4365625"/>
            <a:ext cx="92884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有一个内角是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直角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平行四边形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叫做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矩形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6161" name="Group 17"/>
          <p:cNvGrpSpPr/>
          <p:nvPr/>
        </p:nvGrpSpPr>
        <p:grpSpPr bwMode="auto">
          <a:xfrm>
            <a:off x="684213" y="2060575"/>
            <a:ext cx="1727200" cy="1295400"/>
            <a:chOff x="0" y="0"/>
            <a:chExt cx="1088" cy="816"/>
          </a:xfrm>
        </p:grpSpPr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952" y="680"/>
              <a:ext cx="136" cy="136"/>
            </a:xfrm>
            <a:prstGeom prst="line">
              <a:avLst/>
            </a:prstGeom>
            <a:noFill/>
            <a:ln w="63500">
              <a:solidFill>
                <a:srgbClr val="FF0066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181" cy="136"/>
            </a:xfrm>
            <a:prstGeom prst="line">
              <a:avLst/>
            </a:prstGeom>
            <a:noFill/>
            <a:ln w="63500">
              <a:solidFill>
                <a:srgbClr val="FF0066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6164" name="Group 20"/>
          <p:cNvGrpSpPr/>
          <p:nvPr/>
        </p:nvGrpSpPr>
        <p:grpSpPr bwMode="auto">
          <a:xfrm>
            <a:off x="3132138" y="1844675"/>
            <a:ext cx="2663825" cy="1655763"/>
            <a:chOff x="0" y="0"/>
            <a:chExt cx="1678" cy="1043"/>
          </a:xfrm>
        </p:grpSpPr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1497" y="907"/>
              <a:ext cx="181" cy="136"/>
            </a:xfrm>
            <a:prstGeom prst="line">
              <a:avLst/>
            </a:prstGeom>
            <a:noFill/>
            <a:ln w="63500">
              <a:solidFill>
                <a:srgbClr val="FF0066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182" cy="136"/>
            </a:xfrm>
            <a:prstGeom prst="line">
              <a:avLst/>
            </a:prstGeom>
            <a:noFill/>
            <a:ln w="63500">
              <a:solidFill>
                <a:srgbClr val="FF0066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6167" name="Arc 23"/>
          <p:cNvSpPr/>
          <p:nvPr/>
        </p:nvSpPr>
        <p:spPr bwMode="auto">
          <a:xfrm>
            <a:off x="3492500" y="2854325"/>
            <a:ext cx="144463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7765"/>
              <a:gd name="T2" fmla="*/ 20701 w 21600"/>
              <a:gd name="T3" fmla="*/ 27765 h 27765"/>
              <a:gd name="T4" fmla="*/ 0 w 21600"/>
              <a:gd name="T5" fmla="*/ 21600 h 27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776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687"/>
                  <a:pt x="21297" y="25764"/>
                  <a:pt x="20701" y="27765"/>
                </a:cubicBezTo>
              </a:path>
              <a:path w="21600" h="2776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687"/>
                  <a:pt x="21297" y="25764"/>
                  <a:pt x="20701" y="27765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bg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168" name="Group 24"/>
          <p:cNvGrpSpPr/>
          <p:nvPr/>
        </p:nvGrpSpPr>
        <p:grpSpPr bwMode="auto">
          <a:xfrm>
            <a:off x="3492500" y="2852738"/>
            <a:ext cx="144463" cy="144462"/>
            <a:chOff x="0" y="0"/>
            <a:chExt cx="91" cy="91"/>
          </a:xfrm>
        </p:grpSpPr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46" y="0"/>
              <a:ext cx="45" cy="91"/>
            </a:xfrm>
            <a:prstGeom prst="rect">
              <a:avLst/>
            </a:prstGeom>
            <a:solidFill>
              <a:srgbClr val="BFF5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170" name="Group 26"/>
            <p:cNvGrpSpPr/>
            <p:nvPr/>
          </p:nvGrpSpPr>
          <p:grpSpPr bwMode="auto">
            <a:xfrm>
              <a:off x="0" y="0"/>
              <a:ext cx="90" cy="91"/>
              <a:chOff x="0" y="0"/>
              <a:chExt cx="144" cy="192"/>
            </a:xfrm>
          </p:grpSpPr>
          <p:sp>
            <p:nvSpPr>
              <p:cNvPr id="6171" name="Line 27"/>
              <p:cNvSpPr>
                <a:spLocks noChangeShapeType="1"/>
              </p:cNvSpPr>
              <p:nvPr/>
            </p:nvSpPr>
            <p:spPr bwMode="auto">
              <a:xfrm>
                <a:off x="0" y="0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172" name="Line 28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  <p:bldP spid="6160" grpId="0" autoUpdateAnimBg="0"/>
      <p:bldP spid="61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050925" y="552450"/>
            <a:ext cx="5897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矩形的性质：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03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矩形的性质定理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：矩形的四个角都是直角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 </a:t>
            </a:r>
          </a:p>
        </p:txBody>
      </p:sp>
      <p:grpSp>
        <p:nvGrpSpPr>
          <p:cNvPr id="7172" name="Group 4"/>
          <p:cNvGrpSpPr/>
          <p:nvPr/>
        </p:nvGrpSpPr>
        <p:grpSpPr bwMode="auto">
          <a:xfrm>
            <a:off x="2916238" y="4005263"/>
            <a:ext cx="3600450" cy="2286000"/>
            <a:chOff x="0" y="0"/>
            <a:chExt cx="2251" cy="1440"/>
          </a:xfrm>
        </p:grpSpPr>
        <p:grpSp>
          <p:nvGrpSpPr>
            <p:cNvPr id="7173" name="Group 5"/>
            <p:cNvGrpSpPr/>
            <p:nvPr/>
          </p:nvGrpSpPr>
          <p:grpSpPr bwMode="auto">
            <a:xfrm>
              <a:off x="164" y="1059"/>
              <a:ext cx="118" cy="97"/>
              <a:chOff x="0" y="0"/>
              <a:chExt cx="144" cy="192"/>
            </a:xfrm>
          </p:grpSpPr>
          <p:sp>
            <p:nvSpPr>
              <p:cNvPr id="7174" name="Line 6"/>
              <p:cNvSpPr>
                <a:spLocks noChangeShapeType="1"/>
              </p:cNvSpPr>
              <p:nvPr/>
            </p:nvSpPr>
            <p:spPr bwMode="auto">
              <a:xfrm>
                <a:off x="0" y="0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175" name="Line 7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7176" name="Group 8"/>
            <p:cNvGrpSpPr/>
            <p:nvPr/>
          </p:nvGrpSpPr>
          <p:grpSpPr bwMode="auto">
            <a:xfrm>
              <a:off x="0" y="0"/>
              <a:ext cx="2251" cy="1440"/>
              <a:chOff x="0" y="0"/>
              <a:chExt cx="2251" cy="1440"/>
            </a:xfrm>
          </p:grpSpPr>
          <p:sp>
            <p:nvSpPr>
              <p:cNvPr id="7177" name="AutoShape 9"/>
              <p:cNvSpPr>
                <a:spLocks noChangeArrowheads="1"/>
              </p:cNvSpPr>
              <p:nvPr/>
            </p:nvSpPr>
            <p:spPr bwMode="auto">
              <a:xfrm>
                <a:off x="166" y="288"/>
                <a:ext cx="1631" cy="885"/>
              </a:xfrm>
              <a:prstGeom prst="parallelogram">
                <a:avLst>
                  <a:gd name="adj" fmla="val 0"/>
                </a:avLst>
              </a:prstGeom>
              <a:noFill/>
              <a:ln w="38100">
                <a:solidFill>
                  <a:srgbClr val="FF00FF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178" name="Text Box 10"/>
              <p:cNvSpPr txBox="1">
                <a:spLocks noChangeArrowheads="1"/>
              </p:cNvSpPr>
              <p:nvPr/>
            </p:nvSpPr>
            <p:spPr bwMode="auto">
              <a:xfrm>
                <a:off x="28" y="0"/>
                <a:ext cx="5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7179" name="Text Box 11"/>
              <p:cNvSpPr txBox="1">
                <a:spLocks noChangeArrowheads="1"/>
              </p:cNvSpPr>
              <p:nvPr/>
            </p:nvSpPr>
            <p:spPr bwMode="auto">
              <a:xfrm>
                <a:off x="1661" y="15"/>
                <a:ext cx="5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7180" name="Text Box 12"/>
              <p:cNvSpPr txBox="1">
                <a:spLocks noChangeArrowheads="1"/>
              </p:cNvSpPr>
              <p:nvPr/>
            </p:nvSpPr>
            <p:spPr bwMode="auto">
              <a:xfrm>
                <a:off x="1724" y="1152"/>
                <a:ext cx="5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7181" name="Text Box 13"/>
              <p:cNvSpPr txBox="1">
                <a:spLocks noChangeArrowheads="1"/>
              </p:cNvSpPr>
              <p:nvPr/>
            </p:nvSpPr>
            <p:spPr bwMode="auto">
              <a:xfrm>
                <a:off x="0" y="1152"/>
                <a:ext cx="5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</p:grpSp>
      </p:grp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50825" y="2205038"/>
            <a:ext cx="8035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矩形的性质定理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：矩形的两条对角线相等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 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3205163" y="4508500"/>
            <a:ext cx="2592387" cy="1368425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V="1">
            <a:off x="3205163" y="4437063"/>
            <a:ext cx="2592387" cy="1439862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213225" y="47244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</a:rPr>
              <a:t>O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85750" y="2943225"/>
            <a:ext cx="82089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性质定理的推论：直角三角形斜边上的中线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　　　　　　　　等于斜边长的一半</a:t>
            </a:r>
            <a:r>
              <a:rPr lang="en-US" altLang="zh-CN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82" grpId="0" autoUpdateAnimBg="0"/>
      <p:bldP spid="7183" grpId="0" animBg="1"/>
      <p:bldP spid="7184" grpId="0" animBg="1"/>
      <p:bldP spid="7185" grpId="0" autoUpdateAnimBg="0"/>
      <p:bldP spid="718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7950" y="692150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矩形具有而平行四边形不具有的性</a:t>
            </a:r>
            <a:r>
              <a:rPr lang="zh-CN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质（</a:t>
            </a:r>
            <a:r>
              <a:rPr lang="zh-CN" altLang="en-US" sz="3200" b="1" dirty="0" smtClean="0">
                <a:solidFill>
                  <a:srgbClr val="0000CC"/>
                </a:solidFill>
              </a:rPr>
              <a:t>  </a:t>
            </a:r>
            <a:r>
              <a:rPr lang="zh-CN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）</a:t>
            </a:r>
            <a:endParaRPr lang="en-US" altLang="zh-CN" sz="3200" b="1" dirty="0" smtClean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solidFill>
                  <a:srgbClr val="0000CC"/>
                </a:solidFill>
              </a:rPr>
              <a:t>A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）内角和是</a:t>
            </a:r>
            <a:r>
              <a:rPr lang="en-US" altLang="zh-CN" sz="3200" b="1" dirty="0">
                <a:solidFill>
                  <a:srgbClr val="0000CC"/>
                </a:solidFill>
              </a:rPr>
              <a:t>360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度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solidFill>
                  <a:srgbClr val="0000CC"/>
                </a:solidFill>
              </a:rPr>
              <a:t>B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）对角相等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solidFill>
                  <a:srgbClr val="0000CC"/>
                </a:solidFill>
              </a:rPr>
              <a:t>C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）对边平行且相等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 b="1" dirty="0">
                <a:solidFill>
                  <a:srgbClr val="0000CC"/>
                </a:solidFill>
              </a:rPr>
              <a:t>D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）对角线相等</a:t>
            </a:r>
            <a:r>
              <a:rPr lang="zh-CN" altLang="en-US" sz="3200" b="1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9388" y="3717925"/>
            <a:ext cx="889317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CC"/>
                </a:solidFill>
              </a:rPr>
              <a:t>2. </a:t>
            </a:r>
            <a:r>
              <a:rPr lang="zh-CN" altLang="en-US" sz="3200" b="1" dirty="0">
                <a:solidFill>
                  <a:srgbClr val="0000CC"/>
                </a:solidFill>
              </a:rPr>
              <a:t>矩形不一定具有的性质是（   ）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srgbClr val="0000CC"/>
                </a:solidFill>
              </a:rPr>
              <a:t>（</a:t>
            </a:r>
            <a:r>
              <a:rPr lang="en-US" altLang="zh-CN" sz="3200" b="1" dirty="0">
                <a:solidFill>
                  <a:srgbClr val="0000CC"/>
                </a:solidFill>
              </a:rPr>
              <a:t>A</a:t>
            </a:r>
            <a:r>
              <a:rPr lang="zh-CN" altLang="en-US" sz="3200" b="1" dirty="0">
                <a:solidFill>
                  <a:srgbClr val="0000CC"/>
                </a:solidFill>
              </a:rPr>
              <a:t>）对角线相等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srgbClr val="0000CC"/>
                </a:solidFill>
              </a:rPr>
              <a:t>（</a:t>
            </a:r>
            <a:r>
              <a:rPr lang="en-US" altLang="zh-CN" sz="3200" b="1" dirty="0">
                <a:solidFill>
                  <a:srgbClr val="0000CC"/>
                </a:solidFill>
              </a:rPr>
              <a:t>B</a:t>
            </a:r>
            <a:r>
              <a:rPr lang="zh-CN" altLang="en-US" sz="3200" b="1" dirty="0">
                <a:solidFill>
                  <a:srgbClr val="0000CC"/>
                </a:solidFill>
              </a:rPr>
              <a:t>）四个角相等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srgbClr val="0000CC"/>
                </a:solidFill>
              </a:rPr>
              <a:t>（</a:t>
            </a:r>
            <a:r>
              <a:rPr lang="en-US" altLang="zh-CN" sz="3200" b="1" dirty="0">
                <a:solidFill>
                  <a:srgbClr val="0000CC"/>
                </a:solidFill>
              </a:rPr>
              <a:t>C</a:t>
            </a:r>
            <a:r>
              <a:rPr lang="zh-CN" altLang="en-US" sz="3200" b="1" dirty="0">
                <a:solidFill>
                  <a:srgbClr val="0000CC"/>
                </a:solidFill>
              </a:rPr>
              <a:t>）是轴对称图形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srgbClr val="0000CC"/>
                </a:solidFill>
              </a:rPr>
              <a:t>（</a:t>
            </a:r>
            <a:r>
              <a:rPr lang="en-US" altLang="zh-CN" sz="3200" b="1" dirty="0">
                <a:solidFill>
                  <a:srgbClr val="0000CC"/>
                </a:solidFill>
              </a:rPr>
              <a:t>D</a:t>
            </a:r>
            <a:r>
              <a:rPr lang="zh-CN" altLang="en-US" sz="3200" b="1" dirty="0">
                <a:solidFill>
                  <a:srgbClr val="0000CC"/>
                </a:solidFill>
              </a:rPr>
              <a:t>）对角线垂直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07950" y="117475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想一想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3440113"/>
            <a:ext cx="9144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zh-CN" altLang="en-US" sz="1200">
                <a:latin typeface="Times New Roman" panose="02020603050405020304" pitchFamily="18" charset="0"/>
                <a:ea typeface="仿宋_GB2312" pitchFamily="1" charset="-122"/>
              </a:rPr>
              <a:t>   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04800" y="685800"/>
            <a:ext cx="8077200" cy="380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152400" algn="just">
              <a:buFont typeface="Arial" panose="020B0604020202020204" pitchFamily="34" charset="0"/>
              <a:buNone/>
            </a:pPr>
            <a:r>
              <a:rPr lang="zh-CN" altLang="en-US" sz="3200" b="1">
                <a:latin typeface="宋体" panose="02010600030101010101" pitchFamily="2" charset="-122"/>
              </a:rPr>
              <a:t>如图矩形</a:t>
            </a:r>
            <a:r>
              <a:rPr lang="en-US" altLang="zh-CN" sz="3200" b="1">
                <a:latin typeface="宋体" panose="02010600030101010101" pitchFamily="2" charset="-122"/>
              </a:rPr>
              <a:t>ABCD</a:t>
            </a:r>
            <a:r>
              <a:rPr lang="zh-CN" altLang="en-US" sz="3200" b="1">
                <a:latin typeface="宋体" panose="02010600030101010101" pitchFamily="2" charset="-122"/>
              </a:rPr>
              <a:t>中，</a:t>
            </a:r>
          </a:p>
          <a:p>
            <a:pPr indent="152400" algn="just">
              <a:buFont typeface="Arial" panose="020B0604020202020204" pitchFamily="34" charset="0"/>
              <a:buNone/>
            </a:pPr>
            <a:r>
              <a:rPr lang="zh-CN" altLang="en-US" sz="3200" b="1">
                <a:latin typeface="宋体" panose="02010600030101010101" pitchFamily="2" charset="-122"/>
              </a:rPr>
              <a:t>（</a:t>
            </a:r>
            <a:r>
              <a:rPr lang="en-US" altLang="zh-CN" sz="3200" b="1">
                <a:latin typeface="宋体" panose="02010600030101010101" pitchFamily="2" charset="-122"/>
              </a:rPr>
              <a:t>1</a:t>
            </a:r>
            <a:r>
              <a:rPr lang="zh-CN" altLang="en-US" sz="3200" b="1">
                <a:latin typeface="宋体" panose="02010600030101010101" pitchFamily="2" charset="-122"/>
              </a:rPr>
              <a:t>）</a:t>
            </a:r>
            <a:r>
              <a:rPr lang="en-US" altLang="zh-CN" sz="3200" b="1">
                <a:latin typeface="宋体" panose="02010600030101010101" pitchFamily="2" charset="-122"/>
              </a:rPr>
              <a:t>AC</a:t>
            </a:r>
            <a:r>
              <a:rPr lang="zh-CN" altLang="en-US" sz="3200" b="1">
                <a:latin typeface="宋体" panose="02010600030101010101" pitchFamily="2" charset="-122"/>
              </a:rPr>
              <a:t>＝</a:t>
            </a:r>
            <a:r>
              <a:rPr lang="en-US" altLang="zh-CN" sz="3200" b="1">
                <a:latin typeface="宋体" panose="02010600030101010101" pitchFamily="2" charset="-122"/>
              </a:rPr>
              <a:t>8cm</a:t>
            </a:r>
            <a:r>
              <a:rPr lang="zh-CN" altLang="en-US" sz="3200" b="1">
                <a:latin typeface="宋体" panose="02010600030101010101" pitchFamily="2" charset="-122"/>
              </a:rPr>
              <a:t>，则</a:t>
            </a:r>
            <a:r>
              <a:rPr lang="en-US" altLang="zh-CN" sz="3200" b="1">
                <a:latin typeface="宋体" panose="02010600030101010101" pitchFamily="2" charset="-122"/>
              </a:rPr>
              <a:t>BD</a:t>
            </a:r>
            <a:r>
              <a:rPr lang="zh-CN" altLang="en-US" sz="3200" b="1">
                <a:latin typeface="宋体" panose="02010600030101010101" pitchFamily="2" charset="-122"/>
              </a:rPr>
              <a:t>＝＿＿＿</a:t>
            </a:r>
            <a:r>
              <a:rPr lang="en-US" altLang="zh-CN" sz="3200" b="1">
                <a:latin typeface="宋体" panose="02010600030101010101" pitchFamily="2" charset="-122"/>
              </a:rPr>
              <a:t>AO</a:t>
            </a:r>
            <a:r>
              <a:rPr lang="zh-CN" altLang="en-US" sz="3200" b="1">
                <a:latin typeface="宋体" panose="02010600030101010101" pitchFamily="2" charset="-122"/>
              </a:rPr>
              <a:t>＝＿＿＿</a:t>
            </a:r>
            <a:r>
              <a:rPr lang="en-US" altLang="zh-CN" sz="3200" b="1">
                <a:latin typeface="宋体" panose="02010600030101010101" pitchFamily="2" charset="-122"/>
              </a:rPr>
              <a:t>CO=</a:t>
            </a:r>
            <a:r>
              <a:rPr lang="zh-CN" altLang="en-US" sz="3200" b="1">
                <a:latin typeface="宋体" panose="02010600030101010101" pitchFamily="2" charset="-122"/>
              </a:rPr>
              <a:t>＿＿＿</a:t>
            </a:r>
            <a:r>
              <a:rPr lang="en-US" altLang="zh-CN" sz="3200" b="1">
                <a:latin typeface="宋体" panose="02010600030101010101" pitchFamily="2" charset="-122"/>
              </a:rPr>
              <a:t>BO=</a:t>
            </a:r>
            <a:r>
              <a:rPr lang="zh-CN" altLang="en-US" sz="3200" b="1">
                <a:latin typeface="宋体" panose="02010600030101010101" pitchFamily="2" charset="-122"/>
              </a:rPr>
              <a:t>＿＿＿</a:t>
            </a:r>
          </a:p>
          <a:p>
            <a:pPr indent="152400" algn="just">
              <a:buFont typeface="Arial" panose="020B0604020202020204" pitchFamily="34" charset="0"/>
              <a:buNone/>
            </a:pPr>
            <a:endParaRPr lang="zh-CN" altLang="en-US" sz="3200" b="1">
              <a:latin typeface="宋体" panose="02010600030101010101" pitchFamily="2" charset="-122"/>
            </a:endParaRPr>
          </a:p>
          <a:p>
            <a:pPr indent="152400" algn="just">
              <a:buFont typeface="Arial" panose="020B0604020202020204" pitchFamily="34" charset="0"/>
              <a:buNone/>
            </a:pPr>
            <a:r>
              <a:rPr lang="zh-CN" altLang="en-US" sz="3200" b="1">
                <a:latin typeface="宋体" panose="02010600030101010101" pitchFamily="2" charset="-122"/>
              </a:rPr>
              <a:t>（</a:t>
            </a:r>
            <a:r>
              <a:rPr lang="en-US" altLang="zh-CN" sz="3200" b="1">
                <a:latin typeface="宋体" panose="02010600030101010101" pitchFamily="2" charset="-122"/>
              </a:rPr>
              <a:t>2</a:t>
            </a:r>
            <a:r>
              <a:rPr lang="zh-CN" altLang="en-US" sz="3200" b="1">
                <a:latin typeface="宋体" panose="02010600030101010101" pitchFamily="2" charset="-122"/>
              </a:rPr>
              <a:t>）∠</a:t>
            </a:r>
            <a:r>
              <a:rPr lang="en-US" altLang="zh-CN" sz="3200" b="1">
                <a:latin typeface="宋体" panose="02010600030101010101" pitchFamily="2" charset="-122"/>
              </a:rPr>
              <a:t>AOB</a:t>
            </a:r>
            <a:r>
              <a:rPr lang="zh-CN" altLang="en-US" sz="3200" b="1">
                <a:latin typeface="宋体" panose="02010600030101010101" pitchFamily="2" charset="-122"/>
              </a:rPr>
              <a:t>＝</a:t>
            </a:r>
            <a:r>
              <a:rPr lang="en-US" altLang="zh-CN" sz="3200" b="1">
                <a:latin typeface="宋体" panose="02010600030101010101" pitchFamily="2" charset="-122"/>
              </a:rPr>
              <a:t>60°</a:t>
            </a:r>
            <a:r>
              <a:rPr lang="zh-CN" altLang="en-US" sz="3200" b="1">
                <a:latin typeface="宋体" panose="02010600030101010101" pitchFamily="2" charset="-122"/>
              </a:rPr>
              <a:t>　</a:t>
            </a:r>
            <a:r>
              <a:rPr lang="en-US" altLang="zh-CN" sz="3200" b="1">
                <a:latin typeface="宋体" panose="02010600030101010101" pitchFamily="2" charset="-122"/>
              </a:rPr>
              <a:t>AB</a:t>
            </a:r>
            <a:r>
              <a:rPr lang="zh-CN" altLang="en-US" sz="3200" b="1">
                <a:latin typeface="宋体" panose="02010600030101010101" pitchFamily="2" charset="-122"/>
              </a:rPr>
              <a:t>＝</a:t>
            </a:r>
            <a:r>
              <a:rPr lang="en-US" altLang="zh-CN" sz="3200" b="1">
                <a:latin typeface="宋体" panose="02010600030101010101" pitchFamily="2" charset="-122"/>
              </a:rPr>
              <a:t>4cm</a:t>
            </a:r>
            <a:r>
              <a:rPr lang="zh-CN" altLang="en-US" sz="3200" b="1">
                <a:latin typeface="宋体" panose="02010600030101010101" pitchFamily="2" charset="-122"/>
              </a:rPr>
              <a:t>，则</a:t>
            </a:r>
            <a:r>
              <a:rPr lang="en-US" altLang="zh-CN" sz="3200" b="1">
                <a:latin typeface="宋体" panose="02010600030101010101" pitchFamily="2" charset="-122"/>
              </a:rPr>
              <a:t>AC</a:t>
            </a:r>
            <a:r>
              <a:rPr lang="zh-CN" altLang="en-US" sz="3200" b="1">
                <a:latin typeface="宋体" panose="02010600030101010101" pitchFamily="2" charset="-122"/>
              </a:rPr>
              <a:t>长＿＿＿</a:t>
            </a:r>
          </a:p>
          <a:p>
            <a:pPr indent="152400" algn="just" eaLnBrk="0" hangingPunct="0">
              <a:buFont typeface="Arial" panose="020B0604020202020204" pitchFamily="34" charset="0"/>
              <a:buNone/>
            </a:pPr>
            <a:r>
              <a:rPr lang="zh-CN" altLang="en-US" sz="3200">
                <a:latin typeface="宋体" panose="02010600030101010101" pitchFamily="2" charset="-122"/>
              </a:rPr>
              <a:t>   </a:t>
            </a:r>
          </a:p>
          <a:p>
            <a:pPr indent="152400">
              <a:buFont typeface="Arial" panose="020B0604020202020204" pitchFamily="34" charset="0"/>
              <a:buNone/>
            </a:pPr>
            <a:endParaRPr lang="zh-CN" altLang="en-US" sz="2000">
              <a:latin typeface="Times New Roman" panose="02020603050405020304" pitchFamily="18" charset="0"/>
              <a:ea typeface="仿宋_GB2312" pitchFamily="1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2400" y="0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3333FF"/>
                </a:solidFill>
                <a:latin typeface="Times New Roman" panose="02020603050405020304" pitchFamily="18" charset="0"/>
              </a:rPr>
              <a:t>想一想</a:t>
            </a:r>
          </a:p>
        </p:txBody>
      </p:sp>
      <p:grpSp>
        <p:nvGrpSpPr>
          <p:cNvPr id="9221" name="Group 5"/>
          <p:cNvGrpSpPr/>
          <p:nvPr/>
        </p:nvGrpSpPr>
        <p:grpSpPr bwMode="auto">
          <a:xfrm>
            <a:off x="4800600" y="4419600"/>
            <a:ext cx="2438400" cy="1387475"/>
            <a:chOff x="0" y="0"/>
            <a:chExt cx="1536" cy="874"/>
          </a:xfrm>
        </p:grpSpPr>
        <p:grpSp>
          <p:nvGrpSpPr>
            <p:cNvPr id="9222" name="Group 6"/>
            <p:cNvGrpSpPr/>
            <p:nvPr/>
          </p:nvGrpSpPr>
          <p:grpSpPr bwMode="auto">
            <a:xfrm>
              <a:off x="288" y="144"/>
              <a:ext cx="960" cy="576"/>
              <a:chOff x="0" y="0"/>
              <a:chExt cx="960" cy="576"/>
            </a:xfrm>
          </p:grpSpPr>
          <p:sp>
            <p:nvSpPr>
              <p:cNvPr id="9223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4" name="Line 8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960" cy="5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5" name="Line 9"/>
              <p:cNvSpPr>
                <a:spLocks noChangeShapeType="1"/>
              </p:cNvSpPr>
              <p:nvPr/>
            </p:nvSpPr>
            <p:spPr bwMode="auto">
              <a:xfrm>
                <a:off x="0" y="0"/>
                <a:ext cx="96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buFont typeface="Arial" panose="020B0604020202020204" pitchFamily="34" charset="0"/>
                <a:buNone/>
              </a:pPr>
              <a:r>
                <a:rPr lang="zh-CN" altLang="en-US" sz="1200">
                  <a:latin typeface="Times New Roman" panose="02020603050405020304" pitchFamily="18" charset="0"/>
                  <a:ea typeface="仿宋_GB2312" pitchFamily="1" charset="-122"/>
                </a:rPr>
                <a:t>   </a:t>
              </a:r>
              <a:r>
                <a:rPr lang="en-US" altLang="zh-CN" sz="2000">
                  <a:latin typeface="Times New Roman" panose="02020603050405020304" pitchFamily="18" charset="0"/>
                  <a:ea typeface="仿宋_GB2312" pitchFamily="1" charset="-122"/>
                </a:rPr>
                <a:t>A</a:t>
              </a:r>
              <a:endParaRPr lang="en-US" altLang="zh-CN" sz="2000">
                <a:latin typeface="Times New Roman" panose="02020603050405020304" pitchFamily="18" charset="0"/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616" y="408"/>
              <a:ext cx="2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1200">
                  <a:latin typeface="Times New Roman" panose="02020603050405020304" pitchFamily="18" charset="0"/>
                  <a:ea typeface="仿宋_GB2312" pitchFamily="1" charset="-122"/>
                </a:rPr>
                <a:t> </a:t>
              </a:r>
              <a:r>
                <a:rPr lang="en-US" altLang="zh-CN" sz="2000">
                  <a:latin typeface="Times New Roman" panose="02020603050405020304" pitchFamily="18" charset="0"/>
                  <a:ea typeface="仿宋_GB2312" pitchFamily="1" charset="-122"/>
                </a:rPr>
                <a:t>O</a:t>
              </a: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1296" y="624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>
                  <a:latin typeface="Times New Roman" panose="02020603050405020304" pitchFamily="18" charset="0"/>
                  <a:ea typeface="仿宋_GB2312" pitchFamily="1" charset="-122"/>
                </a:rPr>
                <a:t>C</a:t>
              </a:r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1248" y="0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>
                  <a:latin typeface="Times New Roman" panose="02020603050405020304" pitchFamily="18" charset="0"/>
                  <a:ea typeface="仿宋_GB2312" pitchFamily="1" charset="-122"/>
                </a:rPr>
                <a:t>D</a:t>
              </a:r>
            </a:p>
          </p:txBody>
        </p: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96" y="576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>
                  <a:latin typeface="Times New Roman" panose="02020603050405020304" pitchFamily="18" charset="0"/>
                  <a:ea typeface="仿宋_GB2312" pitchFamily="1" charset="-122"/>
                </a:rPr>
                <a:t>B</a:t>
              </a:r>
            </a:p>
          </p:txBody>
        </p:sp>
      </p:grp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7299325" y="1087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076825" y="1196975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8cm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7308850" y="1268413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4cm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116013" y="1700213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4cm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843213" y="1700213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4cm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7524750" y="2636838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0" grpId="0" autoUpdateAnimBg="0"/>
      <p:bldP spid="9231" grpId="0" autoUpdateAnimBg="0"/>
      <p:bldP spid="9232" grpId="0" autoUpdateAnimBg="0"/>
      <p:bldP spid="9233" grpId="0" autoUpdateAnimBg="0"/>
      <p:bldP spid="9234" grpId="0" autoUpdateAnimBg="0"/>
      <p:bldP spid="9235" grpId="0" autoUpdateAnimBg="0"/>
      <p:bldP spid="923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倒题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0713"/>
            <a:ext cx="11715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1187450" y="692150"/>
            <a:ext cx="7488238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1331913" y="1125538"/>
            <a:ext cx="331152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 descr="34"/>
          <p:cNvPicPr>
            <a:picLocks noChangeAspect="1" noChangeArrowheads="1"/>
          </p:cNvPicPr>
          <p:nvPr/>
        </p:nvPicPr>
        <p:blipFill>
          <a:blip r:embed="rId5" cstate="email"/>
          <a:srcRect r="33514" b="-32246"/>
          <a:stretch>
            <a:fillRect/>
          </a:stretch>
        </p:blipFill>
        <p:spPr bwMode="auto">
          <a:xfrm>
            <a:off x="395288" y="1628775"/>
            <a:ext cx="7556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1258888" y="1700213"/>
            <a:ext cx="3455987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539750" y="2349500"/>
            <a:ext cx="46799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539750" y="2781300"/>
            <a:ext cx="18002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539750" y="3213100"/>
            <a:ext cx="295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827088" y="3716338"/>
            <a:ext cx="3095625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539750" y="4292600"/>
            <a:ext cx="35290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684213" y="4724400"/>
            <a:ext cx="396081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539750" y="5229225"/>
            <a:ext cx="38877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684213" y="5734050"/>
            <a:ext cx="36004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5508625" y="1989138"/>
            <a:ext cx="3095625" cy="232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课堂小结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404813"/>
            <a:ext cx="295275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95288" y="1484313"/>
            <a:ext cx="2862262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主要内容：</a:t>
            </a:r>
          </a:p>
          <a:p>
            <a:pPr>
              <a:spcBef>
                <a:spcPct val="2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、矩形的定义：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944813" y="1992313"/>
            <a:ext cx="6256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有一个角是直角的平行四边形叫矩形　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95288" y="2636838"/>
            <a:ext cx="2862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、矩形的性质：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627188" y="3235325"/>
            <a:ext cx="3844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矩形的对边平行且相等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590675" y="3821113"/>
            <a:ext cx="3844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矩形的四个角都是直角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619250" y="4405313"/>
            <a:ext cx="3756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矩形的两条对角线相等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249863" y="4437063"/>
            <a:ext cx="2058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且互相平分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619250" y="4997450"/>
            <a:ext cx="4752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矩形是轴对称图形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547813" y="5573713"/>
            <a:ext cx="8066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直角三角形斜边上的中线等于斜边长的一半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69" grpId="0" autoUpdateAnimBg="0"/>
      <p:bldP spid="11270" grpId="0" autoUpdateAnimBg="0"/>
      <p:bldP spid="11271" grpId="0" autoUpdateAnimBg="0"/>
      <p:bldP spid="11272" grpId="0" autoUpdateAnimBg="0"/>
      <p:bldP spid="11273" grpId="0" autoUpdateAnimBg="0"/>
      <p:bldP spid="11274" grpId="0" autoUpdateAnimBg="0"/>
      <p:bldP spid="11275" grpId="0" autoUpdateAnimBg="0"/>
      <p:bldP spid="11276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全屏显示(4:3)</PresentationFormat>
  <Paragraphs>100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方正粗倩简体</vt:lpstr>
      <vt:lpstr>方正舒体</vt:lpstr>
      <vt:lpstr>仿宋_GB2312</vt:lpstr>
      <vt:lpstr>黑体</vt:lpstr>
      <vt:lpstr>华文新魏</vt:lpstr>
      <vt:lpstr>楷体_GB2312</vt:lpstr>
      <vt:lpstr>隶书</vt:lpstr>
      <vt:lpstr>宋体</vt:lpstr>
      <vt:lpstr>微软雅黑</vt:lpstr>
      <vt:lpstr>Arial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2022-01-05T01:41:01Z</dcterms:created>
  <dcterms:modified xsi:type="dcterms:W3CDTF">2023-01-16T20:12:46Z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B3ED0976CDD942E7B82B934C1434B5F9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