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9" r:id="rId2"/>
    <p:sldId id="393" r:id="rId3"/>
    <p:sldId id="371" r:id="rId4"/>
    <p:sldId id="397" r:id="rId5"/>
    <p:sldId id="398" r:id="rId6"/>
    <p:sldId id="399" r:id="rId7"/>
    <p:sldId id="342" r:id="rId8"/>
    <p:sldId id="382" r:id="rId9"/>
    <p:sldId id="413" r:id="rId10"/>
    <p:sldId id="414" r:id="rId11"/>
    <p:sldId id="415" r:id="rId12"/>
    <p:sldId id="416" r:id="rId13"/>
    <p:sldId id="373" r:id="rId14"/>
    <p:sldId id="400" r:id="rId15"/>
    <p:sldId id="391" r:id="rId16"/>
    <p:sldId id="377" r:id="rId17"/>
    <p:sldId id="378" r:id="rId18"/>
    <p:sldId id="394" r:id="rId19"/>
    <p:sldId id="387" r:id="rId20"/>
    <p:sldId id="392" r:id="rId21"/>
    <p:sldId id="359" r:id="rId22"/>
  </p:sldIdLst>
  <p:sldSz cx="9144000" cy="5143500" type="screen16x9"/>
  <p:notesSz cx="6735763" cy="98663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35574"/>
    <a:srgbClr val="CC0066"/>
    <a:srgbClr val="0033CC"/>
    <a:srgbClr val="CC0000"/>
    <a:srgbClr val="CC00CC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100" autoAdjust="0"/>
  </p:normalViewPr>
  <p:slideViewPr>
    <p:cSldViewPr>
      <p:cViewPr varScale="1">
        <p:scale>
          <a:sx n="106" d="100"/>
          <a:sy n="106" d="100"/>
        </p:scale>
        <p:origin x="-102" y="-702"/>
      </p:cViewPr>
      <p:guideLst>
        <p:guide orient="horz" pos="162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页眉占位符 5017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0179" name="日期占位符 50178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>
                <a:cs typeface="+mn-ea"/>
              </a:defRPr>
            </a:lvl1pPr>
          </a:lstStyle>
          <a:p>
            <a:pPr>
              <a:defRPr/>
            </a:pPr>
            <a:fld id="{B040B391-BEFC-429B-BA72-FA935DCA4B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0180" name="页脚占位符 50179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81" name="灯片编号占位符 50180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0037A268-F59D-4A84-8D2A-6B7CD501294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20650" y="814388"/>
            <a:ext cx="63150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28638" y="4733925"/>
            <a:ext cx="5676900" cy="4265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
第二级
第三级
第四级
第五级</a:t>
            </a:r>
          </a:p>
        </p:txBody>
      </p:sp>
      <p:sp>
        <p:nvSpPr>
          <p:cNvPr id="18436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7" name="Rectangle 5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22588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8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1000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9" name="Rectangle 7"/>
          <p:cNvSpPr>
            <a:spLocks noGrp="1"/>
          </p:cNvSpPr>
          <p:nvPr>
            <p:ph type="sldNum" sz="quarter" idx="5"/>
          </p:nvPr>
        </p:nvSpPr>
        <p:spPr>
          <a:xfrm>
            <a:off x="3813175" y="9372600"/>
            <a:ext cx="2922588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B4D568-912D-4579-B7A0-3DFBEB4D2E2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0650" y="814388"/>
            <a:ext cx="6315075" cy="3552825"/>
          </a:xfrm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D12D225-A49A-41F8-BF67-D575DCF219C1}" type="slidenum">
              <a:rPr lang="zh-CN" altLang="en-US">
                <a:solidFill>
                  <a:schemeClr val="tx1"/>
                </a:solidFill>
              </a:rPr>
              <a:t>3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B4D568-912D-4579-B7A0-3DFBEB4D2E2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0650" y="814388"/>
            <a:ext cx="6315075" cy="3552825"/>
          </a:xfrm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4905623-A413-4D55-AA72-36ABE1A50D3A}" type="slidenum">
              <a:rPr lang="zh-CN" altLang="en-US">
                <a:solidFill>
                  <a:schemeClr val="tx1"/>
                </a:solidFill>
              </a:rPr>
              <a:t>7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0650" y="814388"/>
            <a:ext cx="6315075" cy="3552825"/>
          </a:xfrm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079F70-7A08-4E0D-B481-E4B2B3DD68F0}" type="slidenum">
              <a:rPr lang="zh-CN" altLang="en-US">
                <a:solidFill>
                  <a:schemeClr val="tx1"/>
                </a:solidFill>
              </a:rPr>
              <a:t>8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0650" y="814388"/>
            <a:ext cx="6315075" cy="3552825"/>
          </a:xfrm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30816FD-A7D8-4565-BDF1-80E3839841DC}" type="slidenum">
              <a:rPr lang="zh-CN" altLang="en-US">
                <a:solidFill>
                  <a:schemeClr val="tx1"/>
                </a:solidFill>
              </a:rPr>
              <a:t>13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0650" y="814388"/>
            <a:ext cx="6315075" cy="3552825"/>
          </a:xfrm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CF4FD58-ED1F-4894-AFC6-3BE2963C4DD8}" type="slidenum">
              <a:rPr lang="zh-CN" altLang="en-US">
                <a:solidFill>
                  <a:schemeClr val="tx1"/>
                </a:solidFill>
              </a:rPr>
              <a:t>15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0650" y="814388"/>
            <a:ext cx="6315075" cy="3552825"/>
          </a:xfrm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4C86BB-D148-4799-9ACB-AE7859E87B5D}" type="slidenum">
              <a:rPr lang="zh-CN" altLang="en-US">
                <a:solidFill>
                  <a:schemeClr val="tx1"/>
                </a:solidFill>
              </a:rPr>
              <a:t>18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51C1-FC7B-48CB-BA17-07C09045072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848A-0698-445F-ADDF-9CA7085E338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4CB3-9AC0-44D9-B128-5956F4A3CD8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1D73-BA13-4D3F-A7BB-D57B3027065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677F-7F3E-41C5-BC03-E0EC4125C9E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6DBE-8129-4223-9E40-8595954802F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4076-3ABD-4470-A386-BBD829BE679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3FBD-0105-458E-A631-6FAAA68C8B1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14CAD-195C-4EBC-9BD1-52849DE1E61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F12F-0AF0-4ADE-BAC2-711D95C9667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1C93D-1550-47D3-830A-454C0A75E69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18AF14-9954-48FF-81AA-5B7939D1A474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0" y="1"/>
            <a:ext cx="9144000" cy="1221581"/>
          </a:xfrm>
          <a:prstGeom prst="flowChartProcess">
            <a:avLst/>
          </a:prstGeom>
          <a:solidFill>
            <a:srgbClr val="008080"/>
          </a:solidFill>
          <a:ln w="9525">
            <a:noFill/>
            <a:miter lim="800000"/>
          </a:ln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042891" y="2170479"/>
            <a:ext cx="27494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lang="zh-CN" altLang="en-US" sz="4000" b="1" dirty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比例函数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124387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第六章  反比例函数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4822032"/>
            <a:ext cx="9144000" cy="321469"/>
          </a:xfrm>
          <a:prstGeom prst="flowChartProcess">
            <a:avLst/>
          </a:prstGeom>
          <a:solidFill>
            <a:srgbClr val="008080"/>
          </a:solidFill>
          <a:ln w="9525">
            <a:noFill/>
            <a:miter lim="800000"/>
          </a:ln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03" name="MH_Text_1"/>
          <p:cNvSpPr>
            <a:spLocks noChangeArrowheads="1"/>
          </p:cNvSpPr>
          <p:nvPr/>
        </p:nvSpPr>
        <p:spPr bwMode="auto">
          <a:xfrm>
            <a:off x="723900" y="3437036"/>
            <a:ext cx="1665288" cy="79176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033" name="MH_SubTitle_1"/>
          <p:cNvSpPr>
            <a:spLocks noChangeArrowheads="1"/>
          </p:cNvSpPr>
          <p:nvPr/>
        </p:nvSpPr>
        <p:spPr bwMode="auto">
          <a:xfrm>
            <a:off x="722314" y="3640633"/>
            <a:ext cx="1665287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导入新课</a:t>
            </a:r>
          </a:p>
        </p:txBody>
      </p:sp>
      <p:sp>
        <p:nvSpPr>
          <p:cNvPr id="1034" name="MH_Other_1"/>
          <p:cNvSpPr>
            <a:spLocks noChangeArrowheads="1"/>
          </p:cNvSpPr>
          <p:nvPr/>
        </p:nvSpPr>
        <p:spPr bwMode="auto">
          <a:xfrm>
            <a:off x="2149476" y="3769221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06" name="MH_Text_2"/>
          <p:cNvSpPr>
            <a:spLocks noChangeArrowheads="1"/>
          </p:cNvSpPr>
          <p:nvPr/>
        </p:nvSpPr>
        <p:spPr bwMode="auto">
          <a:xfrm>
            <a:off x="2711450" y="3435846"/>
            <a:ext cx="1665288" cy="79295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036" name="MH_SubTitle_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11450" y="3640633"/>
            <a:ext cx="1665288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讲授新课</a:t>
            </a:r>
          </a:p>
        </p:txBody>
      </p:sp>
      <p:sp>
        <p:nvSpPr>
          <p:cNvPr id="1037" name="MH_Other_2"/>
          <p:cNvSpPr>
            <a:spLocks noChangeArrowheads="1"/>
          </p:cNvSpPr>
          <p:nvPr/>
        </p:nvSpPr>
        <p:spPr bwMode="auto">
          <a:xfrm>
            <a:off x="2746376" y="3766839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38" name="MH_Other_3"/>
          <p:cNvSpPr>
            <a:spLocks noChangeArrowheads="1"/>
          </p:cNvSpPr>
          <p:nvPr/>
        </p:nvSpPr>
        <p:spPr bwMode="auto">
          <a:xfrm>
            <a:off x="4179889" y="3769221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10" name="MH_Text_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19639" y="3435846"/>
            <a:ext cx="1666875" cy="79295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040" name="MH_SubTitle_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19639" y="3640633"/>
            <a:ext cx="1665287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当堂练习</a:t>
            </a:r>
          </a:p>
        </p:txBody>
      </p:sp>
      <p:sp>
        <p:nvSpPr>
          <p:cNvPr id="1041" name="MH_Other_4"/>
          <p:cNvSpPr>
            <a:spLocks noChangeArrowheads="1"/>
          </p:cNvSpPr>
          <p:nvPr/>
        </p:nvSpPr>
        <p:spPr bwMode="auto">
          <a:xfrm>
            <a:off x="4776788" y="3766839"/>
            <a:ext cx="169862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42" name="MH_Other_5"/>
          <p:cNvSpPr>
            <a:spLocks noChangeArrowheads="1"/>
          </p:cNvSpPr>
          <p:nvPr/>
        </p:nvSpPr>
        <p:spPr bwMode="auto">
          <a:xfrm>
            <a:off x="6178551" y="3769221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14" name="MH_Text_4"/>
          <p:cNvSpPr>
            <a:spLocks noChangeArrowheads="1"/>
          </p:cNvSpPr>
          <p:nvPr/>
        </p:nvSpPr>
        <p:spPr bwMode="auto">
          <a:xfrm>
            <a:off x="6727825" y="3435846"/>
            <a:ext cx="1665288" cy="79295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044" name="MH_SubTitle_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27826" y="3640633"/>
            <a:ext cx="1668463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045" name="MH_Other_6"/>
          <p:cNvSpPr>
            <a:spLocks noChangeArrowheads="1"/>
          </p:cNvSpPr>
          <p:nvPr/>
        </p:nvSpPr>
        <p:spPr bwMode="auto">
          <a:xfrm>
            <a:off x="6777039" y="3766839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46" name="MH_Other_7"/>
          <p:cNvGrpSpPr/>
          <p:nvPr/>
        </p:nvGrpSpPr>
        <p:grpSpPr bwMode="auto">
          <a:xfrm>
            <a:off x="2085975" y="3733502"/>
            <a:ext cx="890588" cy="200025"/>
            <a:chOff x="0" y="0"/>
            <a:chExt cx="561" cy="169"/>
          </a:xfrm>
        </p:grpSpPr>
        <p:pic>
          <p:nvPicPr>
            <p:cNvPr id="1056" name="MH_Other_7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7" name="Text Box 24"/>
            <p:cNvSpPr txBox="1">
              <a:spLocks noChangeArrowheads="1"/>
            </p:cNvSpPr>
            <p:nvPr/>
          </p:nvSpPr>
          <p:spPr bwMode="auto"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120" name="MH_Other_8"/>
          <p:cNvSpPr>
            <a:spLocks noChangeArrowheads="1"/>
          </p:cNvSpPr>
          <p:nvPr/>
        </p:nvSpPr>
        <p:spPr bwMode="auto">
          <a:xfrm>
            <a:off x="2184401" y="3800177"/>
            <a:ext cx="695325" cy="66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8999">
                <a:srgbClr val="000000">
                  <a:alpha val="5189"/>
                </a:srgbClr>
              </a:gs>
              <a:gs pos="100000">
                <a:srgbClr val="000000">
                  <a:alpha val="12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48" name="MH_Other_9"/>
          <p:cNvGrpSpPr/>
          <p:nvPr/>
        </p:nvGrpSpPr>
        <p:grpSpPr bwMode="auto">
          <a:xfrm>
            <a:off x="4116388" y="3733502"/>
            <a:ext cx="889000" cy="200025"/>
            <a:chOff x="0" y="0"/>
            <a:chExt cx="560" cy="169"/>
          </a:xfrm>
        </p:grpSpPr>
        <p:pic>
          <p:nvPicPr>
            <p:cNvPr id="1054" name="MH_Other_9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56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" name="Text Box 28"/>
            <p:cNvSpPr txBox="1">
              <a:spLocks noChangeArrowheads="1"/>
            </p:cNvSpPr>
            <p:nvPr/>
          </p:nvSpPr>
          <p:spPr bwMode="auto"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124" name="MH_Other_10"/>
          <p:cNvSpPr>
            <a:spLocks noChangeArrowheads="1"/>
          </p:cNvSpPr>
          <p:nvPr/>
        </p:nvSpPr>
        <p:spPr bwMode="auto">
          <a:xfrm>
            <a:off x="4214814" y="3800177"/>
            <a:ext cx="695325" cy="66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8999">
                <a:srgbClr val="000000">
                  <a:alpha val="5189"/>
                </a:srgbClr>
              </a:gs>
              <a:gs pos="100000">
                <a:srgbClr val="000000">
                  <a:alpha val="12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1050" name="MH_Other_11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050" y="3733502"/>
            <a:ext cx="890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1" name="Text Box 31"/>
          <p:cNvSpPr txBox="1">
            <a:spLocks noChangeArrowheads="1"/>
          </p:cNvSpPr>
          <p:nvPr/>
        </p:nvSpPr>
        <p:spPr bwMode="auto">
          <a:xfrm>
            <a:off x="6226176" y="3809702"/>
            <a:ext cx="669925" cy="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27" name="MH_Other_12"/>
          <p:cNvSpPr>
            <a:spLocks noChangeArrowheads="1"/>
          </p:cNvSpPr>
          <p:nvPr/>
        </p:nvSpPr>
        <p:spPr bwMode="auto">
          <a:xfrm>
            <a:off x="6213476" y="3800177"/>
            <a:ext cx="695325" cy="66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8999">
                <a:srgbClr val="000000">
                  <a:alpha val="5189"/>
                </a:srgbClr>
              </a:gs>
              <a:gs pos="100000">
                <a:srgbClr val="000000">
                  <a:alpha val="12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9311" y="4324699"/>
            <a:ext cx="915331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57188" y="1017985"/>
            <a:ext cx="7715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>
                <a:solidFill>
                  <a:srgbClr val="1966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例</a:t>
            </a:r>
            <a:r>
              <a:rPr lang="en-US" altLang="zh-CN" sz="2400">
                <a:solidFill>
                  <a:srgbClr val="1966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1: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若函数                                  是反比例函数，求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k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的值，并写出该反比例函数的解析式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8194" name="Object 44"/>
          <p:cNvGraphicFramePr/>
          <p:nvPr/>
        </p:nvGraphicFramePr>
        <p:xfrm>
          <a:off x="1928813" y="1017985"/>
          <a:ext cx="2540000" cy="65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3" imgW="1079500" imgH="393700" progId="Equation.3">
                  <p:embed/>
                </p:oleObj>
              </mc:Choice>
              <mc:Fallback>
                <p:oleObj r:id="rId3" imgW="1079500" imgH="393700" progId="Equation.3">
                  <p:embed/>
                  <p:pic>
                    <p:nvPicPr>
                      <p:cNvPr id="0" name="Object 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017985"/>
                        <a:ext cx="2540000" cy="65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圆角矩形 31"/>
          <p:cNvSpPr>
            <a:spLocks noChangeArrowheads="1"/>
          </p:cNvSpPr>
          <p:nvPr/>
        </p:nvSpPr>
        <p:spPr bwMode="auto">
          <a:xfrm>
            <a:off x="357188" y="535782"/>
            <a:ext cx="1384300" cy="29408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典例精析</a:t>
            </a:r>
          </a:p>
        </p:txBody>
      </p:sp>
      <p:sp>
        <p:nvSpPr>
          <p:cNvPr id="10246" name="矩形 10245"/>
          <p:cNvSpPr>
            <a:spLocks noGrp="1" noChangeArrowheads="1"/>
          </p:cNvSpPr>
          <p:nvPr/>
        </p:nvSpPr>
        <p:spPr bwMode="auto">
          <a:xfrm>
            <a:off x="1000125" y="2143125"/>
            <a:ext cx="6407150" cy="20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解：由题意得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4-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=0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，且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k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≠0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，解得</a:t>
            </a:r>
            <a:r>
              <a:rPr lang="zh-CN" altLang="en-US" sz="2400" i="1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因此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该反比例函数的解析式为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graphicFrame>
        <p:nvGraphicFramePr>
          <p:cNvPr id="2" name="Object 5"/>
          <p:cNvGraphicFramePr/>
          <p:nvPr/>
        </p:nvGraphicFramePr>
        <p:xfrm>
          <a:off x="3143250" y="3268266"/>
          <a:ext cx="1106488" cy="65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r:id="rId5" imgW="469900" imgH="393700" progId="Equation.3">
                  <p:embed/>
                </p:oleObj>
              </mc:Choice>
              <mc:Fallback>
                <p:oleObj r:id="rId5" imgW="469900" imgH="3937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268266"/>
                        <a:ext cx="1106488" cy="65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allAtOnce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圆角矩形 31"/>
          <p:cNvSpPr>
            <a:spLocks noChangeArrowheads="1"/>
          </p:cNvSpPr>
          <p:nvPr/>
        </p:nvSpPr>
        <p:spPr bwMode="auto">
          <a:xfrm>
            <a:off x="695325" y="550069"/>
            <a:ext cx="1384300" cy="29408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做一做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328738" y="1063228"/>
            <a:ext cx="6210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1.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已知函数                                  是反比例函数，则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k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必须满足</a:t>
            </a:r>
            <a:r>
              <a:rPr lang="zh-CN" altLang="en-US" sz="2400" u="sng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              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9218" name="Object 44"/>
          <p:cNvGraphicFramePr/>
          <p:nvPr/>
        </p:nvGraphicFramePr>
        <p:xfrm>
          <a:off x="2870200" y="1101329"/>
          <a:ext cx="2540000" cy="64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3" imgW="1079500" imgH="393700" progId="Equation.3">
                  <p:embed/>
                </p:oleObj>
              </mc:Choice>
              <mc:Fallback>
                <p:oleObj r:id="rId3" imgW="1079500" imgH="393700" progId="Equation.3">
                  <p:embed/>
                  <p:pic>
                    <p:nvPicPr>
                      <p:cNvPr id="0" name="Object 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101329"/>
                        <a:ext cx="2540000" cy="648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1328738" y="2228850"/>
            <a:ext cx="6210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2.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当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m</a:t>
            </a:r>
            <a:r>
              <a:rPr lang="zh-CN" altLang="en-US" sz="2400" u="sng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          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时，                  是反比例函数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9219" name="Object 5"/>
          <p:cNvGraphicFramePr/>
          <p:nvPr/>
        </p:nvGraphicFramePr>
        <p:xfrm>
          <a:off x="3957639" y="2372916"/>
          <a:ext cx="1525587" cy="39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r:id="rId5" imgW="647700" imgH="241300" progId="Equation.3">
                  <p:embed/>
                </p:oleObj>
              </mc:Choice>
              <mc:Fallback>
                <p:oleObj r:id="rId5" imgW="647700" imgH="2413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9" y="2372916"/>
                        <a:ext cx="1525587" cy="397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78189" y="1815703"/>
            <a:ext cx="1511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k≠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且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k≠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-1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339976" y="2409825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=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±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 bwMode="auto">
          <a:xfrm>
            <a:off x="1997075" y="1540669"/>
            <a:ext cx="4897438" cy="1819855"/>
            <a:chOff x="1700" y="1525"/>
            <a:chExt cx="3085" cy="1327"/>
          </a:xfrm>
        </p:grpSpPr>
        <p:sp>
          <p:nvSpPr>
            <p:cNvPr id="10251" name="AutoShape 19"/>
            <p:cNvSpPr>
              <a:spLocks noChangeArrowheads="1"/>
            </p:cNvSpPr>
            <p:nvPr/>
          </p:nvSpPr>
          <p:spPr bwMode="auto">
            <a:xfrm>
              <a:off x="1700" y="1525"/>
              <a:ext cx="3085" cy="122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0252" name="TextBox 5"/>
            <p:cNvSpPr txBox="1">
              <a:spLocks noChangeArrowheads="1"/>
            </p:cNvSpPr>
            <p:nvPr/>
          </p:nvSpPr>
          <p:spPr bwMode="auto">
            <a:xfrm>
              <a:off x="2018" y="1775"/>
              <a:ext cx="2585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因为</a:t>
              </a:r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作为分母，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不能等于零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，因此自变量</a:t>
              </a:r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的取值范围是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所有非零实数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lang="en-US" altLang="zh-CN" sz="240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6162"/>
          <p:cNvGrpSpPr/>
          <p:nvPr/>
        </p:nvGrpSpPr>
        <p:grpSpPr bwMode="auto">
          <a:xfrm>
            <a:off x="900113" y="844153"/>
            <a:ext cx="7053262" cy="1635919"/>
            <a:chOff x="360" y="799"/>
            <a:chExt cx="4443" cy="1374"/>
          </a:xfrm>
        </p:grpSpPr>
        <p:sp>
          <p:nvSpPr>
            <p:cNvPr id="10250" name="TextBox 35"/>
            <p:cNvSpPr txBox="1">
              <a:spLocks noChangeArrowheads="1"/>
            </p:cNvSpPr>
            <p:nvPr/>
          </p:nvSpPr>
          <p:spPr bwMode="auto">
            <a:xfrm>
              <a:off x="360" y="855"/>
              <a:ext cx="4443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反比例函数</a:t>
              </a:r>
              <a:r>
                <a:rPr lang="zh-CN" altLang="en-US" sz="240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        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ea typeface="EU-B1X" pitchFamily="65" charset="-122"/>
                </a:rPr>
                <a:t>k</a:t>
              </a:r>
              <a:r>
                <a:rPr lang="zh-CN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≠</a:t>
              </a:r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0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的自变量</a:t>
              </a:r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x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</a:t>
              </a:r>
              <a:r>
                <a:rPr lang="zh-CN" altLang="en-US" sz="24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取值范围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是什么呢？</a:t>
              </a:r>
            </a:p>
            <a:p>
              <a:pPr eaLnBrk="1" hangingPunct="1"/>
              <a:endPara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10243" name="Object 44"/>
            <p:cNvGraphicFramePr/>
            <p:nvPr/>
          </p:nvGraphicFramePr>
          <p:xfrm>
            <a:off x="1390" y="799"/>
            <a:ext cx="584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1" r:id="rId3" imgW="394335" imgH="394335" progId="Equation.3">
                    <p:embed/>
                  </p:oleObj>
                </mc:Choice>
                <mc:Fallback>
                  <p:oleObj r:id="rId3" imgW="394335" imgH="394335" progId="Equation.3">
                    <p:embed/>
                    <p:pic>
                      <p:nvPicPr>
                        <p:cNvPr id="0" name="Object 4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" y="799"/>
                          <a:ext cx="584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6" name="圆角矩形 31"/>
          <p:cNvSpPr>
            <a:spLocks noChangeArrowheads="1"/>
          </p:cNvSpPr>
          <p:nvPr/>
        </p:nvSpPr>
        <p:spPr bwMode="auto">
          <a:xfrm>
            <a:off x="695325" y="550069"/>
            <a:ext cx="1225550" cy="29408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想一想</a:t>
            </a:r>
          </a:p>
        </p:txBody>
      </p:sp>
      <p:grpSp>
        <p:nvGrpSpPr>
          <p:cNvPr id="4" name="组合 6163"/>
          <p:cNvGrpSpPr/>
          <p:nvPr/>
        </p:nvGrpSpPr>
        <p:grpSpPr bwMode="auto">
          <a:xfrm>
            <a:off x="468313" y="3208735"/>
            <a:ext cx="8216900" cy="1687116"/>
            <a:chOff x="340" y="2523"/>
            <a:chExt cx="5176" cy="1417"/>
          </a:xfrm>
        </p:grpSpPr>
        <p:pic>
          <p:nvPicPr>
            <p:cNvPr id="10248" name="Picture 14" descr="未标题-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0" y="2523"/>
              <a:ext cx="1778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Rectangle 20"/>
            <p:cNvSpPr>
              <a:spLocks noChangeArrowheads="1"/>
            </p:cNvSpPr>
            <p:nvPr/>
          </p:nvSpPr>
          <p:spPr bwMode="auto">
            <a:xfrm>
              <a:off x="2025" y="2699"/>
              <a:ext cx="3491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>
                  <a:solidFill>
                    <a:srgbClr val="0033CC"/>
                  </a:solidFill>
                  <a:latin typeface="方正黑体_GBK" pitchFamily="65" charset="-122"/>
                  <a:ea typeface="方正黑体_GBK" pitchFamily="65" charset="-122"/>
                </a:rPr>
                <a:t>    </a:t>
              </a:r>
              <a:r>
                <a:rPr lang="zh-CN" altLang="en-US" sz="2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但是在实际问题中，应该根据具体情况来确定该反比例函数自变量</a:t>
              </a:r>
              <a:r>
                <a:rPr lang="zh-CN" altLang="en-US" sz="2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的</a:t>
              </a:r>
              <a:r>
                <a:rPr lang="zh-CN" altLang="en-US" sz="2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取值范围</a:t>
              </a:r>
              <a:r>
                <a:rPr lang="en-US" altLang="zh-CN" sz="2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lang="zh-CN" altLang="en-US" sz="2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例如，在前面得到的       中，</a:t>
              </a:r>
              <a:r>
                <a:rPr lang="en-US" altLang="zh-CN" sz="2000" i="1">
                  <a:solidFill>
                    <a:schemeClr val="tx2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v</a:t>
              </a:r>
              <a:r>
                <a:rPr lang="zh-CN" altLang="en-US" sz="2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的取值范围是</a:t>
              </a:r>
              <a:r>
                <a:rPr lang="en-US" altLang="zh-CN" sz="2000" i="1">
                  <a:solidFill>
                    <a:schemeClr val="tx2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v</a:t>
              </a:r>
              <a:r>
                <a: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＞</a:t>
              </a:r>
              <a:r>
                <a:rPr lang="en-US" altLang="zh-CN" sz="2000">
                  <a:solidFill>
                    <a:schemeClr val="tx2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0</a:t>
              </a:r>
              <a:r>
                <a:rPr lang="zh-CN" altLang="en-US" sz="2000">
                  <a:solidFill>
                    <a:schemeClr val="tx2"/>
                  </a:solidFill>
                  <a:latin typeface="方正黑体_GBK" pitchFamily="65" charset="-122"/>
                  <a:ea typeface="方正黑体_GBK" pitchFamily="65" charset="-122"/>
                </a:rPr>
                <a:t>．</a:t>
              </a:r>
            </a:p>
          </p:txBody>
        </p:sp>
        <p:graphicFrame>
          <p:nvGraphicFramePr>
            <p:cNvPr id="10242" name="Object 26"/>
            <p:cNvGraphicFramePr/>
            <p:nvPr/>
          </p:nvGraphicFramePr>
          <p:xfrm>
            <a:off x="2708" y="3323"/>
            <a:ext cx="601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r:id="rId6" imgW="558800" imgH="393700" progId="Equation.3">
                    <p:embed/>
                  </p:oleObj>
                </mc:Choice>
                <mc:Fallback>
                  <p:oleObj r:id="rId6" imgW="558800" imgH="393700" progId="Equation.3">
                    <p:embed/>
                    <p:pic>
                      <p:nvPicPr>
                        <p:cNvPr id="0" name="Object 2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8" y="3323"/>
                          <a:ext cx="601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组合 6147"/>
          <p:cNvGrpSpPr/>
          <p:nvPr/>
        </p:nvGrpSpPr>
        <p:grpSpPr bwMode="auto">
          <a:xfrm>
            <a:off x="323851" y="303610"/>
            <a:ext cx="5051105" cy="738770"/>
            <a:chOff x="0" y="0"/>
            <a:chExt cx="7955" cy="1550"/>
          </a:xfrm>
        </p:grpSpPr>
        <p:sp>
          <p:nvSpPr>
            <p:cNvPr id="11273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0280"/>
                <a:gd name="T19" fmla="*/ 0 h 1872208"/>
                <a:gd name="T20" fmla="*/ 2520280 w 2520280"/>
                <a:gd name="T21" fmla="*/ 1872208 h 1872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310"/>
                <a:gd name="T22" fmla="*/ 0 h 696310"/>
                <a:gd name="T23" fmla="*/ 696310 w 696310"/>
                <a:gd name="T24" fmla="*/ 696310 h 696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276" name="文本框 6151"/>
            <p:cNvSpPr txBox="1">
              <a:spLocks noChangeArrowheads="1"/>
            </p:cNvSpPr>
            <p:nvPr/>
          </p:nvSpPr>
          <p:spPr bwMode="auto">
            <a:xfrm>
              <a:off x="878" y="432"/>
              <a:ext cx="7077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用待定系数法求反比例函数</a:t>
              </a:r>
            </a:p>
          </p:txBody>
        </p:sp>
        <p:sp>
          <p:nvSpPr>
            <p:cNvPr id="11277" name="文本框 6152"/>
            <p:cNvSpPr txBox="1">
              <a:spLocks noChangeArrowheads="1"/>
            </p:cNvSpPr>
            <p:nvPr/>
          </p:nvSpPr>
          <p:spPr bwMode="auto">
            <a:xfrm>
              <a:off x="0" y="452"/>
              <a:ext cx="873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11270" name="圆角矩形 31"/>
          <p:cNvSpPr>
            <a:spLocks noChangeArrowheads="1"/>
          </p:cNvSpPr>
          <p:nvPr/>
        </p:nvSpPr>
        <p:spPr bwMode="auto">
          <a:xfrm>
            <a:off x="468313" y="1034654"/>
            <a:ext cx="1333500" cy="321469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典例精析</a:t>
            </a:r>
            <a:endParaRPr lang="zh-CN" altLang="en-US" dirty="0"/>
          </a:p>
        </p:txBody>
      </p:sp>
      <p:sp>
        <p:nvSpPr>
          <p:cNvPr id="11271" name="TextBox 20"/>
          <p:cNvSpPr txBox="1">
            <a:spLocks noChangeArrowheads="1"/>
          </p:cNvSpPr>
          <p:nvPr/>
        </p:nvSpPr>
        <p:spPr bwMode="auto">
          <a:xfrm>
            <a:off x="468313" y="1360885"/>
            <a:ext cx="8247062" cy="188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 dirty="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已知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的反比例函数，当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=-4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=3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）写出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之间的函数表达式；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）当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=-2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时，求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的值；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）当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y=12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时，求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的值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539751" y="3057525"/>
            <a:ext cx="82470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解：（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）设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∵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=-4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∴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3=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  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，解得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=-12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因此，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之间的函数表达式为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=-     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68" name="Object 38"/>
          <p:cNvGraphicFramePr/>
          <p:nvPr/>
        </p:nvGraphicFramePr>
        <p:xfrm>
          <a:off x="2268538" y="3003947"/>
          <a:ext cx="1871662" cy="62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r:id="rId4" imgW="1181100" imgH="520700" progId="Equation.3">
                  <p:embed/>
                </p:oleObj>
              </mc:Choice>
              <mc:Fallback>
                <p:oleObj r:id="rId4" imgW="1181100" imgH="520700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003947"/>
                        <a:ext cx="1871662" cy="622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9" name="Object 11"/>
          <p:cNvGraphicFramePr/>
          <p:nvPr/>
        </p:nvGraphicFramePr>
        <p:xfrm>
          <a:off x="2052639" y="3868341"/>
          <a:ext cx="485775" cy="56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r:id="rId6" imgW="342900" imgH="520700" progId="Equation.3">
                  <p:embed/>
                </p:oleObj>
              </mc:Choice>
              <mc:Fallback>
                <p:oleObj r:id="rId6" imgW="342900" imgH="52070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9" y="3868341"/>
                        <a:ext cx="485775" cy="565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0" name="Object 12"/>
          <p:cNvGraphicFramePr/>
          <p:nvPr/>
        </p:nvGraphicFramePr>
        <p:xfrm>
          <a:off x="6103938" y="4310063"/>
          <a:ext cx="412750" cy="56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r:id="rId8" imgW="292100" imgH="520700" progId="Equation.3">
                  <p:embed/>
                </p:oleObj>
              </mc:Choice>
              <mc:Fallback>
                <p:oleObj r:id="rId8" imgW="292100" imgH="520700" progId="Equation.3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310063"/>
                        <a:ext cx="412750" cy="565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矩形 48132"/>
          <p:cNvSpPr>
            <a:spLocks noChangeArrowheads="1"/>
          </p:cNvSpPr>
          <p:nvPr/>
        </p:nvSpPr>
        <p:spPr bwMode="auto">
          <a:xfrm>
            <a:off x="471489" y="690563"/>
            <a:ext cx="7127875" cy="16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）把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=-2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代入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=-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，得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=-	=6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）把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=12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代入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=-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，得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12=-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=-1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48134" name="Object 38"/>
          <p:cNvGraphicFramePr/>
          <p:nvPr/>
        </p:nvGraphicFramePr>
        <p:xfrm>
          <a:off x="3260725" y="779860"/>
          <a:ext cx="412750" cy="56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r:id="rId3" imgW="292100" imgH="520700" progId="Equation.3">
                  <p:embed/>
                </p:oleObj>
              </mc:Choice>
              <mc:Fallback>
                <p:oleObj r:id="rId3" imgW="292100" imgH="520700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779860"/>
                        <a:ext cx="412750" cy="565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3"/>
          <p:cNvGraphicFramePr/>
          <p:nvPr/>
        </p:nvGraphicFramePr>
        <p:xfrm>
          <a:off x="4692651" y="745332"/>
          <a:ext cx="485775" cy="56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r:id="rId5" imgW="342900" imgH="520700" progId="Equation.3">
                  <p:embed/>
                </p:oleObj>
              </mc:Choice>
              <mc:Fallback>
                <p:oleObj r:id="rId5" imgW="342900" imgH="52070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1" y="745332"/>
                        <a:ext cx="485775" cy="565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4"/>
          <p:cNvGraphicFramePr/>
          <p:nvPr/>
        </p:nvGraphicFramePr>
        <p:xfrm>
          <a:off x="3411538" y="1412082"/>
          <a:ext cx="412750" cy="56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r:id="rId7" imgW="292100" imgH="520700" progId="Equation.3">
                  <p:embed/>
                </p:oleObj>
              </mc:Choice>
              <mc:Fallback>
                <p:oleObj r:id="rId7" imgW="292100" imgH="5207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1412082"/>
                        <a:ext cx="412750" cy="565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5"/>
          <p:cNvGraphicFramePr/>
          <p:nvPr/>
        </p:nvGraphicFramePr>
        <p:xfrm>
          <a:off x="5192713" y="1412082"/>
          <a:ext cx="412750" cy="56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r:id="rId9" imgW="292100" imgH="520700" progId="Equation.3">
                  <p:embed/>
                </p:oleObj>
              </mc:Choice>
              <mc:Fallback>
                <p:oleObj r:id="rId9" imgW="292100" imgH="5207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1412082"/>
                        <a:ext cx="412750" cy="565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539751" y="2571750"/>
            <a:ext cx="8208963" cy="208823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CC0066"/>
            </a:solidFill>
            <a:prstDash val="sysDash"/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        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）求反比例函数表达式时常用待定系数法，先设其表达式为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kx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≠0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），然后再求出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值；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）当反比例函数的表达式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kx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≠0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）确定以后，已知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（或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）的值，将其代入表达式中即可求得相应的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（或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）的值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38"/>
          <p:cNvGrpSpPr/>
          <p:nvPr/>
        </p:nvGrpSpPr>
        <p:grpSpPr bwMode="auto">
          <a:xfrm>
            <a:off x="623888" y="2619375"/>
            <a:ext cx="697627" cy="485775"/>
            <a:chOff x="579589" y="5301208"/>
            <a:chExt cx="696608" cy="648072"/>
          </a:xfrm>
        </p:grpSpPr>
        <p:grpSp>
          <p:nvGrpSpPr>
            <p:cNvPr id="12297" name="组合 35"/>
            <p:cNvGrpSpPr/>
            <p:nvPr/>
          </p:nvGrpSpPr>
          <p:grpSpPr bwMode="auto">
            <a:xfrm>
              <a:off x="611560" y="5301208"/>
              <a:ext cx="648072" cy="648072"/>
              <a:chOff x="467544" y="5318792"/>
              <a:chExt cx="648072" cy="648072"/>
            </a:xfrm>
          </p:grpSpPr>
          <p:sp>
            <p:nvSpPr>
              <p:cNvPr id="12299" name="椭圆 60"/>
              <p:cNvSpPr>
                <a:spLocks noChangeArrowheads="1"/>
              </p:cNvSpPr>
              <p:nvPr/>
            </p:nvSpPr>
            <p:spPr bwMode="auto">
              <a:xfrm>
                <a:off x="467544" y="5318792"/>
                <a:ext cx="648072" cy="64807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00" name="椭圆 61"/>
              <p:cNvSpPr>
                <a:spLocks noChangeArrowheads="1"/>
              </p:cNvSpPr>
              <p:nvPr/>
            </p:nvSpPr>
            <p:spPr bwMode="auto">
              <a:xfrm>
                <a:off x="539552" y="5318792"/>
                <a:ext cx="504056" cy="504056"/>
              </a:xfrm>
              <a:prstGeom prst="ellipse">
                <a:avLst/>
              </a:prstGeom>
              <a:solidFill>
                <a:srgbClr val="0070C0">
                  <a:alpha val="6313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298" name="TextBox 76"/>
            <p:cNvSpPr txBox="1">
              <a:spLocks noChangeArrowheads="1"/>
            </p:cNvSpPr>
            <p:nvPr/>
          </p:nvSpPr>
          <p:spPr bwMode="auto">
            <a:xfrm>
              <a:off x="579589" y="5364744"/>
              <a:ext cx="696608" cy="53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20"/>
          <p:cNvSpPr txBox="1">
            <a:spLocks noChangeArrowheads="1"/>
          </p:cNvSpPr>
          <p:nvPr/>
        </p:nvSpPr>
        <p:spPr bwMode="auto">
          <a:xfrm>
            <a:off x="428626" y="303610"/>
            <a:ext cx="8247063" cy="167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000" dirty="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 dirty="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228B8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已知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-1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成反比例，当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2</a:t>
            </a:r>
            <a:r>
              <a:rPr lang="zh-CN" alt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4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algn="just" eaLnBrk="1" hangingPunct="1">
              <a:lnSpc>
                <a:spcPct val="18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）用含有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的代数式表示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 algn="just" eaLnBrk="1" hangingPunct="1">
              <a:lnSpc>
                <a:spcPct val="18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）当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=3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时，求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的值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684213" y="1815703"/>
            <a:ext cx="824706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解：（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）设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= 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≠0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），</a:t>
            </a:r>
          </a:p>
          <a:p>
            <a:pPr algn="just" eaLnBrk="1" hangingPunct="1">
              <a:lnSpc>
                <a:spcPct val="18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	      因为当 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=4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，所以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4=       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</a:p>
          <a:p>
            <a:pPr algn="just" eaLnBrk="1" hangingPunct="1">
              <a:lnSpc>
                <a:spcPct val="18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	      解得 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k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 4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algn="just" eaLnBrk="1" hangingPunct="1">
              <a:lnSpc>
                <a:spcPct val="18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	      所以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与 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的函数表达式是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 algn="just" eaLnBrk="1" hangingPunct="1">
              <a:lnSpc>
                <a:spcPct val="180000"/>
              </a:lnSpc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 3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            =2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213" name="Object 38"/>
          <p:cNvGraphicFramePr/>
          <p:nvPr/>
        </p:nvGraphicFramePr>
        <p:xfrm>
          <a:off x="2894013" y="1844278"/>
          <a:ext cx="774700" cy="62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r:id="rId4" imgW="495300" imgH="520700" progId="Equation.3">
                  <p:embed/>
                </p:oleObj>
              </mc:Choice>
              <mc:Fallback>
                <p:oleObj r:id="rId4" imgW="495300" imgH="520700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844278"/>
                        <a:ext cx="774700" cy="622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4" name="Object 4"/>
          <p:cNvGraphicFramePr/>
          <p:nvPr/>
        </p:nvGraphicFramePr>
        <p:xfrm>
          <a:off x="5972176" y="2337197"/>
          <a:ext cx="722313" cy="62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r:id="rId6" imgW="457200" imgH="520700" progId="Equation.3">
                  <p:embed/>
                </p:oleObj>
              </mc:Choice>
              <mc:Fallback>
                <p:oleObj r:id="rId6" imgW="457200" imgH="5207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6" y="2337197"/>
                        <a:ext cx="722313" cy="622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5"/>
          <p:cNvGraphicFramePr/>
          <p:nvPr/>
        </p:nvGraphicFramePr>
        <p:xfrm>
          <a:off x="6072189" y="3327797"/>
          <a:ext cx="776287" cy="62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r:id="rId8" imgW="495300" imgH="520700" progId="Equation.3">
                  <p:embed/>
                </p:oleObj>
              </mc:Choice>
              <mc:Fallback>
                <p:oleObj r:id="rId8" imgW="495300" imgH="5207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9" y="3327797"/>
                        <a:ext cx="776287" cy="622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6" name="Object 6"/>
          <p:cNvGraphicFramePr/>
          <p:nvPr/>
        </p:nvGraphicFramePr>
        <p:xfrm>
          <a:off x="4154488" y="3950494"/>
          <a:ext cx="722312" cy="62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r:id="rId10" imgW="457200" imgH="520700" progId="Equation.3">
                  <p:embed/>
                </p:oleObj>
              </mc:Choice>
              <mc:Fallback>
                <p:oleObj r:id="rId10" imgW="457200" imgH="52070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3950494"/>
                        <a:ext cx="722312" cy="622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6147"/>
          <p:cNvGrpSpPr/>
          <p:nvPr/>
        </p:nvGrpSpPr>
        <p:grpSpPr bwMode="auto">
          <a:xfrm>
            <a:off x="325438" y="304800"/>
            <a:ext cx="5051094" cy="739246"/>
            <a:chOff x="0" y="0"/>
            <a:chExt cx="7957" cy="1551"/>
          </a:xfrm>
        </p:grpSpPr>
        <p:sp>
          <p:nvSpPr>
            <p:cNvPr id="14343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0280"/>
                <a:gd name="T19" fmla="*/ 0 h 1872208"/>
                <a:gd name="T20" fmla="*/ 2520280 w 2520280"/>
                <a:gd name="T21" fmla="*/ 1872208 h 1872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4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310"/>
                <a:gd name="T22" fmla="*/ 0 h 696310"/>
                <a:gd name="T23" fmla="*/ 696310 w 696310"/>
                <a:gd name="T24" fmla="*/ 696310 h 696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5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346" name="文本框 6151"/>
            <p:cNvSpPr txBox="1">
              <a:spLocks noChangeArrowheads="1"/>
            </p:cNvSpPr>
            <p:nvPr/>
          </p:nvSpPr>
          <p:spPr bwMode="auto">
            <a:xfrm>
              <a:off x="878" y="432"/>
              <a:ext cx="7079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建立简单的反比例函数模型</a:t>
              </a:r>
            </a:p>
          </p:txBody>
        </p:sp>
        <p:sp>
          <p:nvSpPr>
            <p:cNvPr id="14347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ea typeface="微软雅黑" panose="020B0503020204020204" pitchFamily="34" charset="-122"/>
                </a:rPr>
                <a:t>三</a:t>
              </a:r>
            </a:p>
          </p:txBody>
        </p:sp>
      </p:grpSp>
      <p:grpSp>
        <p:nvGrpSpPr>
          <p:cNvPr id="3" name="Group 33"/>
          <p:cNvGrpSpPr/>
          <p:nvPr/>
        </p:nvGrpSpPr>
        <p:grpSpPr bwMode="auto">
          <a:xfrm>
            <a:off x="357188" y="1285875"/>
            <a:ext cx="8353425" cy="3601641"/>
            <a:chOff x="225" y="1080"/>
            <a:chExt cx="5262" cy="3025"/>
          </a:xfrm>
        </p:grpSpPr>
        <p:sp>
          <p:nvSpPr>
            <p:cNvPr id="14341" name="TextBox 20"/>
            <p:cNvSpPr txBox="1">
              <a:spLocks noChangeArrowheads="1"/>
            </p:cNvSpPr>
            <p:nvPr/>
          </p:nvSpPr>
          <p:spPr bwMode="auto">
            <a:xfrm>
              <a:off x="225" y="1080"/>
              <a:ext cx="5195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14949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例</a:t>
              </a:r>
              <a:r>
                <a:rPr lang="en-US" altLang="zh-CN" sz="2400" dirty="0">
                  <a:solidFill>
                    <a:srgbClr val="14949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2400" dirty="0">
                  <a:solidFill>
                    <a:srgbClr val="14949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近视眼镜的度数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y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（度）与镜片焦距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x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（米）成反比例，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已知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400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度近视眼镜镜片的焦距为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0.25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米，则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的函数关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系式为</a:t>
              </a:r>
              <a:r>
                <a:rPr lang="en-US" altLang="zh-CN" sz="2400" u="sng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    </a:t>
              </a:r>
              <a:r>
                <a:rPr lang="en-US" altLang="zh-CN" u="sng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                   </a:t>
              </a:r>
              <a:r>
                <a:rPr lang="en-US" altLang="zh-CN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1" hangingPunct="1">
                <a:lnSpc>
                  <a:spcPct val="160000"/>
                </a:lnSpc>
              </a:pPr>
              <a:endParaRPr lang="en-US" altLang="zh-CN" sz="2400" dirty="0">
                <a:solidFill>
                  <a:srgbClr val="149494"/>
                </a:solidFill>
                <a:latin typeface="方正黑体_GBK" pitchFamily="65" charset="-122"/>
                <a:ea typeface="方正黑体_GBK" pitchFamily="65" charset="-122"/>
              </a:endParaRPr>
            </a:p>
          </p:txBody>
        </p:sp>
        <p:pic>
          <p:nvPicPr>
            <p:cNvPr id="14342" name="Picture 32" descr="U8467P1274DT2012112608475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92" y="2281"/>
              <a:ext cx="2495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218" name="Object 34"/>
          <p:cNvGraphicFramePr/>
          <p:nvPr/>
        </p:nvGraphicFramePr>
        <p:xfrm>
          <a:off x="1475657" y="2283718"/>
          <a:ext cx="1584176" cy="49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r:id="rId4" imgW="1257300" imgH="520700" progId="Equation.3">
                  <p:embed/>
                </p:oleObj>
              </mc:Choice>
              <mc:Fallback>
                <p:oleObj r:id="rId4" imgW="1257300" imgH="520700" progId="Equation.3">
                  <p:embed/>
                  <p:pic>
                    <p:nvPicPr>
                      <p:cNvPr id="0" name="Object 3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7" y="2283718"/>
                        <a:ext cx="1584176" cy="496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/>
          <p:nvPr/>
        </p:nvGrpSpPr>
        <p:grpSpPr bwMode="auto">
          <a:xfrm>
            <a:off x="636589" y="964407"/>
            <a:ext cx="8066087" cy="2907506"/>
            <a:chOff x="311" y="1846"/>
            <a:chExt cx="5081" cy="2442"/>
          </a:xfrm>
        </p:grpSpPr>
        <p:sp>
          <p:nvSpPr>
            <p:cNvPr id="20483" name="圆角矩形 31"/>
            <p:cNvSpPr>
              <a:spLocks noChangeArrowheads="1"/>
            </p:cNvSpPr>
            <p:nvPr/>
          </p:nvSpPr>
          <p:spPr bwMode="auto">
            <a:xfrm>
              <a:off x="360" y="1846"/>
              <a:ext cx="900" cy="270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>
              <a:solidFill>
                <a:srgbClr val="0099FF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方法归纳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484" name="Rectangle 81"/>
            <p:cNvSpPr>
              <a:spLocks noChangeArrowheads="1"/>
            </p:cNvSpPr>
            <p:nvPr/>
          </p:nvSpPr>
          <p:spPr bwMode="auto">
            <a:xfrm>
              <a:off x="311" y="2349"/>
              <a:ext cx="5081" cy="19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反比例函数模型在物理学中应用最为广泛，一定条件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下，公式中的两个变量可能构成反比例关系，进而可以构建反比例函数的数学模型</a:t>
              </a: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列出反比例函数解析式后，注意结合实际问题写出自变量的取值范围</a:t>
              </a: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80"/>
          <p:cNvSpPr>
            <a:spLocks noChangeArrowheads="1"/>
          </p:cNvSpPr>
          <p:nvPr/>
        </p:nvSpPr>
        <p:spPr bwMode="auto">
          <a:xfrm>
            <a:off x="95250" y="42863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228B8B"/>
                </a:solidFill>
                <a:ea typeface="方正姚体" panose="02010601030101010101" pitchFamily="2" charset="-122"/>
              </a:rPr>
              <a:t>当堂练习</a:t>
            </a:r>
            <a:endParaRPr lang="zh-CN" altLang="en-US" dirty="0">
              <a:solidFill>
                <a:srgbClr val="228B8B"/>
              </a:solidFill>
            </a:endParaRPr>
          </a:p>
        </p:txBody>
      </p:sp>
      <p:grpSp>
        <p:nvGrpSpPr>
          <p:cNvPr id="2" name="组合 10261"/>
          <p:cNvGrpSpPr/>
          <p:nvPr/>
        </p:nvGrpSpPr>
        <p:grpSpPr bwMode="auto">
          <a:xfrm>
            <a:off x="428625" y="645319"/>
            <a:ext cx="8464550" cy="4789885"/>
            <a:chOff x="270" y="542"/>
            <a:chExt cx="5225" cy="4023"/>
          </a:xfrm>
        </p:grpSpPr>
        <p:sp>
          <p:nvSpPr>
            <p:cNvPr id="21509" name="TextBox 20"/>
            <p:cNvSpPr txBox="1">
              <a:spLocks noChangeArrowheads="1"/>
            </p:cNvSpPr>
            <p:nvPr/>
          </p:nvSpPr>
          <p:spPr bwMode="auto">
            <a:xfrm>
              <a:off x="270" y="542"/>
              <a:ext cx="5195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生活中有许多反比列函数的例子，在下面的实例中，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成反比例函数关系的有几个？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      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 </a:t>
              </a:r>
              <a:r>
                <a:rPr lang="en-US" altLang="zh-CN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latin typeface="方正黑体_GBK" pitchFamily="65" charset="-122"/>
                  <a:ea typeface="方正黑体_GBK" pitchFamily="65" charset="-122"/>
                </a:rPr>
                <a:t>           </a:t>
              </a:r>
            </a:p>
          </p:txBody>
        </p:sp>
        <p:sp>
          <p:nvSpPr>
            <p:cNvPr id="21510" name="文本框 10259"/>
            <p:cNvSpPr txBox="1">
              <a:spLocks noChangeArrowheads="1"/>
            </p:cNvSpPr>
            <p:nvPr/>
          </p:nvSpPr>
          <p:spPr bwMode="auto">
            <a:xfrm>
              <a:off x="295" y="1530"/>
              <a:ext cx="5200" cy="3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n-US" altLang="zh-CN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r>
                <a:rPr lang="en-US" altLang="zh-CN" sz="22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x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人共饮水</a:t>
              </a:r>
              <a:r>
                <a:rPr lang="en-US" altLang="zh-CN" sz="22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10</a:t>
              </a:r>
              <a:r>
                <a: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kg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，平均每人饮水</a:t>
              </a:r>
              <a:r>
                <a:rPr lang="en-US" altLang="zh-CN" sz="22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y</a:t>
              </a:r>
              <a:r>
                <a:rPr lang="en-US" altLang="zh-CN" sz="2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kg</a:t>
              </a:r>
              <a:endPara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n-US" altLang="zh-CN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）底面半径为</a:t>
              </a:r>
              <a:r>
                <a:rPr lang="en-US" altLang="zh-CN" sz="22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x</a:t>
              </a:r>
              <a:r>
                <a:rPr lang="en-US" altLang="zh-CN" sz="2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m</a:t>
              </a:r>
              <a:r>
                <a:rPr lang="zh-CN" altLang="en-US" sz="22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，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高为</a:t>
              </a:r>
              <a:r>
                <a:rPr lang="en-US" altLang="zh-CN" sz="22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y</a:t>
              </a:r>
              <a:r>
                <a:rPr lang="en-US" altLang="zh-CN" sz="2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m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的圆柱形水桶的体积为</a:t>
              </a:r>
              <a:r>
                <a: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10m</a:t>
              </a:r>
              <a:r>
                <a:rPr lang="en-US" altLang="zh-CN" sz="2200" baseline="30000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3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n-US" altLang="zh-CN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）用铁丝做一个圆，铁丝的长为</a:t>
              </a:r>
              <a:r>
                <a:rPr lang="en-US" altLang="zh-CN" sz="22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x</a:t>
              </a:r>
              <a:r>
                <a:rPr lang="en-US" altLang="zh-CN" sz="2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cm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，做成圆的半径为</a:t>
              </a:r>
              <a:r>
                <a:rPr lang="en-US" altLang="zh-CN" sz="22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y</a:t>
              </a:r>
              <a:r>
                <a:rPr lang="en-US" altLang="zh-CN" sz="2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cm</a:t>
              </a:r>
              <a:endPara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n-US" altLang="zh-CN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）在水龙头前放满一桶水</a:t>
              </a:r>
              <a:r>
                <a:rPr lang="en-US" altLang="zh-CN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出水的速度为</a:t>
              </a:r>
              <a:r>
                <a:rPr lang="en-US" altLang="zh-CN" sz="22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x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，放满一桶水的时间</a:t>
              </a:r>
              <a:r>
                <a:rPr lang="en-US" altLang="zh-CN" sz="22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y</a:t>
              </a:r>
            </a:p>
            <a:p>
              <a:pPr eaLnBrk="1" hangingPunct="1">
                <a:lnSpc>
                  <a:spcPct val="130000"/>
                </a:lnSpc>
              </a:pPr>
              <a:endParaRPr lang="en-US" altLang="zh-CN" sz="22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A</a:t>
              </a:r>
              <a:r>
                <a:rPr lang="en-US" altLang="zh-CN" sz="22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  </a:t>
              </a:r>
              <a:r>
                <a: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</a:t>
              </a:r>
              <a:r>
                <a:rPr lang="zh-CN" altLang="en-US" sz="22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     </a:t>
              </a:r>
              <a:r>
                <a: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B</a:t>
              </a:r>
              <a:r>
                <a:rPr lang="en-US" altLang="zh-CN" sz="22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  </a:t>
              </a:r>
              <a:r>
                <a: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</a:t>
              </a:r>
              <a:r>
                <a:rPr lang="zh-CN" altLang="en-US" sz="22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  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C</a:t>
              </a:r>
              <a:r>
                <a:rPr lang="en-US" altLang="zh-CN" sz="22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  </a:t>
              </a:r>
              <a:r>
                <a: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</a:t>
              </a:r>
              <a:r>
                <a:rPr lang="zh-CN" altLang="en-US" sz="22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     </a:t>
              </a:r>
              <a:r>
                <a: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D </a:t>
              </a:r>
              <a:r>
                <a:rPr lang="en-US" altLang="zh-CN" sz="22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 </a:t>
              </a:r>
              <a:r>
                <a: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r>
                <a:rPr lang="zh-CN" altLang="en-US" sz="22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</a:t>
              </a:r>
            </a:p>
            <a:p>
              <a:pPr eaLnBrk="1" hangingPunct="1">
                <a:lnSpc>
                  <a:spcPct val="130000"/>
                </a:lnSpc>
              </a:pPr>
              <a:endPara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261" name="文本框 10260"/>
          <p:cNvSpPr txBox="1">
            <a:spLocks noChangeArrowheads="1"/>
          </p:cNvSpPr>
          <p:nvPr/>
        </p:nvSpPr>
        <p:spPr bwMode="auto">
          <a:xfrm>
            <a:off x="7567950" y="1202531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5" name="TextBox 20"/>
          <p:cNvSpPr txBox="1">
            <a:spLocks noChangeArrowheads="1"/>
          </p:cNvSpPr>
          <p:nvPr/>
        </p:nvSpPr>
        <p:spPr bwMode="auto">
          <a:xfrm>
            <a:off x="428626" y="964407"/>
            <a:ext cx="7775575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小明家离学校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1000 m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，每天他往返于两地之间，有时步行，有时骑车．假设小明每天上学时的平均速度为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v</a:t>
            </a:r>
            <a:r>
              <a:rPr lang="en-US" altLang="zh-CN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(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m/min</a:t>
            </a:r>
            <a:r>
              <a:rPr lang="en-US" altLang="zh-CN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)</a:t>
            </a:r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，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所用的时间为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t</a:t>
            </a:r>
            <a:r>
              <a:rPr lang="en-US" altLang="zh-CN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(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min</a:t>
            </a:r>
            <a:r>
              <a:rPr lang="en-US" altLang="zh-CN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)</a:t>
            </a:r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．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    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求变量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v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t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之间的函数表达式</a:t>
            </a:r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；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    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星期二他步行上学用了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25 min</a:t>
            </a:r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，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星期三他骑自行车上学用了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8 min</a:t>
            </a:r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，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那么他星期三上学时的平均速度比星期二快多少呢？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    </a:t>
            </a:r>
            <a:endParaRPr lang="en-US" altLang="zh-CN" sz="2400" b="1" dirty="0">
              <a:solidFill>
                <a:schemeClr val="tx1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53975" y="1635646"/>
            <a:ext cx="9090025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00025" algn="just" eaLnBrk="0" hangingPunct="0">
              <a:lnSpc>
                <a:spcPct val="150000"/>
              </a:lnSpc>
              <a:spcBef>
                <a:spcPct val="3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理解并掌握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反比例函数的意义及概念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（重点）</a:t>
            </a:r>
          </a:p>
          <a:p>
            <a:pPr indent="200025" algn="just" eaLnBrk="0" hangingPunct="0">
              <a:lnSpc>
                <a:spcPct val="150000"/>
              </a:lnSpc>
              <a:spcBef>
                <a:spcPct val="3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会判断一个函数是否是反比例函数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.(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indent="200025" algn="just" eaLnBrk="0" hangingPunct="0">
              <a:lnSpc>
                <a:spcPct val="150000"/>
              </a:lnSpc>
              <a:spcBef>
                <a:spcPct val="3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会求反比例函数的表达式．（难点）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5" name="MH_SubTitle_4"/>
          <p:cNvSpPr txBox="1">
            <a:spLocks noChangeArrowheads="1"/>
          </p:cNvSpPr>
          <p:nvPr/>
        </p:nvSpPr>
        <p:spPr bwMode="auto">
          <a:xfrm>
            <a:off x="3563939" y="951310"/>
            <a:ext cx="1577975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1"/>
          <p:cNvSpPr txBox="1">
            <a:spLocks noChangeArrowheads="1"/>
          </p:cNvSpPr>
          <p:nvPr/>
        </p:nvSpPr>
        <p:spPr bwMode="auto">
          <a:xfrm>
            <a:off x="827088" y="582216"/>
            <a:ext cx="76033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en-US" altLang="zh-CN" sz="2400" i="1">
                <a:latin typeface="方正黑体_GBK" pitchFamily="65" charset="-122"/>
                <a:ea typeface="方正黑体_GBK" pitchFamily="65" charset="-122"/>
              </a:rPr>
              <a:t> </a:t>
            </a:r>
            <a:r>
              <a:rPr lang="en-US" altLang="zh-CN" sz="2400">
                <a:latin typeface="方正黑体_GBK" pitchFamily="65" charset="-122"/>
                <a:ea typeface="方正黑体_GBK" pitchFamily="65" charset="-122"/>
              </a:rPr>
              <a:t>              (</a:t>
            </a:r>
            <a:r>
              <a:rPr lang="en-US" altLang="zh-CN" sz="2400" i="1">
                <a:latin typeface="Times New Roman" panose="02020603050405020304" pitchFamily="18" charset="0"/>
                <a:ea typeface="方正黑体_GBK" pitchFamily="65" charset="-122"/>
              </a:rPr>
              <a:t>t</a:t>
            </a:r>
            <a:r>
              <a:rPr lang="en-US" altLang="zh-CN" sz="2400">
                <a:latin typeface="方正黑体_GBK" pitchFamily="65" charset="-122"/>
                <a:ea typeface="方正黑体_GBK" pitchFamily="65" charset="-122"/>
              </a:rPr>
              <a:t>&gt;0)</a:t>
            </a:r>
            <a:r>
              <a:rPr lang="zh-CN" altLang="en-US" sz="2400">
                <a:latin typeface="方正黑体_GBK" pitchFamily="65" charset="-122"/>
                <a:ea typeface="方正黑体_GBK" pitchFamily="65" charset="-122"/>
              </a:rPr>
              <a:t>．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400">
                <a:latin typeface="方正黑体_GBK" pitchFamily="65" charset="-122"/>
                <a:ea typeface="方正黑体_GBK" pitchFamily="65" charset="-122"/>
              </a:rPr>
              <a:t> 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当</a:t>
            </a:r>
            <a:r>
              <a:rPr lang="en-US" altLang="zh-CN" sz="2400" i="1">
                <a:latin typeface="Times New Roman" panose="02020603050405020304" pitchFamily="18" charset="0"/>
                <a:ea typeface="方正黑体_GBK" pitchFamily="65" charset="-122"/>
              </a:rPr>
              <a:t>t</a:t>
            </a:r>
            <a:r>
              <a:rPr lang="zh-CN" altLang="en-US" sz="2400">
                <a:latin typeface="Times New Roman" panose="02020603050405020304" pitchFamily="18" charset="0"/>
                <a:ea typeface="方正黑体_GBK" pitchFamily="65" charset="-122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ea typeface="方正黑体_GBK" pitchFamily="65" charset="-122"/>
              </a:rPr>
              <a:t>25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时，              ；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>
                <a:latin typeface="方正黑体_GBK" pitchFamily="65" charset="-122"/>
                <a:ea typeface="方正黑体_GBK" pitchFamily="65" charset="-122"/>
              </a:rPr>
              <a:t>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当</a:t>
            </a:r>
            <a:r>
              <a:rPr lang="en-US" altLang="zh-CN" sz="2400" i="1">
                <a:latin typeface="Times New Roman" panose="02020603050405020304" pitchFamily="18" charset="0"/>
                <a:ea typeface="方正黑体_GBK" pitchFamily="65" charset="-122"/>
              </a:rPr>
              <a:t>t</a:t>
            </a:r>
            <a:r>
              <a:rPr lang="zh-CN" altLang="en-US" sz="2400">
                <a:latin typeface="Times New Roman" panose="02020603050405020304" pitchFamily="18" charset="0"/>
                <a:ea typeface="方正黑体_GBK" pitchFamily="65" charset="-122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ea typeface="方正黑体_GBK" pitchFamily="65" charset="-122"/>
              </a:rPr>
              <a:t>8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时，               ，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400">
                <a:latin typeface="方正黑体_GBK" pitchFamily="65" charset="-122"/>
                <a:ea typeface="方正黑体_GBK" pitchFamily="65" charset="-122"/>
              </a:rPr>
              <a:t>       </a:t>
            </a:r>
            <a:r>
              <a:rPr lang="en-US" altLang="zh-CN" sz="2400">
                <a:latin typeface="Times New Roman" panose="02020603050405020304" pitchFamily="18" charset="0"/>
                <a:ea typeface="方正黑体_GBK" pitchFamily="65" charset="-122"/>
              </a:rPr>
              <a:t>125</a:t>
            </a:r>
            <a:r>
              <a:rPr lang="zh-CN" altLang="en-US" sz="2400">
                <a:latin typeface="Times New Roman" panose="02020603050405020304" pitchFamily="18" charset="0"/>
                <a:ea typeface="方正黑体_GBK" pitchFamily="65" charset="-122"/>
              </a:rPr>
              <a:t>－</a:t>
            </a:r>
            <a:r>
              <a:rPr lang="en-US" altLang="zh-CN" sz="2400">
                <a:latin typeface="Times New Roman" panose="02020603050405020304" pitchFamily="18" charset="0"/>
                <a:ea typeface="方正黑体_GBK" pitchFamily="65" charset="-122"/>
              </a:rPr>
              <a:t>40</a:t>
            </a:r>
            <a:r>
              <a:rPr lang="zh-CN" altLang="en-US" sz="2400">
                <a:latin typeface="Times New Roman" panose="02020603050405020304" pitchFamily="18" charset="0"/>
                <a:ea typeface="方正黑体_GBK" pitchFamily="65" charset="-122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ea typeface="方正黑体_GBK" pitchFamily="65" charset="-122"/>
              </a:rPr>
              <a:t>85(m/min)</a:t>
            </a:r>
            <a:r>
              <a:rPr lang="zh-CN" altLang="en-US" sz="2400">
                <a:latin typeface="Times New Roman" panose="02020603050405020304" pitchFamily="18" charset="0"/>
                <a:ea typeface="方正黑体_GBK" pitchFamily="65" charset="-122"/>
              </a:rPr>
              <a:t>．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答：小明星期三上学时的平均速度比星期二快</a:t>
            </a:r>
            <a:r>
              <a:rPr lang="en-US" altLang="zh-CN" sz="2400">
                <a:latin typeface="Times New Roman" panose="02020603050405020304" pitchFamily="18" charset="0"/>
                <a:ea typeface="方正黑体_GBK" pitchFamily="65" charset="-122"/>
              </a:rPr>
              <a:t>85 m/min.</a:t>
            </a:r>
            <a:endParaRPr lang="zh-CN" altLang="en-US" sz="2400">
              <a:latin typeface="Times New Roman" panose="02020603050405020304" pitchFamily="18" charset="0"/>
              <a:ea typeface="方正黑体_GBK" pitchFamily="65" charset="-122"/>
            </a:endParaRPr>
          </a:p>
        </p:txBody>
      </p:sp>
      <p:graphicFrame>
        <p:nvGraphicFramePr>
          <p:cNvPr id="27650" name="Object 12"/>
          <p:cNvGraphicFramePr/>
          <p:nvPr/>
        </p:nvGraphicFramePr>
        <p:xfrm>
          <a:off x="2051050" y="897732"/>
          <a:ext cx="1155700" cy="584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r:id="rId3" imgW="774700" imgH="520700" progId="Equation.3">
                  <p:embed/>
                </p:oleObj>
              </mc:Choice>
              <mc:Fallback>
                <p:oleObj r:id="rId3" imgW="774700" imgH="520700" progId="Equation.3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97732"/>
                        <a:ext cx="1155700" cy="584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3"/>
          <p:cNvGraphicFramePr/>
          <p:nvPr/>
        </p:nvGraphicFramePr>
        <p:xfrm>
          <a:off x="3635376" y="1446610"/>
          <a:ext cx="1884363" cy="62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r:id="rId5" imgW="1181100" imgH="520700" progId="Equation.3">
                  <p:embed/>
                </p:oleObj>
              </mc:Choice>
              <mc:Fallback>
                <p:oleObj r:id="rId5" imgW="1181100" imgH="520700" progId="Equation.3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6" y="1446610"/>
                        <a:ext cx="1884363" cy="626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4"/>
          <p:cNvGraphicFramePr/>
          <p:nvPr/>
        </p:nvGraphicFramePr>
        <p:xfrm>
          <a:off x="3492501" y="2089548"/>
          <a:ext cx="2054225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r:id="rId7" imgW="1257300" imgH="520700" progId="Equation.3">
                  <p:embed/>
                </p:oleObj>
              </mc:Choice>
              <mc:Fallback>
                <p:oleObj r:id="rId7" imgW="1257300" imgH="520700" progId="Equation.3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1" y="2089548"/>
                        <a:ext cx="2054225" cy="64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1116014" y="2031207"/>
            <a:ext cx="1406525" cy="83099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反比例</a:t>
            </a:r>
          </a:p>
          <a:p>
            <a:pPr algn="ctr" eaLnBrk="1" hangingPunct="1"/>
            <a:r>
              <a:rPr lang="zh-CN" altLang="en-US" sz="2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函数</a:t>
            </a:r>
          </a:p>
        </p:txBody>
      </p:sp>
      <p:sp>
        <p:nvSpPr>
          <p:cNvPr id="12293" name="左大括号 17"/>
          <p:cNvSpPr/>
          <p:nvPr/>
        </p:nvSpPr>
        <p:spPr bwMode="auto">
          <a:xfrm>
            <a:off x="2700339" y="1113235"/>
            <a:ext cx="219075" cy="2386013"/>
          </a:xfrm>
          <a:prstGeom prst="leftBrace">
            <a:avLst>
              <a:gd name="adj1" fmla="val 11833"/>
              <a:gd name="adj2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3059114" y="3327797"/>
            <a:ext cx="3163887" cy="46166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建立反比例函数模型</a:t>
            </a:r>
            <a:endParaRPr lang="en-US" altLang="zh-CN" sz="24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3059114" y="2301478"/>
            <a:ext cx="4033837" cy="46166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用待定系数法求反比例函数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3059113" y="951310"/>
            <a:ext cx="3994150" cy="1200329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24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反比例函数：     （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≠</a:t>
            </a:r>
            <a:r>
              <a:rPr lang="en-US" altLang="zh-CN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   </a:t>
            </a:r>
            <a:endParaRPr lang="en-US" altLang="zh-CN" sz="24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24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291" name="Object 27"/>
          <p:cNvGraphicFramePr/>
          <p:nvPr/>
        </p:nvGraphicFramePr>
        <p:xfrm>
          <a:off x="4932363" y="1059657"/>
          <a:ext cx="927100" cy="65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r:id="rId3" imgW="393700" imgH="393700" progId="Equation.3">
                  <p:embed/>
                </p:oleObj>
              </mc:Choice>
              <mc:Fallback>
                <p:oleObj r:id="rId3" imgW="393700" imgH="393700" progId="Equation.3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059657"/>
                        <a:ext cx="927100" cy="65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矩形 80"/>
          <p:cNvSpPr>
            <a:spLocks noChangeArrowheads="1"/>
          </p:cNvSpPr>
          <p:nvPr/>
        </p:nvSpPr>
        <p:spPr bwMode="auto">
          <a:xfrm>
            <a:off x="82550" y="38100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228B8B"/>
                </a:solidFill>
                <a:ea typeface="方正姚体" panose="02010601030101010101" pitchFamily="2" charset="-122"/>
              </a:rPr>
              <a:t>课堂小结</a:t>
            </a:r>
            <a:endParaRPr lang="zh-CN" altLang="en-US" dirty="0">
              <a:solidFill>
                <a:srgbClr val="228B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5" grpId="0" animBg="1"/>
      <p:bldP spid="12298" grpId="0" animBg="1"/>
      <p:bldP spid="1229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8"/>
          <p:cNvSpPr txBox="1">
            <a:spLocks noChangeArrowheads="1"/>
          </p:cNvSpPr>
          <p:nvPr/>
        </p:nvSpPr>
        <p:spPr bwMode="auto">
          <a:xfrm>
            <a:off x="5292725" y="1965722"/>
            <a:ext cx="3024188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" hangingPunct="1">
              <a:lnSpc>
                <a:spcPct val="160000"/>
              </a:lnSpc>
              <a:spcBef>
                <a:spcPct val="50000"/>
              </a:spcBef>
            </a:pPr>
            <a:r>
              <a:rPr lang="zh-CN" altLang="en-US" sz="2400">
                <a:latin typeface="方正黑体_GBK" pitchFamily="65" charset="-122"/>
                <a:ea typeface="方正黑体_GBK" pitchFamily="65" charset="-122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当面积</a:t>
            </a:r>
            <a:r>
              <a:rPr lang="zh-CN" altLang="en-US" sz="2400">
                <a:latin typeface="方正黑体_GBK" pitchFamily="65" charset="-122"/>
                <a:ea typeface="方正黑体_GBK" pitchFamily="65" charset="-122"/>
              </a:rPr>
              <a:t> </a:t>
            </a:r>
            <a:r>
              <a:rPr lang="en-US" altLang="zh-CN" sz="2400" i="1">
                <a:latin typeface="Times New Roman" panose="02020603050405020304" pitchFamily="18" charset="0"/>
                <a:ea typeface="方正黑体_GBK" pitchFamily="65" charset="-122"/>
              </a:rPr>
              <a:t>S=</a:t>
            </a:r>
            <a:r>
              <a:rPr lang="en-US" altLang="zh-CN" sz="2400">
                <a:latin typeface="Times New Roman" panose="02020603050405020304" pitchFamily="18" charset="0"/>
                <a:ea typeface="方正黑体_GBK" pitchFamily="65" charset="-122"/>
              </a:rPr>
              <a:t>15m</a:t>
            </a:r>
            <a:r>
              <a:rPr lang="en-US" altLang="zh-CN" sz="2400" baseline="30000">
                <a:latin typeface="Times New Roman" panose="02020603050405020304" pitchFamily="18" charset="0"/>
                <a:ea typeface="方正黑体_GBK" pitchFamily="65" charset="-122"/>
              </a:rPr>
              <a:t>2</a:t>
            </a:r>
            <a:r>
              <a:rPr lang="en-US" altLang="zh-CN" sz="2400" i="1">
                <a:latin typeface="方正黑体_GBK" pitchFamily="65" charset="-122"/>
                <a:ea typeface="方正黑体_GBK" pitchFamily="65" charset="-122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altLang="zh-CN" sz="2400">
                <a:latin typeface="方正黑体_GBK" pitchFamily="65" charset="-122"/>
                <a:ea typeface="方正黑体_GBK" pitchFamily="65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长</a:t>
            </a:r>
            <a:r>
              <a:rPr lang="en-US" altLang="zh-CN" sz="2400" i="1">
                <a:latin typeface="Times New Roman" panose="02020603050405020304" pitchFamily="18" charset="0"/>
                <a:ea typeface="方正黑体_GBK" pitchFamily="65" charset="-122"/>
              </a:rPr>
              <a:t>y</a:t>
            </a:r>
            <a:r>
              <a:rPr lang="en-US" altLang="zh-CN" sz="2400">
                <a:latin typeface="Times New Roman" panose="02020603050405020304" pitchFamily="18" charset="0"/>
                <a:ea typeface="方正黑体_GBK" pitchFamily="65" charset="-122"/>
              </a:rPr>
              <a:t>(m)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与宽</a:t>
            </a:r>
            <a:r>
              <a:rPr lang="en-US" altLang="zh-CN" sz="2400" i="1">
                <a:latin typeface="Times New Roman" panose="02020603050405020304" pitchFamily="18" charset="0"/>
                <a:ea typeface="方正黑体_GBK" pitchFamily="65" charset="-12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ea typeface="方正黑体_GBK" pitchFamily="65" charset="-122"/>
              </a:rPr>
              <a:t>(m)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的关系是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eaLnBrk="1" fontAlgn="b" hangingPunct="1"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      </a:t>
            </a:r>
          </a:p>
        </p:txBody>
      </p:sp>
      <p:grpSp>
        <p:nvGrpSpPr>
          <p:cNvPr id="2" name="Group 15"/>
          <p:cNvGrpSpPr/>
          <p:nvPr/>
        </p:nvGrpSpPr>
        <p:grpSpPr bwMode="auto">
          <a:xfrm>
            <a:off x="214313" y="482204"/>
            <a:ext cx="7848600" cy="3658790"/>
            <a:chOff x="405" y="596"/>
            <a:chExt cx="4944" cy="3073"/>
          </a:xfrm>
        </p:grpSpPr>
        <p:sp>
          <p:nvSpPr>
            <p:cNvPr id="2056" name="TextBox 17"/>
            <p:cNvSpPr txBox="1">
              <a:spLocks noChangeArrowheads="1"/>
            </p:cNvSpPr>
            <p:nvPr/>
          </p:nvSpPr>
          <p:spPr bwMode="auto">
            <a:xfrm>
              <a:off x="405" y="596"/>
              <a:ext cx="4944" cy="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zh-CN" altLang="en-US" sz="2400" dirty="0">
                  <a:solidFill>
                    <a:srgbClr val="14949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问题</a:t>
              </a:r>
              <a:r>
                <a:rPr lang="zh-CN" altLang="en-US" sz="2400" b="1" dirty="0">
                  <a:solidFill>
                    <a:srgbClr val="149494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：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小明想要在家门前草原上围一个面积约为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15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平米的矩形羊圈，那么羊圈的长</a:t>
              </a:r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y</a:t>
              </a:r>
              <a:r>
                <a:rPr lang="zh-CN" altLang="en-US" sz="24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（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单位</a:t>
              </a:r>
              <a:r>
                <a:rPr lang="zh-CN" altLang="en-US" sz="24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：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m</a:t>
              </a:r>
              <a:r>
                <a:rPr lang="zh-CN" altLang="en-US" sz="24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）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和宽</a:t>
              </a:r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x</a:t>
              </a:r>
              <a:r>
                <a:rPr lang="zh-CN" altLang="en-US" sz="24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（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单位</a:t>
              </a:r>
              <a:r>
                <a:rPr lang="zh-CN" altLang="en-US" sz="24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：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m</a:t>
              </a:r>
              <a:r>
                <a:rPr lang="zh-CN" altLang="en-US" sz="2400" dirty="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）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之间有着什么样的关系呢？</a:t>
              </a:r>
            </a:p>
            <a:p>
              <a:pPr eaLnBrk="1" hangingPunct="1">
                <a:lnSpc>
                  <a:spcPct val="150000"/>
                </a:lnSpc>
              </a:pPr>
              <a:endParaRPr lang="zh-CN" altLang="en-US" sz="2400" b="1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endParaRPr>
            </a:p>
          </p:txBody>
        </p:sp>
        <p:pic>
          <p:nvPicPr>
            <p:cNvPr id="2057" name="Picture 9" descr="1988589_150529017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6" y="1916"/>
              <a:ext cx="2767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1"/>
          <p:cNvGrpSpPr/>
          <p:nvPr/>
        </p:nvGrpSpPr>
        <p:grpSpPr bwMode="auto">
          <a:xfrm>
            <a:off x="5315873" y="3327801"/>
            <a:ext cx="2105689" cy="568821"/>
            <a:chOff x="4814220" y="4572008"/>
            <a:chExt cx="2105978" cy="758537"/>
          </a:xfrm>
        </p:grpSpPr>
        <p:graphicFrame>
          <p:nvGraphicFramePr>
            <p:cNvPr id="2050" name="Object 13"/>
            <p:cNvGraphicFramePr/>
            <p:nvPr/>
          </p:nvGraphicFramePr>
          <p:xfrm>
            <a:off x="6143636" y="4572008"/>
            <a:ext cx="776562" cy="687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r:id="rId5" imgW="596900" imgH="520700" progId="Equation.3">
                    <p:embed/>
                  </p:oleObj>
                </mc:Choice>
                <mc:Fallback>
                  <p:oleObj r:id="rId5" imgW="596900" imgH="520700" progId="Equation.3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636" y="4572008"/>
                          <a:ext cx="776562" cy="687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5" name="矩形 10"/>
            <p:cNvSpPr>
              <a:spLocks noChangeArrowheads="1"/>
            </p:cNvSpPr>
            <p:nvPr/>
          </p:nvSpPr>
          <p:spPr bwMode="auto">
            <a:xfrm>
              <a:off x="4814220" y="4714903"/>
              <a:ext cx="1417570" cy="615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EU-B1X" pitchFamily="65" charset="-122"/>
                  <a:ea typeface="EU-B1X" pitchFamily="65" charset="-122"/>
                </a:rPr>
                <a:t> </a:t>
              </a:r>
              <a:r>
                <a:rPr lang="en-US" altLang="zh-CN" sz="2400" i="1">
                  <a:latin typeface="Times New Roman" panose="02020603050405020304" pitchFamily="18" charset="0"/>
                  <a:ea typeface="EU-B1X" pitchFamily="65" charset="-122"/>
                </a:rPr>
                <a:t>xy </a:t>
              </a:r>
              <a:r>
                <a:rPr lang="en-US" altLang="zh-CN" sz="2400">
                  <a:latin typeface="Times New Roman" panose="02020603050405020304" pitchFamily="18" charset="0"/>
                  <a:ea typeface="方正黑体_GBK" pitchFamily="65" charset="-122"/>
                </a:rPr>
                <a:t>=</a:t>
              </a:r>
              <a:r>
                <a:rPr lang="en-US" altLang="zh-CN" sz="2400">
                  <a:latin typeface="Times New Roman" panose="02020603050405020304" pitchFamily="18" charset="0"/>
                </a:rPr>
                <a:t>15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或</a:t>
              </a:r>
            </a:p>
          </p:txBody>
        </p:sp>
      </p:grpSp>
      <p:sp>
        <p:nvSpPr>
          <p:cNvPr id="2054" name="矩形 80"/>
          <p:cNvSpPr>
            <a:spLocks noChangeArrowheads="1"/>
          </p:cNvSpPr>
          <p:nvPr/>
        </p:nvSpPr>
        <p:spPr bwMode="auto">
          <a:xfrm>
            <a:off x="82550" y="36910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228B8B"/>
                </a:solidFill>
                <a:ea typeface="方正姚体" panose="02010601030101010101" pitchFamily="2" charset="-122"/>
              </a:rPr>
              <a:t>导入新课</a:t>
            </a:r>
            <a:endParaRPr lang="zh-CN" altLang="en-US">
              <a:solidFill>
                <a:srgbClr val="228B8B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6147"/>
          <p:cNvGrpSpPr/>
          <p:nvPr/>
        </p:nvGrpSpPr>
        <p:grpSpPr bwMode="auto">
          <a:xfrm>
            <a:off x="323851" y="303610"/>
            <a:ext cx="3614730" cy="739246"/>
            <a:chOff x="0" y="0"/>
            <a:chExt cx="5694" cy="1551"/>
          </a:xfrm>
        </p:grpSpPr>
        <p:sp>
          <p:nvSpPr>
            <p:cNvPr id="3105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0280"/>
                <a:gd name="T19" fmla="*/ 0 h 1872208"/>
                <a:gd name="T20" fmla="*/ 2520280 w 2520280"/>
                <a:gd name="T21" fmla="*/ 1872208 h 1872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6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310"/>
                <a:gd name="T22" fmla="*/ 0 h 696310"/>
                <a:gd name="T23" fmla="*/ 696310 w 696310"/>
                <a:gd name="T24" fmla="*/ 696310 h 696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08" name="文本框 6151"/>
            <p:cNvSpPr txBox="1">
              <a:spLocks noChangeArrowheads="1"/>
            </p:cNvSpPr>
            <p:nvPr/>
          </p:nvSpPr>
          <p:spPr bwMode="auto">
            <a:xfrm>
              <a:off x="878" y="432"/>
              <a:ext cx="4816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反比例函数的定义</a:t>
              </a:r>
            </a:p>
          </p:txBody>
        </p:sp>
        <p:sp>
          <p:nvSpPr>
            <p:cNvPr id="3109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3076" name="矩形 45066"/>
          <p:cNvSpPr>
            <a:spLocks noChangeArrowheads="1"/>
          </p:cNvSpPr>
          <p:nvPr/>
        </p:nvSpPr>
        <p:spPr bwMode="auto">
          <a:xfrm>
            <a:off x="250826" y="1059656"/>
            <a:ext cx="8678863" cy="265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</a:t>
            </a:r>
            <a:r>
              <a:rPr lang="en-US" altLang="zh-CN" sz="2000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我们知道，导体中的电流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与导体的电阻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、导体两端的电压之间满足关系式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U=IR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，当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=220V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）请用含有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的代数式表示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I.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）利用写出的关系式完后下表：</a:t>
            </a:r>
          </a:p>
        </p:txBody>
      </p:sp>
      <p:graphicFrame>
        <p:nvGraphicFramePr>
          <p:cNvPr id="45072" name="Object 38"/>
          <p:cNvGraphicFramePr/>
          <p:nvPr/>
        </p:nvGraphicFramePr>
        <p:xfrm>
          <a:off x="2843213" y="2463404"/>
          <a:ext cx="1143000" cy="59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r:id="rId4" imgW="571500" imgH="393700" progId="Equation.3">
                  <p:embed/>
                </p:oleObj>
              </mc:Choice>
              <mc:Fallback>
                <p:oleObj r:id="rId4" imgW="571500" imgH="393700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463404"/>
                        <a:ext cx="1143000" cy="591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3" name="表格 45152"/>
          <p:cNvGraphicFramePr/>
          <p:nvPr/>
        </p:nvGraphicFramePr>
        <p:xfrm>
          <a:off x="539750" y="3631406"/>
          <a:ext cx="8388350" cy="914436"/>
        </p:xfrm>
        <a:graphic>
          <a:graphicData uri="http://schemas.openxmlformats.org/drawingml/2006/table">
            <a:tbl>
              <a:tblPr/>
              <a:tblGrid>
                <a:gridCol w="173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5889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700" b="1" i="1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1700" b="1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/Ω </a:t>
                      </a:r>
                      <a:endParaRPr lang="zh-CN" altLang="en-US" sz="1700" b="1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34299" marB="34299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700" b="1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20</a:t>
                      </a:r>
                    </a:p>
                  </a:txBody>
                  <a:tcPr marT="34299" marB="3429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700" b="1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40</a:t>
                      </a:r>
                    </a:p>
                  </a:txBody>
                  <a:tcPr marT="34299" marB="3429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700" b="1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60</a:t>
                      </a:r>
                    </a:p>
                  </a:txBody>
                  <a:tcPr marT="34299" marB="3429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700" b="1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80</a:t>
                      </a:r>
                    </a:p>
                  </a:txBody>
                  <a:tcPr marT="34299" marB="3429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700" b="1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100</a:t>
                      </a:r>
                    </a:p>
                  </a:txBody>
                  <a:tcPr marT="34299" marB="3429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889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700" b="1" i="1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I</a:t>
                      </a:r>
                      <a:r>
                        <a:rPr lang="en-US" altLang="zh-CN" sz="1700" b="1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/A</a:t>
                      </a:r>
                    </a:p>
                  </a:txBody>
                  <a:tcPr marT="34299" marB="34299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70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34299" marB="3429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70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34299" marB="3429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70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34299" marB="3429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70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34299" marB="3429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170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T="34299" marB="3429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154" name="文本框 45153"/>
          <p:cNvSpPr txBox="1">
            <a:spLocks noChangeArrowheads="1"/>
          </p:cNvSpPr>
          <p:nvPr/>
        </p:nvSpPr>
        <p:spPr bwMode="auto">
          <a:xfrm>
            <a:off x="2777943" y="4137423"/>
            <a:ext cx="451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 b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5155" name="文本框 45154"/>
          <p:cNvSpPr txBox="1">
            <a:spLocks noChangeArrowheads="1"/>
          </p:cNvSpPr>
          <p:nvPr/>
        </p:nvSpPr>
        <p:spPr bwMode="auto">
          <a:xfrm>
            <a:off x="4174750" y="4137423"/>
            <a:ext cx="5373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 b="1">
                <a:latin typeface="Times New Roman" panose="02020603050405020304" pitchFamily="18" charset="0"/>
              </a:rPr>
              <a:t>5.5</a:t>
            </a:r>
          </a:p>
        </p:txBody>
      </p:sp>
      <p:sp>
        <p:nvSpPr>
          <p:cNvPr id="45156" name="文本框 45155"/>
          <p:cNvSpPr txBox="1">
            <a:spLocks noChangeArrowheads="1"/>
          </p:cNvSpPr>
          <p:nvPr/>
        </p:nvSpPr>
        <p:spPr bwMode="auto">
          <a:xfrm>
            <a:off x="5409143" y="4137423"/>
            <a:ext cx="6783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 b="1">
                <a:latin typeface="Times New Roman" panose="02020603050405020304" pitchFamily="18" charset="0"/>
              </a:rPr>
              <a:t>3.66</a:t>
            </a:r>
          </a:p>
        </p:txBody>
      </p:sp>
      <p:sp>
        <p:nvSpPr>
          <p:cNvPr id="45157" name="文本框 45156"/>
          <p:cNvSpPr txBox="1">
            <a:spLocks noChangeArrowheads="1"/>
          </p:cNvSpPr>
          <p:nvPr/>
        </p:nvSpPr>
        <p:spPr bwMode="auto">
          <a:xfrm>
            <a:off x="6801380" y="4137423"/>
            <a:ext cx="6783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 b="1">
                <a:latin typeface="Times New Roman" panose="02020603050405020304" pitchFamily="18" charset="0"/>
              </a:rPr>
              <a:t>2.75</a:t>
            </a:r>
          </a:p>
        </p:txBody>
      </p:sp>
      <p:sp>
        <p:nvSpPr>
          <p:cNvPr id="45158" name="文本框 45157"/>
          <p:cNvSpPr txBox="1">
            <a:spLocks noChangeArrowheads="1"/>
          </p:cNvSpPr>
          <p:nvPr/>
        </p:nvSpPr>
        <p:spPr bwMode="auto">
          <a:xfrm>
            <a:off x="8168900" y="4137423"/>
            <a:ext cx="5373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 b="1">
                <a:latin typeface="Times New Roman" panose="02020603050405020304" pitchFamily="18" charset="0"/>
              </a:rPr>
              <a:t>2.2</a:t>
            </a:r>
          </a:p>
        </p:txBody>
      </p:sp>
      <p:sp>
        <p:nvSpPr>
          <p:cNvPr id="3103" name="矩形 80"/>
          <p:cNvSpPr>
            <a:spLocks noChangeArrowheads="1"/>
          </p:cNvSpPr>
          <p:nvPr/>
        </p:nvSpPr>
        <p:spPr bwMode="auto">
          <a:xfrm>
            <a:off x="100013" y="38100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228B8B"/>
                </a:solidFill>
                <a:ea typeface="方正姚体" panose="02010601030101010101" pitchFamily="2" charset="-122"/>
              </a:rPr>
              <a:t>讲授新课</a:t>
            </a:r>
            <a:endParaRPr lang="zh-CN" altLang="en-US" dirty="0">
              <a:solidFill>
                <a:srgbClr val="228B8B"/>
              </a:solidFill>
            </a:endParaRPr>
          </a:p>
        </p:txBody>
      </p:sp>
      <p:pic>
        <p:nvPicPr>
          <p:cNvPr id="3104" name="图片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1776" y="1570435"/>
            <a:ext cx="2346325" cy="200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4" grpId="0"/>
      <p:bldP spid="45155" grpId="0"/>
      <p:bldP spid="45156" grpId="0"/>
      <p:bldP spid="45157" grpId="0"/>
      <p:bldP spid="45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46083"/>
          <p:cNvSpPr>
            <a:spLocks noChangeArrowheads="1"/>
          </p:cNvSpPr>
          <p:nvPr/>
        </p:nvSpPr>
        <p:spPr bwMode="auto">
          <a:xfrm>
            <a:off x="340583" y="519321"/>
            <a:ext cx="86788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当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越来越大时，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怎样变化？当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越来越小呢？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228B8B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）变量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的函数吗？为什么？</a:t>
            </a:r>
          </a:p>
        </p:txBody>
      </p:sp>
      <p:sp>
        <p:nvSpPr>
          <p:cNvPr id="46085" name="文本框 46084"/>
          <p:cNvSpPr txBox="1">
            <a:spLocks noChangeArrowheads="1"/>
          </p:cNvSpPr>
          <p:nvPr/>
        </p:nvSpPr>
        <p:spPr bwMode="auto">
          <a:xfrm>
            <a:off x="972796" y="1581150"/>
            <a:ext cx="5947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随着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的增大而变小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随着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R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的减小而变大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19460" name="图片 1" descr="1456112779974902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106" y="2859782"/>
            <a:ext cx="4048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7107"/>
          <p:cNvSpPr>
            <a:spLocks noChangeArrowheads="1"/>
          </p:cNvSpPr>
          <p:nvPr/>
        </p:nvSpPr>
        <p:spPr bwMode="auto">
          <a:xfrm>
            <a:off x="231776" y="479823"/>
            <a:ext cx="8678863" cy="167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</a:t>
            </a:r>
            <a:r>
              <a:rPr lang="en-US" altLang="zh-CN" sz="2000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228B8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京沪高速公路全长约为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1318km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汽车沿京沪高速公路从上海驶往北京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汽车行完全程所需的时间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与行驶的平均速度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km /h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之间有怎样的关系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变量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的函数吗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为什么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0" name="文本框 47109"/>
          <p:cNvSpPr txBox="1">
            <a:spLocks noChangeArrowheads="1"/>
          </p:cNvSpPr>
          <p:nvPr/>
        </p:nvSpPr>
        <p:spPr bwMode="auto">
          <a:xfrm>
            <a:off x="209241" y="2028825"/>
            <a:ext cx="47916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变量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之间的关系可以表示成：</a:t>
            </a:r>
          </a:p>
          <a:p>
            <a:pPr algn="ctr" eaLnBrk="1" hangingPunct="1">
              <a:lnSpc>
                <a:spcPct val="250000"/>
              </a:lnSpc>
            </a:pP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47111" name="Object 38"/>
          <p:cNvGraphicFramePr/>
          <p:nvPr/>
        </p:nvGraphicFramePr>
        <p:xfrm>
          <a:off x="1679576" y="2834878"/>
          <a:ext cx="1338263" cy="708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3" imgW="558800" imgH="393700" progId="Equation.3">
                  <p:embed/>
                </p:oleObj>
              </mc:Choice>
              <mc:Fallback>
                <p:oleObj r:id="rId3" imgW="558800" imgH="393700" progId="Equation.3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6" y="2834878"/>
                        <a:ext cx="1338263" cy="708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图片 1" descr="44b97d0eeec34105b7c28b5518377b0f_t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5839" y="2834879"/>
            <a:ext cx="4116387" cy="17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27"/>
          <p:cNvSpPr txBox="1">
            <a:spLocks noChangeArrowheads="1"/>
          </p:cNvSpPr>
          <p:nvPr/>
        </p:nvSpPr>
        <p:spPr bwMode="auto">
          <a:xfrm>
            <a:off x="468314" y="1329928"/>
            <a:ext cx="7786687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一般地，如果两个变量</a:t>
            </a:r>
            <a:r>
              <a:rPr lang="zh-CN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y</a:t>
            </a:r>
            <a:r>
              <a:rPr lang="zh-CN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x</a:t>
            </a:r>
            <a:r>
              <a:rPr lang="zh-CN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的关系可以表示成</a:t>
            </a:r>
          </a:p>
          <a:p>
            <a:pPr eaLnBrk="1" hangingPunct="1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4118"/>
          <p:cNvGrpSpPr/>
          <p:nvPr/>
        </p:nvGrpSpPr>
        <p:grpSpPr bwMode="auto">
          <a:xfrm>
            <a:off x="468314" y="2085976"/>
            <a:ext cx="6334125" cy="1326357"/>
            <a:chOff x="285" y="2070"/>
            <a:chExt cx="3990" cy="1114"/>
          </a:xfrm>
        </p:grpSpPr>
        <p:sp>
          <p:nvSpPr>
            <p:cNvPr id="5127" name="Text Box 29"/>
            <p:cNvSpPr txBox="1">
              <a:spLocks noChangeArrowheads="1"/>
            </p:cNvSpPr>
            <p:nvPr/>
          </p:nvSpPr>
          <p:spPr bwMode="auto">
            <a:xfrm>
              <a:off x="285" y="2610"/>
              <a:ext cx="3956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60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的形式，那么称</a:t>
              </a:r>
              <a:r>
                <a:rPr lang="zh-CN" altLang="en-US" sz="240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</a:t>
              </a:r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y</a:t>
              </a:r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 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是</a:t>
              </a:r>
              <a:r>
                <a:rPr lang="zh-CN" altLang="en-US" sz="240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</a:t>
              </a:r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ea typeface="方正黑体_GBK" pitchFamily="65" charset="-122"/>
                </a:rPr>
                <a:t>x</a:t>
              </a:r>
              <a:r>
                <a:rPr lang="en-US" altLang="zh-CN" sz="2400">
                  <a:solidFill>
                    <a:schemeClr val="tx1"/>
                  </a:solidFill>
                  <a:latin typeface="方正黑体_GBK" pitchFamily="65" charset="-122"/>
                  <a:ea typeface="方正黑体_GBK" pitchFamily="65" charset="-122"/>
                </a:rPr>
                <a:t> 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的反比例函数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</a:p>
          </p:txBody>
        </p:sp>
        <p:grpSp>
          <p:nvGrpSpPr>
            <p:cNvPr id="5128" name="Group 42"/>
            <p:cNvGrpSpPr/>
            <p:nvPr/>
          </p:nvGrpSpPr>
          <p:grpSpPr bwMode="auto">
            <a:xfrm>
              <a:off x="1755" y="2070"/>
              <a:ext cx="2520" cy="636"/>
              <a:chOff x="1837" y="1525"/>
              <a:chExt cx="2857" cy="771"/>
            </a:xfrm>
          </p:grpSpPr>
          <p:sp>
            <p:nvSpPr>
              <p:cNvPr id="5129" name="TextBox 23"/>
              <p:cNvSpPr txBox="1">
                <a:spLocks noChangeArrowheads="1"/>
              </p:cNvSpPr>
              <p:nvPr/>
            </p:nvSpPr>
            <p:spPr bwMode="auto">
              <a:xfrm>
                <a:off x="2608" y="1781"/>
                <a:ext cx="2086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>
                    <a:solidFill>
                      <a:schemeClr val="tx1"/>
                    </a:solidFill>
                    <a:latin typeface="方正黑体_GBK" pitchFamily="65" charset="-122"/>
                    <a:ea typeface="方正黑体_GBK" pitchFamily="65" charset="-122"/>
                  </a:rPr>
                  <a:t>（</a:t>
                </a:r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方正黑体_GBK" pitchFamily="65" charset="-122"/>
                  </a:rPr>
                  <a:t>k</a:t>
                </a:r>
                <a:r>
                  <a:rPr lang="zh-CN" altLang="en-US" sz="240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为常数</a:t>
                </a:r>
                <a:r>
                  <a:rPr lang="en-US" altLang="zh-CN" sz="2400">
                    <a:solidFill>
                      <a:schemeClr val="tx1"/>
                    </a:solidFill>
                    <a:latin typeface="方正黑体_GBK" pitchFamily="65" charset="-122"/>
                    <a:ea typeface="方正黑体_GBK" pitchFamily="65" charset="-122"/>
                  </a:rPr>
                  <a:t>,</a:t>
                </a:r>
                <a:r>
                  <a:rPr lang="en-US" altLang="zh-CN" sz="2400" i="1">
                    <a:solidFill>
                      <a:schemeClr val="tx1"/>
                    </a:solidFill>
                    <a:latin typeface="方正黑体_GBK" pitchFamily="65" charset="-122"/>
                    <a:ea typeface="方正黑体_GBK" pitchFamily="65" charset="-122"/>
                  </a:rPr>
                  <a:t> </a:t>
                </a:r>
                <a:r>
                  <a:rPr lang="en-US" altLang="zh-CN" sz="2400" i="1">
                    <a:latin typeface="Times New Roman" panose="02020603050405020304" pitchFamily="18" charset="0"/>
                    <a:ea typeface="方正黑体_GBK" pitchFamily="65" charset="-122"/>
                  </a:rPr>
                  <a:t>k</a:t>
                </a:r>
                <a:r>
                  <a:rPr lang="en-US" altLang="zh-CN" sz="2400">
                    <a:latin typeface="方正黑体_GBK" pitchFamily="65" charset="-122"/>
                    <a:ea typeface="方正黑体_GBK" pitchFamily="65" charset="-122"/>
                  </a:rPr>
                  <a:t>≠</a:t>
                </a:r>
                <a:r>
                  <a:rPr lang="en-US" altLang="zh-CN" sz="2400">
                    <a:latin typeface="宋体" panose="02010600030101010101" pitchFamily="2" charset="-122"/>
                  </a:rPr>
                  <a:t>0</a:t>
                </a:r>
                <a:r>
                  <a:rPr lang="en-US" altLang="zh-CN" sz="2400">
                    <a:solidFill>
                      <a:schemeClr val="tx1"/>
                    </a:solidFill>
                    <a:latin typeface="方正黑体_GBK" pitchFamily="65" charset="-122"/>
                    <a:ea typeface="方正黑体_GBK" pitchFamily="65" charset="-122"/>
                  </a:rPr>
                  <a:t>)</a:t>
                </a:r>
              </a:p>
            </p:txBody>
          </p:sp>
          <p:graphicFrame>
            <p:nvGraphicFramePr>
              <p:cNvPr id="5122" name="Object 32"/>
              <p:cNvGraphicFramePr/>
              <p:nvPr/>
            </p:nvGraphicFramePr>
            <p:xfrm>
              <a:off x="1837" y="1525"/>
              <a:ext cx="771" cy="7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5" r:id="rId4" imgW="520700" imgH="520700" progId="Equation.3">
                      <p:embed/>
                    </p:oleObj>
                  </mc:Choice>
                  <mc:Fallback>
                    <p:oleObj r:id="rId4" imgW="520700" imgH="520700" progId="Equation.3">
                      <p:embed/>
                      <p:pic>
                        <p:nvPicPr>
                          <p:cNvPr id="0" name="Object 3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7" y="1525"/>
                            <a:ext cx="771" cy="7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106" name="Text Box 34"/>
          <p:cNvSpPr txBox="1">
            <a:spLocks noChangeArrowheads="1"/>
          </p:cNvSpPr>
          <p:nvPr/>
        </p:nvSpPr>
        <p:spPr bwMode="auto">
          <a:xfrm>
            <a:off x="441325" y="3264694"/>
            <a:ext cx="8497888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其中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x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是自变量不能为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，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常数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k</a:t>
            </a:r>
            <a:r>
              <a:rPr lang="zh-CN" altLang="en-US" sz="240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（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方正黑体_GBK" pitchFamily="65" charset="-122"/>
              </a:rPr>
              <a:t>k</a:t>
            </a:r>
            <a:r>
              <a:rPr lang="en-US" altLang="zh-CN" sz="240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≠0</a:t>
            </a:r>
            <a:r>
              <a:rPr lang="zh-CN" altLang="en-US" sz="240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）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称为反比例函数的反比例系数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zh-CN" altLang="en-US" sz="2400">
              <a:solidFill>
                <a:schemeClr val="tx1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  <p:sp>
        <p:nvSpPr>
          <p:cNvPr id="4109" name="圆角矩形 31"/>
          <p:cNvSpPr>
            <a:spLocks noChangeArrowheads="1"/>
          </p:cNvSpPr>
          <p:nvPr/>
        </p:nvSpPr>
        <p:spPr bwMode="auto">
          <a:xfrm>
            <a:off x="395289" y="789385"/>
            <a:ext cx="1406525" cy="321469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概念归纳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6" grpId="0"/>
      <p:bldP spid="4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 bwMode="auto">
          <a:xfrm>
            <a:off x="468314" y="519113"/>
            <a:ext cx="7602537" cy="3994547"/>
            <a:chOff x="540" y="575"/>
            <a:chExt cx="4563" cy="3309"/>
          </a:xfrm>
        </p:grpSpPr>
        <p:sp>
          <p:nvSpPr>
            <p:cNvPr id="6164" name="圆角矩形 31"/>
            <p:cNvSpPr>
              <a:spLocks noChangeArrowheads="1"/>
            </p:cNvSpPr>
            <p:nvPr/>
          </p:nvSpPr>
          <p:spPr bwMode="auto">
            <a:xfrm>
              <a:off x="540" y="575"/>
              <a:ext cx="585" cy="270"/>
            </a:xfrm>
            <a:prstGeom prst="roundRect">
              <a:avLst>
                <a:gd name="adj" fmla="val 16667"/>
              </a:avLst>
            </a:prstGeom>
            <a:solidFill>
              <a:srgbClr val="FFFFD9"/>
            </a:solidFill>
            <a:ln w="25400">
              <a:solidFill>
                <a:srgbClr val="0099FF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试一试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65" name="TextBox 35"/>
            <p:cNvSpPr txBox="1">
              <a:spLocks noChangeArrowheads="1"/>
            </p:cNvSpPr>
            <p:nvPr/>
          </p:nvSpPr>
          <p:spPr bwMode="auto">
            <a:xfrm>
              <a:off x="748" y="890"/>
              <a:ext cx="4355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下列函数是不是反比例函数？若是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zh-CN" altLang="en-US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请写出它的比例系数</a:t>
              </a:r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6147" name="Object 37"/>
            <p:cNvGraphicFramePr/>
            <p:nvPr/>
          </p:nvGraphicFramePr>
          <p:xfrm>
            <a:off x="1066" y="1616"/>
            <a:ext cx="725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6" r:id="rId4" imgW="533400" imgH="228600" progId="Equation.3">
                    <p:embed/>
                  </p:oleObj>
                </mc:Choice>
                <mc:Fallback>
                  <p:oleObj r:id="rId4" imgW="533400" imgH="228600" progId="Equation.3">
                    <p:embed/>
                    <p:pic>
                      <p:nvPicPr>
                        <p:cNvPr id="0" name="Object 3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1616"/>
                          <a:ext cx="725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39"/>
            <p:cNvGraphicFramePr/>
            <p:nvPr/>
          </p:nvGraphicFramePr>
          <p:xfrm>
            <a:off x="1066" y="1933"/>
            <a:ext cx="680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7" r:id="rId6" imgW="495300" imgH="393700" progId="Equation.3">
                    <p:embed/>
                  </p:oleObj>
                </mc:Choice>
                <mc:Fallback>
                  <p:oleObj r:id="rId6" imgW="495300" imgH="393700" progId="Equation.3">
                    <p:embed/>
                    <p:pic>
                      <p:nvPicPr>
                        <p:cNvPr id="0" name="Object 3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1933"/>
                          <a:ext cx="680" cy="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40"/>
            <p:cNvGraphicFramePr/>
            <p:nvPr/>
          </p:nvGraphicFramePr>
          <p:xfrm>
            <a:off x="1066" y="2492"/>
            <a:ext cx="816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8" r:id="rId8" imgW="622300" imgH="393700" progId="Equation.3">
                    <p:embed/>
                  </p:oleObj>
                </mc:Choice>
                <mc:Fallback>
                  <p:oleObj r:id="rId8" imgW="622300" imgH="393700" progId="Equation.3">
                    <p:embed/>
                    <p:pic>
                      <p:nvPicPr>
                        <p:cNvPr id="0" name="Object 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2492"/>
                          <a:ext cx="816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41"/>
            <p:cNvGraphicFramePr/>
            <p:nvPr/>
          </p:nvGraphicFramePr>
          <p:xfrm>
            <a:off x="1065" y="3148"/>
            <a:ext cx="86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9" r:id="rId10" imgW="622300" imgH="203200" progId="Equation.3">
                    <p:embed/>
                  </p:oleObj>
                </mc:Choice>
                <mc:Fallback>
                  <p:oleObj r:id="rId10" imgW="622300" imgH="203200" progId="Equation.3">
                    <p:embed/>
                    <p:pic>
                      <p:nvPicPr>
                        <p:cNvPr id="0" name="Object 4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5" y="3148"/>
                          <a:ext cx="86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45"/>
            <p:cNvGraphicFramePr/>
            <p:nvPr/>
          </p:nvGraphicFramePr>
          <p:xfrm>
            <a:off x="1066" y="3580"/>
            <a:ext cx="589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0" r:id="rId12" imgW="393700" imgH="203200" progId="Equation.3">
                    <p:embed/>
                  </p:oleObj>
                </mc:Choice>
                <mc:Fallback>
                  <p:oleObj r:id="rId12" imgW="393700" imgH="203200" progId="Equation.3">
                    <p:embed/>
                    <p:pic>
                      <p:nvPicPr>
                        <p:cNvPr id="0" name="Object 4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3580"/>
                          <a:ext cx="589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3678239" y="2032398"/>
            <a:ext cx="719137" cy="215503"/>
          </a:xfrm>
          <a:prstGeom prst="rightArrow">
            <a:avLst>
              <a:gd name="adj1" fmla="val 50000"/>
              <a:gd name="adj2" fmla="val 62534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5117737" y="1977629"/>
            <a:ext cx="1191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ea typeface="黑体" panose="02010609060101010101" pitchFamily="49" charset="-122"/>
              </a:rPr>
              <a:t>是</a:t>
            </a:r>
            <a:r>
              <a:rPr lang="zh-CN" altLang="en-US" sz="2200"/>
              <a:t>，</a:t>
            </a:r>
            <a:r>
              <a:rPr lang="en-US" altLang="zh-CN" sz="2200" b="1" i="1">
                <a:latin typeface="Times New Roman" panose="02020603050405020304" pitchFamily="18" charset="0"/>
              </a:rPr>
              <a:t>k</a:t>
            </a:r>
            <a:r>
              <a:rPr lang="en-US" altLang="zh-CN" sz="2200" b="1">
                <a:latin typeface="Times New Roman" panose="02020603050405020304" pitchFamily="18" charset="0"/>
              </a:rPr>
              <a:t>=3</a:t>
            </a:r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3678239" y="2518173"/>
            <a:ext cx="719137" cy="215503"/>
          </a:xfrm>
          <a:prstGeom prst="rightArrow">
            <a:avLst>
              <a:gd name="adj1" fmla="val 50000"/>
              <a:gd name="adj2" fmla="val 62534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>
            <a:off x="3678239" y="3165872"/>
            <a:ext cx="719137" cy="215503"/>
          </a:xfrm>
          <a:prstGeom prst="rightArrow">
            <a:avLst>
              <a:gd name="adj1" fmla="val 50000"/>
              <a:gd name="adj2" fmla="val 62534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434" name="AutoShape 50"/>
          <p:cNvSpPr>
            <a:spLocks noChangeArrowheads="1"/>
          </p:cNvSpPr>
          <p:nvPr/>
        </p:nvSpPr>
        <p:spPr bwMode="auto">
          <a:xfrm>
            <a:off x="3678239" y="3814762"/>
            <a:ext cx="719137" cy="215504"/>
          </a:xfrm>
          <a:prstGeom prst="rightArrow">
            <a:avLst>
              <a:gd name="adj1" fmla="val 50000"/>
              <a:gd name="adj2" fmla="val 62534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435" name="AutoShape 51"/>
          <p:cNvSpPr>
            <a:spLocks noChangeArrowheads="1"/>
          </p:cNvSpPr>
          <p:nvPr/>
        </p:nvSpPr>
        <p:spPr bwMode="auto">
          <a:xfrm>
            <a:off x="3679825" y="4300537"/>
            <a:ext cx="719138" cy="215504"/>
          </a:xfrm>
          <a:prstGeom prst="rightArrow">
            <a:avLst>
              <a:gd name="adj1" fmla="val 50000"/>
              <a:gd name="adj2" fmla="val 62534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5078800" y="2450306"/>
            <a:ext cx="30059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ea typeface="黑体" panose="02010609060101010101" pitchFamily="49" charset="-122"/>
              </a:rPr>
              <a:t>不是，它是正比例函数</a:t>
            </a:r>
            <a:endParaRPr lang="en-US" altLang="zh-CN" sz="2200">
              <a:ea typeface="黑体" panose="02010609060101010101" pitchFamily="49" charset="-122"/>
            </a:endParaRP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5092889" y="3750469"/>
            <a:ext cx="7489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ea typeface="黑体" panose="02010609060101010101" pitchFamily="49" charset="-122"/>
              </a:rPr>
              <a:t>不是</a:t>
            </a:r>
            <a:endParaRPr lang="en-US" altLang="zh-CN" sz="2200">
              <a:ea typeface="黑体" panose="02010609060101010101" pitchFamily="49" charset="-122"/>
            </a:endParaRP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5082812" y="4245769"/>
            <a:ext cx="1191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ea typeface="黑体" panose="02010609060101010101" pitchFamily="49" charset="-122"/>
              </a:rPr>
              <a:t>是</a:t>
            </a:r>
            <a:r>
              <a:rPr lang="zh-CN" altLang="en-US" sz="2200"/>
              <a:t>，</a:t>
            </a:r>
            <a:r>
              <a:rPr lang="en-US" altLang="zh-CN" sz="2200" b="1" i="1">
                <a:latin typeface="Times New Roman" panose="02020603050405020304" pitchFamily="18" charset="0"/>
              </a:rPr>
              <a:t>k</a:t>
            </a:r>
            <a:r>
              <a:rPr lang="en-US" altLang="zh-CN" sz="2200" b="1">
                <a:latin typeface="Times New Roman" panose="02020603050405020304" pitchFamily="18" charset="0"/>
              </a:rPr>
              <a:t>=1</a:t>
            </a:r>
          </a:p>
        </p:txBody>
      </p:sp>
      <p:grpSp>
        <p:nvGrpSpPr>
          <p:cNvPr id="3" name="Group 58"/>
          <p:cNvGrpSpPr/>
          <p:nvPr/>
        </p:nvGrpSpPr>
        <p:grpSpPr bwMode="auto">
          <a:xfrm>
            <a:off x="5073650" y="3003947"/>
            <a:ext cx="1660525" cy="585788"/>
            <a:chOff x="3181" y="2523"/>
            <a:chExt cx="1046" cy="492"/>
          </a:xfrm>
        </p:grpSpPr>
        <p:sp>
          <p:nvSpPr>
            <p:cNvPr id="6163" name="Text Box 53"/>
            <p:cNvSpPr txBox="1">
              <a:spLocks noChangeArrowheads="1"/>
            </p:cNvSpPr>
            <p:nvPr/>
          </p:nvSpPr>
          <p:spPr bwMode="auto">
            <a:xfrm>
              <a:off x="3181" y="2606"/>
              <a:ext cx="47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200">
                  <a:ea typeface="黑体" panose="02010609060101010101" pitchFamily="49" charset="-122"/>
                </a:rPr>
                <a:t>是</a:t>
              </a:r>
              <a:r>
                <a:rPr lang="zh-CN" altLang="en-US" sz="2200"/>
                <a:t>，</a:t>
              </a:r>
              <a:endParaRPr lang="en-US" altLang="zh-CN" sz="2200"/>
            </a:p>
          </p:txBody>
        </p:sp>
        <p:graphicFrame>
          <p:nvGraphicFramePr>
            <p:cNvPr id="6146" name="Object 56"/>
            <p:cNvGraphicFramePr/>
            <p:nvPr/>
          </p:nvGraphicFramePr>
          <p:xfrm>
            <a:off x="3560" y="2523"/>
            <a:ext cx="667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1" r:id="rId14" imgW="711200" imgH="520700" progId="Equation.3">
                    <p:embed/>
                  </p:oleObj>
                </mc:Choice>
                <mc:Fallback>
                  <p:oleObj r:id="rId14" imgW="711200" imgH="520700" progId="Equation.3">
                    <p:embed/>
                    <p:pic>
                      <p:nvPicPr>
                        <p:cNvPr id="0" name="Object 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2523"/>
                          <a:ext cx="667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0" grpId="0" animBg="1"/>
      <p:bldP spid="16431" grpId="0"/>
      <p:bldP spid="16432" grpId="0" animBg="1"/>
      <p:bldP spid="16433" grpId="0" animBg="1"/>
      <p:bldP spid="16434" grpId="0" animBg="1"/>
      <p:bldP spid="16435" grpId="0" animBg="1"/>
      <p:bldP spid="16436" grpId="0"/>
      <p:bldP spid="16438" grpId="0"/>
      <p:bldP spid="164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6" name="对象 9220"/>
          <p:cNvGraphicFramePr>
            <a:graphicFrameLocks noChangeAspect="1"/>
          </p:cNvGraphicFramePr>
          <p:nvPr/>
        </p:nvGraphicFramePr>
        <p:xfrm>
          <a:off x="1476376" y="1815703"/>
          <a:ext cx="9445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r:id="rId3" imgW="393700" imgH="393700" progId="Equation.3">
                  <p:embed/>
                </p:oleObj>
              </mc:Choice>
              <mc:Fallback>
                <p:oleObj r:id="rId3" imgW="393700" imgH="393700" progId="Equation.3">
                  <p:embed/>
                  <p:pic>
                    <p:nvPicPr>
                      <p:cNvPr id="0" name="对象 9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6" y="1815703"/>
                        <a:ext cx="9445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对象 9224"/>
          <p:cNvGraphicFramePr>
            <a:graphicFrameLocks noChangeAspect="1"/>
          </p:cNvGraphicFramePr>
          <p:nvPr/>
        </p:nvGraphicFramePr>
        <p:xfrm>
          <a:off x="1476376" y="2801541"/>
          <a:ext cx="14398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5" imgW="520700" imgH="228600" progId="Equation.3">
                  <p:embed/>
                </p:oleObj>
              </mc:Choice>
              <mc:Fallback>
                <p:oleObj r:id="rId5" imgW="520700" imgH="228600" progId="Equation.3">
                  <p:embed/>
                  <p:pic>
                    <p:nvPicPr>
                      <p:cNvPr id="0" name="对象 9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6" y="2801541"/>
                        <a:ext cx="14398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对象 9226"/>
          <p:cNvGraphicFramePr>
            <a:graphicFrameLocks noChangeAspect="1"/>
          </p:cNvGraphicFramePr>
          <p:nvPr/>
        </p:nvGraphicFramePr>
        <p:xfrm>
          <a:off x="1549401" y="3598069"/>
          <a:ext cx="1254125" cy="41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r:id="rId7" imgW="431800" imgH="203200" progId="Equation.3">
                  <p:embed/>
                </p:oleObj>
              </mc:Choice>
              <mc:Fallback>
                <p:oleObj r:id="rId7" imgW="431800" imgH="203200" progId="Equation.3">
                  <p:embed/>
                  <p:pic>
                    <p:nvPicPr>
                      <p:cNvPr id="0" name="对象 9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1" y="3598069"/>
                        <a:ext cx="1254125" cy="410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矩形 12298"/>
          <p:cNvSpPr>
            <a:spLocks noChangeArrowheads="1"/>
          </p:cNvSpPr>
          <p:nvPr/>
        </p:nvSpPr>
        <p:spPr bwMode="auto">
          <a:xfrm>
            <a:off x="1331914" y="1202531"/>
            <a:ext cx="6183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反比例函数的三种表达方式：（注意：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≠0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7174" name="圆角矩形 31"/>
          <p:cNvSpPr>
            <a:spLocks noChangeArrowheads="1"/>
          </p:cNvSpPr>
          <p:nvPr/>
        </p:nvSpPr>
        <p:spPr bwMode="auto">
          <a:xfrm>
            <a:off x="1042988" y="645319"/>
            <a:ext cx="1377950" cy="36076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归纳总结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全屏显示(16:9)</PresentationFormat>
  <Paragraphs>148</Paragraphs>
  <Slides>21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EU-B1X</vt:lpstr>
      <vt:lpstr>方正黑体_GBK</vt:lpstr>
      <vt:lpstr>方正姚体</vt:lpstr>
      <vt:lpstr>黑体</vt:lpstr>
      <vt:lpstr>宋体</vt:lpstr>
      <vt:lpstr>微软雅黑</vt:lpstr>
      <vt:lpstr>Arial</vt:lpstr>
      <vt:lpstr>Times New Roman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2015-07-09T08:14:00Z</dcterms:created>
  <dcterms:modified xsi:type="dcterms:W3CDTF">2023-01-16T20:12:57Z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C84D3C0D8299485AB2C9CA78E3DC2DCA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