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0" r:id="rId2"/>
    <p:sldId id="277" r:id="rId3"/>
    <p:sldId id="278" r:id="rId4"/>
    <p:sldId id="307" r:id="rId5"/>
    <p:sldId id="327" r:id="rId6"/>
    <p:sldId id="298" r:id="rId7"/>
    <p:sldId id="312" r:id="rId8"/>
    <p:sldId id="323" r:id="rId9"/>
    <p:sldId id="326" r:id="rId10"/>
    <p:sldId id="328" r:id="rId11"/>
    <p:sldId id="329" r:id="rId12"/>
    <p:sldId id="330" r:id="rId13"/>
    <p:sldId id="331" r:id="rId14"/>
    <p:sldId id="280" r:id="rId15"/>
    <p:sldId id="295" r:id="rId16"/>
    <p:sldId id="315" r:id="rId17"/>
    <p:sldId id="316" r:id="rId18"/>
    <p:sldId id="294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295175"/>
    <a:srgbClr val="70C833"/>
    <a:srgbClr val="FBAF2D"/>
    <a:srgbClr val="EC566B"/>
    <a:srgbClr val="306A9B"/>
    <a:srgbClr val="DA2757"/>
    <a:srgbClr val="00A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E0C0486E-38E7-4469-BA19-70405104A44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486E-38E7-4469-BA19-70405104A44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4</a:t>
            </a:r>
          </a:p>
        </p:txBody>
      </p:sp>
      <p:sp>
        <p:nvSpPr>
          <p:cNvPr id="3074" name="文本框 3"/>
          <p:cNvSpPr txBox="1">
            <a:spLocks noChangeArrowheads="1"/>
          </p:cNvSpPr>
          <p:nvPr/>
        </p:nvSpPr>
        <p:spPr bwMode="auto">
          <a:xfrm>
            <a:off x="4381994" y="2255096"/>
            <a:ext cx="4762006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5500" b="1" dirty="0">
                <a:latin typeface="Times New Roman" panose="02020603050405020304" pitchFamily="18" charset="0"/>
              </a:rPr>
              <a:t>Then and now</a:t>
            </a:r>
            <a:endParaRPr lang="zh-CN" altLang="zh-CN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5" descr="http://image4.it168.com/2010/2/10/d41f98e1-7787-449a-b6fb-af768217de9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112592"/>
            <a:ext cx="4381994" cy="354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595523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07889" y="370072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2290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一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规则动词的过去式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一般过去时的构成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0" y="2836863"/>
            <a:ext cx="87796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以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辅音字母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 y”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结尾的动词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先将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改为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再加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–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ed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study →studied   try →tried       fly →flied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2431" y="4239837"/>
            <a:ext cx="864656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以重读闭音节（即辅音＋元音＋辅音）或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音节结尾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末尾只有一个辅音字母的动词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要先双写这个辅音字母后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再加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–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ed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stop →stopped    plan →planned    prefer →preferred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二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不规则动词的过去式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一般过去时的构成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2" y="2836863"/>
            <a:ext cx="75802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</a:rPr>
              <a:t>改变动词中的元音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begin →began    drink →drank    know →knew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2431" y="4483100"/>
            <a:ext cx="79736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</a:rPr>
              <a:t>变词尾的</a:t>
            </a:r>
            <a:r>
              <a:rPr lang="en-US" altLang="zh-CN" sz="2800" dirty="0">
                <a:latin typeface="Times New Roman" panose="02020603050405020304" pitchFamily="18" charset="0"/>
              </a:rPr>
              <a:t>–d </a:t>
            </a:r>
            <a:r>
              <a:rPr lang="zh-CN" altLang="en-US" sz="2800" dirty="0">
                <a:latin typeface="Times New Roman" panose="02020603050405020304" pitchFamily="18" charset="0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</a:rPr>
              <a:t>–t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build →built       lend →lent        send →sent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</a:rPr>
              <a:t>二</a:t>
            </a:r>
            <a:r>
              <a:rPr lang="en-US" altLang="zh-CN" sz="2800">
                <a:latin typeface="Times New Roman" panose="02020603050405020304" pitchFamily="18" charset="0"/>
              </a:rPr>
              <a:t>)</a:t>
            </a:r>
            <a:r>
              <a:rPr lang="zh-CN" altLang="en-US" sz="2800">
                <a:latin typeface="Times New Roman" panose="02020603050405020304" pitchFamily="18" charset="0"/>
              </a:rPr>
              <a:t>不规则动词的过去式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一般过去时的构成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2" y="2836863"/>
            <a:ext cx="80117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</a:rPr>
              <a:t>与动词原形一样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cut →cut          put →put         cost →cost   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2431" y="4483100"/>
            <a:ext cx="79736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4.</a:t>
            </a:r>
            <a:r>
              <a:rPr lang="zh-CN" altLang="en-US" sz="2800" dirty="0">
                <a:latin typeface="Times New Roman" panose="02020603050405020304" pitchFamily="18" charset="0"/>
              </a:rPr>
              <a:t>变</a:t>
            </a:r>
            <a:r>
              <a:rPr lang="en-US" altLang="zh-CN" sz="2800" dirty="0">
                <a:latin typeface="Times New Roman" panose="02020603050405020304" pitchFamily="18" charset="0"/>
              </a:rPr>
              <a:t>-ay </a:t>
            </a:r>
            <a:r>
              <a:rPr lang="zh-CN" altLang="en-US" sz="2800" dirty="0">
                <a:latin typeface="Times New Roman" panose="02020603050405020304" pitchFamily="18" charset="0"/>
              </a:rPr>
              <a:t>为</a:t>
            </a:r>
            <a:r>
              <a:rPr lang="en-US" altLang="zh-CN" sz="2800" dirty="0">
                <a:latin typeface="Times New Roman" panose="02020603050405020304" pitchFamily="18" charset="0"/>
              </a:rPr>
              <a:t>-aid (</a:t>
            </a:r>
            <a:r>
              <a:rPr lang="zh-CN" altLang="en-US" sz="2800" dirty="0">
                <a:latin typeface="Times New Roman" panose="02020603050405020304" pitchFamily="18" charset="0"/>
              </a:rPr>
              <a:t>少数动词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say →said         pay →paid        lay →laid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</a:rPr>
              <a:t>二</a:t>
            </a:r>
            <a:r>
              <a:rPr lang="en-US" altLang="zh-CN" sz="2800">
                <a:latin typeface="Times New Roman" panose="02020603050405020304" pitchFamily="18" charset="0"/>
              </a:rPr>
              <a:t>)</a:t>
            </a:r>
            <a:r>
              <a:rPr lang="zh-CN" altLang="en-US" sz="2800">
                <a:latin typeface="Times New Roman" panose="02020603050405020304" pitchFamily="18" charset="0"/>
              </a:rPr>
              <a:t>不规则动词的过去式</a:t>
            </a:r>
            <a:endParaRPr lang="zh-CN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</a:rPr>
              <a:t>一般过去时的构成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0" y="2836863"/>
            <a:ext cx="82096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5.</a:t>
            </a:r>
            <a:r>
              <a:rPr lang="zh-CN" altLang="en-US" sz="2800" dirty="0">
                <a:latin typeface="Times New Roman" panose="02020603050405020304" pitchFamily="18" charset="0"/>
              </a:rPr>
              <a:t>采用不同词根</a:t>
            </a:r>
            <a:r>
              <a:rPr lang="en-US" altLang="zh-CN" sz="2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sell →sold         teach →taught    buy →bought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2431" y="4483100"/>
            <a:ext cx="79736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6.</a:t>
            </a:r>
            <a:r>
              <a:rPr lang="zh-CN" altLang="en-US" sz="2800" dirty="0">
                <a:latin typeface="Times New Roman" panose="02020603050405020304" pitchFamily="18" charset="0"/>
              </a:rPr>
              <a:t>其他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am/is →was       are →were        have/has →had 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" y="1246909"/>
            <a:ext cx="7468791" cy="561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64150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sp>
        <p:nvSpPr>
          <p:cNvPr id="16387" name="TextBox 10"/>
          <p:cNvSpPr txBox="1">
            <a:spLocks noChangeArrowheads="1"/>
          </p:cNvSpPr>
          <p:nvPr/>
        </p:nvSpPr>
        <p:spPr bwMode="auto">
          <a:xfrm>
            <a:off x="1628776" y="1611313"/>
            <a:ext cx="36123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telephone     office       </a:t>
            </a:r>
          </a:p>
          <a:p>
            <a:pPr>
              <a:lnSpc>
                <a:spcPct val="150000"/>
              </a:lnSpc>
            </a:pP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mobile phone</a:t>
            </a:r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1628776" y="3503613"/>
            <a:ext cx="13131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>
                <a:solidFill>
                  <a:schemeClr val="bg1"/>
                </a:solidFill>
                <a:latin typeface="Times New Roman" panose="02020603050405020304" pitchFamily="18" charset="0"/>
              </a:rPr>
              <a:t>ago</a:t>
            </a:r>
            <a:endParaRPr lang="en-US" altLang="zh-CN" sz="36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69147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367078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1.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--- </a:t>
            </a:r>
            <a:r>
              <a:rPr lang="en-US" altLang="zh-CN" sz="3200" dirty="0">
                <a:latin typeface="Times New Roman" panose="02020603050405020304" pitchFamily="18" charset="0"/>
              </a:rPr>
              <a:t>Did you like the film ?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--- ______.     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A</a:t>
            </a:r>
            <a:r>
              <a:rPr lang="en-US" altLang="zh-CN" sz="3200" dirty="0">
                <a:latin typeface="Times New Roman" panose="02020603050405020304" pitchFamily="18" charset="0"/>
              </a:rPr>
              <a:t>. Yes, it was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interesting. B</a:t>
            </a:r>
            <a:r>
              <a:rPr lang="en-US" altLang="zh-CN" sz="3200" dirty="0">
                <a:latin typeface="Times New Roman" panose="02020603050405020304" pitchFamily="18" charset="0"/>
              </a:rPr>
              <a:t>. Yes, I was.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C. No, I don’t.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.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there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______trees </a:t>
            </a:r>
            <a:r>
              <a:rPr lang="en-US" altLang="zh-CN" sz="3200" dirty="0">
                <a:latin typeface="Times New Roman" panose="02020603050405020304" pitchFamily="18" charset="0"/>
              </a:rPr>
              <a:t>on the farm now ?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Were, any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Are, some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Are , any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5992" y="201771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5510" y="423386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5085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8434" name="文本框 1"/>
          <p:cNvSpPr txBox="1">
            <a:spLocks noChangeArrowheads="1"/>
          </p:cNvSpPr>
          <p:nvPr/>
        </p:nvSpPr>
        <p:spPr bwMode="auto">
          <a:xfrm>
            <a:off x="563166" y="1843089"/>
            <a:ext cx="80581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3. There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a mobile phone on the desk.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are        B. were      C. was </a:t>
            </a:r>
          </a:p>
          <a:p>
            <a:pPr eaLnBrk="1" hangingPunct="1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4. Do you like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_______piano </a:t>
            </a:r>
            <a:r>
              <a:rPr lang="en-US" altLang="zh-CN" sz="3200" dirty="0">
                <a:latin typeface="Times New Roman" panose="02020603050405020304" pitchFamily="18" charset="0"/>
              </a:rPr>
              <a:t>?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A. play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playing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playing the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8437" name="Picture 7" descr="http://i02.pictn.sogoucdn.com/836c3053bce907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69930" y="4027487"/>
            <a:ext cx="2074069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3897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9458" name="文本框 1"/>
          <p:cNvSpPr txBox="1">
            <a:spLocks noChangeArrowheads="1"/>
          </p:cNvSpPr>
          <p:nvPr/>
        </p:nvSpPr>
        <p:spPr bwMode="auto">
          <a:xfrm>
            <a:off x="563167" y="1843089"/>
            <a:ext cx="858083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5. Yang Ling and his friend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 </a:t>
            </a:r>
            <a:r>
              <a:rPr lang="en-US" altLang="zh-CN" sz="3200" dirty="0">
                <a:latin typeface="Times New Roman" panose="02020603050405020304" pitchFamily="18" charset="0"/>
              </a:rPr>
              <a:t>to music last week.   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zh-CN" sz="3200" dirty="0" err="1" smtClean="0">
                <a:latin typeface="Times New Roman" panose="02020603050405020304" pitchFamily="18" charset="0"/>
              </a:rPr>
              <a:t>A.didn’t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>
                <a:latin typeface="Times New Roman" panose="02020603050405020304" pitchFamily="18" charset="0"/>
              </a:rPr>
              <a:t>listened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B</a:t>
            </a:r>
            <a:r>
              <a:rPr lang="en-US" altLang="zh-CN" sz="3200" dirty="0">
                <a:latin typeface="Times New Roman" panose="02020603050405020304" pitchFamily="18" charset="0"/>
              </a:rPr>
              <a:t>. didn’t listen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C</a:t>
            </a:r>
            <a:r>
              <a:rPr lang="en-US" altLang="zh-CN" sz="3200" dirty="0">
                <a:latin typeface="Times New Roman" panose="02020603050405020304" pitchFamily="18" charset="0"/>
              </a:rPr>
              <a:t>. doesn’t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listen</a:t>
            </a:r>
          </a:p>
          <a:p>
            <a:pPr eaLnBrk="1" hangingPunct="1">
              <a:lnSpc>
                <a:spcPct val="150000"/>
              </a:lnSpc>
              <a:buAutoNum type="alphaUcPeriod"/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 smtClean="0">
                <a:latin typeface="Times New Roman" panose="02020603050405020304" pitchFamily="18" charset="0"/>
              </a:rPr>
              <a:t>6.I </a:t>
            </a:r>
            <a:r>
              <a:rPr lang="en-US" altLang="zh-CN" sz="3200" dirty="0">
                <a:latin typeface="Times New Roman" panose="02020603050405020304" pitchFamily="18" charset="0"/>
              </a:rPr>
              <a:t>often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3200" dirty="0">
                <a:latin typeface="Times New Roman" panose="02020603050405020304" pitchFamily="18" charset="0"/>
              </a:rPr>
              <a:t>flowers in the morning.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A. waters         B. water       C. watered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223" y="2046289"/>
            <a:ext cx="34409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B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985" y="4187825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200">
                <a:solidFill>
                  <a:srgbClr val="FF0000"/>
                </a:solidFill>
              </a:rPr>
              <a:t>A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9461" name="Picture 7" descr="http://i04.pic.sogou.com/7f33cbe5dddb8b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13253" y="60326"/>
            <a:ext cx="1721644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31703"/>
            <a:ext cx="342774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403993" y="1516930"/>
            <a:ext cx="847874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Write a passage 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titled</a:t>
            </a:r>
            <a:r>
              <a:rPr lang="zh-CN" altLang="en-US" sz="3600" dirty="0" smtClean="0">
                <a:latin typeface="Times New Roman" panose="02020603050405020304" pitchFamily="18" charset="0"/>
              </a:rPr>
              <a:t>“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r>
              <a:rPr lang="en-US" altLang="zh-CN" sz="3600" dirty="0">
                <a:latin typeface="Times New Roman" panose="02020603050405020304" pitchFamily="18" charset="0"/>
              </a:rPr>
              <a:t> years ago</a:t>
            </a:r>
            <a:r>
              <a:rPr lang="zh-CN" altLang="en-US" sz="3600" dirty="0">
                <a:latin typeface="Times New Roman" panose="02020603050405020304" pitchFamily="18" charset="0"/>
              </a:rPr>
              <a:t>”</a:t>
            </a:r>
            <a:r>
              <a:rPr lang="en-US" altLang="zh-CN" sz="3600" dirty="0" smtClean="0">
                <a:latin typeface="Times New Roman" panose="02020603050405020304" pitchFamily="18" charset="0"/>
              </a:rPr>
              <a:t>.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69228" y="2600242"/>
          <a:ext cx="8004756" cy="3902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1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758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you catch any fish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Yes, I did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335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Did 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动词原形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其它 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Yes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，主语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+did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. 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  <a:p>
                      <a:pPr algn="l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No, 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 didn’t .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260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特殊疑问句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What did you do there ?</a:t>
                      </a:r>
                    </a:p>
                    <a:p>
                      <a:pPr algn="ctr"/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How was your holiday , Mike ?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We went to the Bound 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It was fun.	</a:t>
                      </a:r>
                    </a:p>
                    <a:p>
                      <a:pPr algn="l"/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335"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句型结构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特殊疑问词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一般疑问句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？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主语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+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动词过去式规则与不规则变化 。	</a:t>
                      </a:r>
                      <a:endParaRPr lang="zh-CN" altLang="en-US" sz="200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L="68577" marR="68577" marT="45741" marB="457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41834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386" y="2199616"/>
            <a:ext cx="9124614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be(</a:t>
            </a:r>
            <a:r>
              <a:rPr lang="zh-CN" altLang="zh-CN" sz="2300" dirty="0">
                <a:latin typeface="Times New Roman" panose="02020603050405020304" pitchFamily="18" charset="0"/>
              </a:rPr>
              <a:t>是</a:t>
            </a:r>
            <a:r>
              <a:rPr lang="en-US" altLang="zh-CN" sz="2300" dirty="0">
                <a:latin typeface="Times New Roman" panose="02020603050405020304" pitchFamily="18" charset="0"/>
              </a:rPr>
              <a:t>)----was, were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become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变成</a:t>
            </a:r>
            <a:r>
              <a:rPr lang="en-US" altLang="zh-CN" sz="2300" dirty="0">
                <a:latin typeface="Times New Roman" panose="02020603050405020304" pitchFamily="18" charset="0"/>
              </a:rPr>
              <a:t>)----became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bring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带来</a:t>
            </a:r>
            <a:r>
              <a:rPr lang="en-US" altLang="zh-CN" sz="2300" dirty="0">
                <a:latin typeface="Times New Roman" panose="02020603050405020304" pitchFamily="18" charset="0"/>
              </a:rPr>
              <a:t>)---- brought</a:t>
            </a:r>
            <a:endParaRPr lang="zh-CN" altLang="zh-CN" sz="23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build(</a:t>
            </a:r>
            <a:r>
              <a:rPr lang="zh-CN" altLang="zh-CN" sz="2300" dirty="0">
                <a:latin typeface="Times New Roman" panose="02020603050405020304" pitchFamily="18" charset="0"/>
              </a:rPr>
              <a:t>建筑</a:t>
            </a:r>
            <a:r>
              <a:rPr lang="en-US" altLang="zh-CN" sz="2300" dirty="0">
                <a:latin typeface="Times New Roman" panose="02020603050405020304" pitchFamily="18" charset="0"/>
              </a:rPr>
              <a:t>)---- built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buy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买</a:t>
            </a:r>
            <a:r>
              <a:rPr lang="en-US" altLang="zh-CN" sz="2300" dirty="0">
                <a:latin typeface="Times New Roman" panose="02020603050405020304" pitchFamily="18" charset="0"/>
              </a:rPr>
              <a:t>)---- bought   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can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能</a:t>
            </a:r>
            <a:r>
              <a:rPr lang="en-US" altLang="zh-CN" sz="2300" dirty="0">
                <a:latin typeface="Times New Roman" panose="02020603050405020304" pitchFamily="18" charset="0"/>
              </a:rPr>
              <a:t>) ---- could</a:t>
            </a:r>
            <a:endParaRPr lang="zh-CN" altLang="zh-CN" sz="23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come(</a:t>
            </a:r>
            <a:r>
              <a:rPr lang="zh-CN" altLang="zh-CN" sz="2300" dirty="0">
                <a:latin typeface="Times New Roman" panose="02020603050405020304" pitchFamily="18" charset="0"/>
              </a:rPr>
              <a:t>来</a:t>
            </a:r>
            <a:r>
              <a:rPr lang="en-US" altLang="zh-CN" sz="2300" dirty="0">
                <a:latin typeface="Times New Roman" panose="02020603050405020304" pitchFamily="18" charset="0"/>
              </a:rPr>
              <a:t>)---- came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do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做</a:t>
            </a:r>
            <a:r>
              <a:rPr lang="en-US" altLang="zh-CN" sz="2300" dirty="0">
                <a:latin typeface="Times New Roman" panose="02020603050405020304" pitchFamily="18" charset="0"/>
              </a:rPr>
              <a:t>) ---- did            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fly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飞</a:t>
            </a:r>
            <a:r>
              <a:rPr lang="en-US" altLang="zh-CN" sz="2300" dirty="0">
                <a:latin typeface="Times New Roman" panose="02020603050405020304" pitchFamily="18" charset="0"/>
              </a:rPr>
              <a:t>)----flew</a:t>
            </a:r>
            <a:endParaRPr lang="zh-CN" altLang="zh-CN" sz="23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go (</a:t>
            </a:r>
            <a:r>
              <a:rPr lang="zh-CN" altLang="zh-CN" sz="2300" dirty="0">
                <a:latin typeface="Times New Roman" panose="02020603050405020304" pitchFamily="18" charset="0"/>
              </a:rPr>
              <a:t>去</a:t>
            </a:r>
            <a:r>
              <a:rPr lang="en-US" altLang="zh-CN" sz="2300" dirty="0">
                <a:latin typeface="Times New Roman" panose="02020603050405020304" pitchFamily="18" charset="0"/>
              </a:rPr>
              <a:t>)----- went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have </a:t>
            </a:r>
            <a:r>
              <a:rPr lang="en-US" altLang="zh-CN" sz="2300" dirty="0">
                <a:latin typeface="Times New Roman" panose="02020603050405020304" pitchFamily="18" charset="0"/>
              </a:rPr>
              <a:t>( </a:t>
            </a:r>
            <a:r>
              <a:rPr lang="zh-CN" altLang="zh-CN" sz="2300" dirty="0">
                <a:latin typeface="Times New Roman" panose="02020603050405020304" pitchFamily="18" charset="0"/>
              </a:rPr>
              <a:t>有</a:t>
            </a:r>
            <a:r>
              <a:rPr lang="en-US" altLang="zh-CN" sz="2300" dirty="0">
                <a:latin typeface="Times New Roman" panose="02020603050405020304" pitchFamily="18" charset="0"/>
              </a:rPr>
              <a:t>)---- had       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lose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丢失</a:t>
            </a:r>
            <a:r>
              <a:rPr lang="en-US" altLang="zh-CN" sz="2300" dirty="0">
                <a:latin typeface="Times New Roman" panose="02020603050405020304" pitchFamily="18" charset="0"/>
              </a:rPr>
              <a:t>)----- lost</a:t>
            </a:r>
            <a:endParaRPr lang="zh-CN" altLang="zh-CN" sz="23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read (</a:t>
            </a:r>
            <a:r>
              <a:rPr lang="zh-CN" altLang="zh-CN" sz="2300" dirty="0">
                <a:latin typeface="Times New Roman" panose="02020603050405020304" pitchFamily="18" charset="0"/>
              </a:rPr>
              <a:t>读</a:t>
            </a:r>
            <a:r>
              <a:rPr lang="en-US" altLang="zh-CN" sz="2300" dirty="0">
                <a:latin typeface="Times New Roman" panose="02020603050405020304" pitchFamily="18" charset="0"/>
              </a:rPr>
              <a:t>)-----read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run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跑</a:t>
            </a:r>
            <a:r>
              <a:rPr lang="en-US" altLang="zh-CN" sz="2300" dirty="0">
                <a:latin typeface="Times New Roman" panose="02020603050405020304" pitchFamily="18" charset="0"/>
              </a:rPr>
              <a:t>)---- ran            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say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说</a:t>
            </a:r>
            <a:r>
              <a:rPr lang="en-US" altLang="zh-CN" sz="2300" dirty="0">
                <a:latin typeface="Times New Roman" panose="02020603050405020304" pitchFamily="18" charset="0"/>
              </a:rPr>
              <a:t>)----- said</a:t>
            </a:r>
            <a:endParaRPr lang="zh-CN" altLang="zh-CN" sz="2300" dirty="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300" dirty="0">
                <a:latin typeface="Times New Roman" panose="02020603050405020304" pitchFamily="18" charset="0"/>
              </a:rPr>
              <a:t>see (</a:t>
            </a:r>
            <a:r>
              <a:rPr lang="zh-CN" altLang="zh-CN" sz="2300" dirty="0">
                <a:latin typeface="Times New Roman" panose="02020603050405020304" pitchFamily="18" charset="0"/>
              </a:rPr>
              <a:t>看见</a:t>
            </a:r>
            <a:r>
              <a:rPr lang="en-US" altLang="zh-CN" sz="2300" dirty="0">
                <a:latin typeface="Times New Roman" panose="02020603050405020304" pitchFamily="18" charset="0"/>
              </a:rPr>
              <a:t>)---- saw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take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拿到</a:t>
            </a:r>
            <a:r>
              <a:rPr lang="en-US" altLang="zh-CN" sz="2300" dirty="0">
                <a:latin typeface="Times New Roman" panose="02020603050405020304" pitchFamily="18" charset="0"/>
              </a:rPr>
              <a:t>)---- took              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tell </a:t>
            </a:r>
            <a:r>
              <a:rPr lang="en-US" altLang="zh-CN" sz="2300" dirty="0">
                <a:latin typeface="Times New Roman" panose="02020603050405020304" pitchFamily="18" charset="0"/>
              </a:rPr>
              <a:t>(</a:t>
            </a:r>
            <a:r>
              <a:rPr lang="zh-CN" altLang="zh-CN" sz="2300" dirty="0">
                <a:latin typeface="Times New Roman" panose="02020603050405020304" pitchFamily="18" charset="0"/>
              </a:rPr>
              <a:t>讲述</a:t>
            </a:r>
            <a:r>
              <a:rPr lang="en-US" altLang="zh-CN" sz="2300" dirty="0">
                <a:latin typeface="Times New Roman" panose="02020603050405020304" pitchFamily="18" charset="0"/>
              </a:rPr>
              <a:t>)---- </a:t>
            </a:r>
            <a:r>
              <a:rPr lang="en-US" altLang="zh-CN" sz="2300" dirty="0" smtClean="0">
                <a:latin typeface="Times New Roman" panose="02020603050405020304" pitchFamily="18" charset="0"/>
              </a:rPr>
              <a:t>told</a:t>
            </a:r>
            <a:endParaRPr lang="zh-CN" altLang="zh-CN" sz="230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6231" y="1481138"/>
            <a:ext cx="52084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zh-CN" sz="3200" dirty="0">
                <a:latin typeface="微软雅黑" panose="020B0503020204020204" pitchFamily="34" charset="-122"/>
              </a:rPr>
              <a:t>动词过去式不规则变化总结</a:t>
            </a:r>
            <a:r>
              <a:rPr lang="en-US" altLang="zh-CN" sz="3200" dirty="0">
                <a:latin typeface="微软雅黑" panose="020B0503020204020204" pitchFamily="34" charset="-122"/>
              </a:rPr>
              <a:t>:</a:t>
            </a:r>
            <a:endParaRPr lang="zh-CN" altLang="zh-CN" sz="3200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85838" y="2098676"/>
            <a:ext cx="7490222" cy="6524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电话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latin typeface="+mj-ea"/>
                <a:ea typeface="+mj-ea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85838" y="2751138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use the telephone </a:t>
            </a:r>
            <a:r>
              <a:rPr lang="zh-CN" altLang="en-US" sz="2800" dirty="0">
                <a:latin typeface="Times New Roman" panose="02020603050405020304" pitchFamily="18" charset="0"/>
              </a:rPr>
              <a:t>使用电话   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 on the phone </a:t>
            </a:r>
            <a:r>
              <a:rPr lang="zh-CN" altLang="en-US" sz="2800" dirty="0">
                <a:latin typeface="Times New Roman" panose="02020603050405020304" pitchFamily="18" charset="0"/>
              </a:rPr>
              <a:t>在打电话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985837" y="3900488"/>
            <a:ext cx="7159229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Why not just use the telephone ?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为什么不直接使用电话 ？</a:t>
            </a:r>
          </a:p>
        </p:txBody>
      </p:sp>
      <p:cxnSp>
        <p:nvCxnSpPr>
          <p:cNvPr id="5125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340518" y="5337175"/>
            <a:ext cx="8135541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小练习：（     ）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te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___ ___ </a:t>
            </a:r>
            <a:r>
              <a:rPr lang="en-US" altLang="zh-CN" sz="2800" dirty="0" err="1">
                <a:solidFill>
                  <a:srgbClr val="767171"/>
                </a:solidFill>
                <a:latin typeface="Times New Roman" panose="02020603050405020304" pitchFamily="18" charset="0"/>
              </a:rPr>
              <a:t>ph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___ ne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           A. el ; i          B. le ; o 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797844" y="5403851"/>
            <a:ext cx="366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9100" y="1371601"/>
            <a:ext cx="20826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telephone</a:t>
            </a:r>
            <a:endParaRPr lang="zh-CN" altLang="en-US" sz="3600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1721" y="1367738"/>
            <a:ext cx="2090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telɪfəʊn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  <p:pic>
        <p:nvPicPr>
          <p:cNvPr id="5131" name="图片 418"/>
          <p:cNvPicPr>
            <a:picLocks noChangeAspect="1" noChangeArrowheads="1"/>
          </p:cNvPicPr>
          <p:nvPr/>
        </p:nvPicPr>
        <p:blipFill>
          <a:blip r:embed="rId2" cstate="email">
            <a:lum bright="40000" contrast="40000"/>
          </a:blip>
          <a:srcRect/>
          <a:stretch>
            <a:fillRect/>
          </a:stretch>
        </p:blipFill>
        <p:spPr bwMode="auto">
          <a:xfrm>
            <a:off x="6213564" y="0"/>
            <a:ext cx="2961084" cy="242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44153" y="2144713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办公室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21532" y="2830513"/>
            <a:ext cx="6274594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in the office  </a:t>
            </a:r>
            <a:r>
              <a:rPr lang="zh-CN" altLang="en-US" sz="2800" dirty="0">
                <a:latin typeface="Times New Roman" panose="02020603050405020304" pitchFamily="18" charset="0"/>
              </a:rPr>
              <a:t>在办公室    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near the office </a:t>
            </a:r>
            <a:r>
              <a:rPr lang="zh-CN" altLang="en-US" sz="2800" dirty="0">
                <a:latin typeface="Times New Roman" panose="02020603050405020304" pitchFamily="18" charset="0"/>
              </a:rPr>
              <a:t>在办公室旁边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44153" y="4010025"/>
            <a:ext cx="826651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There is a post office near the supermarket 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在超市附近有个邮局。</a:t>
            </a:r>
          </a:p>
        </p:txBody>
      </p:sp>
      <p:cxnSp>
        <p:nvCxnSpPr>
          <p:cNvPr id="6149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0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520303" y="5564188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</a:t>
            </a: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worked, in, he , office, the, yesterday.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 ______________________________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738313" y="6073775"/>
            <a:ext cx="6291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He worked in the office yesterday.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5066" y="1443038"/>
            <a:ext cx="12618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office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731169" y="1460501"/>
            <a:ext cx="13019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/'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ɒfɪs</a:t>
            </a:r>
            <a:r>
              <a:rPr lang="en-US" altLang="zh-CN" sz="3600" b="1" dirty="0">
                <a:latin typeface="Times New Roman" panose="02020603050405020304" pitchFamily="18" charset="0"/>
              </a:rPr>
              <a:t>/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13197" y="2141538"/>
            <a:ext cx="7185422" cy="6524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30000"/>
              </a:lnSpc>
              <a:defRPr/>
            </a:pP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名词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“</a:t>
            </a:r>
            <a:r>
              <a:rPr lang="zh-CN" altLang="en-US" sz="2800" dirty="0" smtClean="0">
                <a:latin typeface="Times New Roman" panose="02020603050405020304" pitchFamily="18" charset="0"/>
                <a:sym typeface="+mn-ea"/>
              </a:rPr>
              <a:t>手机、移动电话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”</a:t>
            </a:r>
            <a:r>
              <a:rPr lang="zh-CN" alt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endParaRPr lang="en-US" altLang="zh-CN" sz="2800" dirty="0" smtClean="0">
              <a:latin typeface="+mj-ea"/>
              <a:ea typeface="+mj-ea"/>
              <a:sym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04863" y="2898775"/>
            <a:ext cx="8006628" cy="65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常用短语：</a:t>
            </a:r>
            <a:r>
              <a:rPr lang="en-US" altLang="zh-CN" sz="2800" dirty="0">
                <a:latin typeface="Times New Roman" panose="02020603050405020304" pitchFamily="18" charset="0"/>
              </a:rPr>
              <a:t>a mobile phone  </a:t>
            </a:r>
            <a:r>
              <a:rPr lang="zh-CN" altLang="en-US" sz="2800" dirty="0">
                <a:latin typeface="Times New Roman" panose="02020603050405020304" pitchFamily="18" charset="0"/>
              </a:rPr>
              <a:t>一部移动电话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13197" y="3495675"/>
            <a:ext cx="823198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  There is something wrong with his mobile phone.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</a:t>
            </a:r>
            <a:r>
              <a:rPr lang="zh-CN" altLang="en-US" sz="2800" dirty="0">
                <a:latin typeface="Times New Roman" panose="02020603050405020304" pitchFamily="18" charset="0"/>
              </a:rPr>
              <a:t>他的手机出了点问题。</a:t>
            </a:r>
          </a:p>
        </p:txBody>
      </p:sp>
      <p:cxnSp>
        <p:nvCxnSpPr>
          <p:cNvPr id="7173" name="直接连接符 6"/>
          <p:cNvCxnSpPr>
            <a:cxnSpLocks noChangeShapeType="1"/>
          </p:cNvCxnSpPr>
          <p:nvPr/>
        </p:nvCxnSpPr>
        <p:spPr bwMode="auto">
          <a:xfrm>
            <a:off x="1621631" y="6545263"/>
            <a:ext cx="3600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4" name="文本框 6"/>
          <p:cNvSpPr txBox="1">
            <a:spLocks noChangeArrowheads="1"/>
          </p:cNvSpPr>
          <p:nvPr/>
        </p:nvSpPr>
        <p:spPr bwMode="auto">
          <a:xfrm>
            <a:off x="9045179" y="5319714"/>
            <a:ext cx="654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75060" y="5064125"/>
            <a:ext cx="7862888" cy="12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小练习：现在几乎每个人都有一部电话。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800" dirty="0">
                <a:solidFill>
                  <a:srgbClr val="767171"/>
                </a:solidFill>
                <a:latin typeface="Times New Roman" panose="02020603050405020304" pitchFamily="18" charset="0"/>
              </a:rPr>
              <a:t>                 __________________________</a:t>
            </a:r>
          </a:p>
        </p:txBody>
      </p:sp>
      <p:sp>
        <p:nvSpPr>
          <p:cNvPr id="13" name="文本框 8"/>
          <p:cNvSpPr txBox="1">
            <a:spLocks noChangeArrowheads="1"/>
          </p:cNvSpPr>
          <p:nvPr/>
        </p:nvSpPr>
        <p:spPr bwMode="auto">
          <a:xfrm>
            <a:off x="1451373" y="5619750"/>
            <a:ext cx="64130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Now almost everyone has a mobile phone.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6954" y="1400176"/>
            <a:ext cx="28392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mobile phone</a:t>
            </a:r>
            <a:endParaRPr lang="en-US" altLang="zh-CN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8" name="图片 415"/>
          <p:cNvPicPr>
            <a:picLocks noChangeAspect="1" noChangeArrowheads="1"/>
          </p:cNvPicPr>
          <p:nvPr/>
        </p:nvPicPr>
        <p:blipFill>
          <a:blip r:embed="rId2" cstate="email">
            <a:lum bright="30000" contrast="30000"/>
          </a:blip>
          <a:srcRect/>
          <a:stretch>
            <a:fillRect/>
          </a:stretch>
        </p:blipFill>
        <p:spPr bwMode="auto">
          <a:xfrm>
            <a:off x="6605975" y="26194"/>
            <a:ext cx="2516981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build="p"/>
      <p:bldP spid="12" grpId="0"/>
      <p:bldP spid="1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6550"/>
            <a:ext cx="3358460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76237" y="2708275"/>
            <a:ext cx="876776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ago</a:t>
            </a:r>
            <a:r>
              <a:rPr lang="zh-CN" altLang="en-US" sz="2800" dirty="0">
                <a:latin typeface="Times New Roman" panose="02020603050405020304" pitchFamily="18" charset="0"/>
              </a:rPr>
              <a:t>指的是从现在起到过去时间的某一点的一段时间。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1944" y="1217614"/>
            <a:ext cx="8757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 Twenty years ago, she bought things from shops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4369" y="1930401"/>
            <a:ext cx="5891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en-US" altLang="zh-CN" sz="3600" b="1" dirty="0" smtClean="0">
                <a:sym typeface="+mn-ea"/>
              </a:rPr>
              <a:t>20</a:t>
            </a:r>
            <a:r>
              <a:rPr lang="zh-CN" altLang="zh-CN" sz="3600" b="1" dirty="0" smtClean="0">
                <a:sym typeface="+mn-ea"/>
              </a:rPr>
              <a:t>年前</a:t>
            </a:r>
            <a:r>
              <a:rPr lang="en-US" altLang="zh-CN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zh-CN" sz="3600" b="1" dirty="0" smtClean="0">
                <a:sym typeface="+mn-ea"/>
              </a:rPr>
              <a:t>她从商店里买东西。</a:t>
            </a:r>
            <a:endParaRPr lang="zh-CN" altLang="zh-CN" sz="3600" dirty="0" smtClean="0">
              <a:sym typeface="+mn-ea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6236" y="3444504"/>
            <a:ext cx="876776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：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Five years ago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we visited Yunnan.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五年以前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我们参观了云南。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6237" y="4987925"/>
            <a:ext cx="8767763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26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wants </a:t>
            </a:r>
            <a:r>
              <a:rPr lang="en-US" altLang="en-US" sz="26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________(</a:t>
            </a:r>
            <a:r>
              <a:rPr lang="en-US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bring) some English books to school.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600" dirty="0" smtClean="0">
                <a:solidFill>
                  <a:srgbClr val="7F7F7F"/>
                </a:solidFill>
                <a:latin typeface="Times New Roman" panose="02020603050405020304" pitchFamily="18" charset="0"/>
              </a:rPr>
              <a:t>They _______( </a:t>
            </a:r>
            <a:r>
              <a:rPr lang="en-US" altLang="en-US" sz="2600" dirty="0">
                <a:solidFill>
                  <a:srgbClr val="7F7F7F"/>
                </a:solidFill>
                <a:latin typeface="Times New Roman" panose="02020603050405020304" pitchFamily="18" charset="0"/>
              </a:rPr>
              <a:t>see) many beautiful birds last week.</a:t>
            </a:r>
            <a:endParaRPr lang="en-US" altLang="en-US" sz="26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84885" y="5072064"/>
            <a:ext cx="13019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brought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35022" y="6133813"/>
            <a:ext cx="742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saw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1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10301"/>
            <a:ext cx="3159562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01230" y="2025650"/>
            <a:ext cx="884277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None/>
              <a:defRPr/>
            </a:pPr>
            <a:r>
              <a:rPr lang="zh-CN" altLang="en-US" sz="2700" dirty="0" smtClean="0">
                <a:latin typeface="Times New Roman" panose="02020603050405020304" pitchFamily="18" charset="0"/>
                <a:sym typeface="+mn-ea"/>
              </a:rPr>
              <a:t>某段时间</a:t>
            </a:r>
            <a:r>
              <a:rPr lang="en-US" altLang="zh-CN" sz="2700" dirty="0" smtClean="0">
                <a:latin typeface="Times New Roman" panose="02020603050405020304" pitchFamily="18" charset="0"/>
                <a:sym typeface="+mn-ea"/>
              </a:rPr>
              <a:t>+ago</a:t>
            </a:r>
            <a:r>
              <a:rPr lang="zh-CN" altLang="en-US" sz="2700" dirty="0" smtClean="0">
                <a:latin typeface="Times New Roman" panose="02020603050405020304" pitchFamily="18" charset="0"/>
                <a:sym typeface="+mn-ea"/>
              </a:rPr>
              <a:t>表示</a:t>
            </a:r>
            <a:r>
              <a:rPr lang="en-US" altLang="zh-CN" sz="2700" dirty="0" smtClean="0">
                <a:latin typeface="Times New Roman" panose="02020603050405020304" pitchFamily="18" charset="0"/>
                <a:sym typeface="+mn-ea"/>
              </a:rPr>
              <a:t>·····</a:t>
            </a:r>
            <a:r>
              <a:rPr lang="zh-CN" altLang="en-US" sz="2700" dirty="0" smtClean="0">
                <a:latin typeface="Times New Roman" panose="02020603050405020304" pitchFamily="18" charset="0"/>
                <a:sym typeface="+mn-ea"/>
              </a:rPr>
              <a:t>前</a:t>
            </a:r>
            <a:r>
              <a:rPr lang="en-US" altLang="zh-CN" sz="2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700" dirty="0" smtClean="0">
                <a:latin typeface="Times New Roman" panose="02020603050405020304" pitchFamily="18" charset="0"/>
                <a:sym typeface="+mn-ea"/>
              </a:rPr>
              <a:t>一般过去时的常见的时间状语。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1229" y="1189039"/>
            <a:ext cx="372832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Times New Roman" panose="02020603050405020304" pitchFamily="18" charset="0"/>
              </a:rPr>
              <a:t>Twenty years ago.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17194" y="1195608"/>
            <a:ext cx="20826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/>
              <a:t>20</a:t>
            </a:r>
            <a:r>
              <a:rPr lang="zh-CN" altLang="zh-CN" sz="3600" b="1" dirty="0"/>
              <a:t>年前。</a:t>
            </a:r>
            <a:endParaRPr lang="zh-CN" altLang="zh-CN" sz="36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9" y="2711378"/>
            <a:ext cx="884277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eg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Little Tom was born five years ago. Now he is five years old.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Little Tom</a:t>
            </a:r>
            <a:r>
              <a:rPr lang="zh-C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五年前出生</a:t>
            </a:r>
            <a:r>
              <a:rPr lang="en-US" altLang="zh-CN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现在他五岁了。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1229" y="4506351"/>
            <a:ext cx="8842771" cy="224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小练习</a:t>
            </a:r>
            <a:r>
              <a:rPr lang="en-US" altLang="en-US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 :</a:t>
            </a: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Liu Tao could read when he was young .(</a:t>
            </a:r>
            <a:r>
              <a:rPr lang="zh-CN" altLang="en-US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改为否定句</a:t>
            </a: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___________________________________________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Now </a:t>
            </a:r>
            <a:r>
              <a:rPr lang="en-US" altLang="zh-CN" sz="2400" dirty="0" err="1">
                <a:solidFill>
                  <a:srgbClr val="7F7F7F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 Green has a telephone.(</a:t>
            </a:r>
            <a:r>
              <a:rPr lang="zh-CN" altLang="en-US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solidFill>
                  <a:srgbClr val="7F7F7F"/>
                </a:solidFill>
                <a:latin typeface="Times New Roman" panose="02020603050405020304" pitchFamily="18" charset="0"/>
              </a:rPr>
              <a:t>              ___________________________________________</a:t>
            </a:r>
            <a:endParaRPr lang="en-US" altLang="zh-CN" sz="2400" dirty="0">
              <a:solidFill>
                <a:srgbClr val="7F7F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32347" y="5077175"/>
            <a:ext cx="6395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Liu Tao couldn’t read when he was young.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32347" y="6187197"/>
            <a:ext cx="5149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What does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Mrs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Green have now ?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05382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Dialogues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0" y="3287714"/>
            <a:ext cx="8202216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 Retelling the text!</a:t>
            </a:r>
            <a:endParaRPr lang="zh-CN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5" descr="http://img3.redocn.com/20130412/Redocn_20130412135713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41352" y="1576266"/>
            <a:ext cx="5459016" cy="488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044303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Expand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5517" y="2016125"/>
            <a:ext cx="52685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zh-CN" altLang="en-US" sz="2800" dirty="0">
                <a:latin typeface="Times New Roman" panose="02020603050405020304" pitchFamily="18" charset="0"/>
              </a:rPr>
              <a:t>一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r>
              <a:rPr lang="zh-CN" altLang="en-US" sz="2800" dirty="0">
                <a:latin typeface="Times New Roman" panose="02020603050405020304" pitchFamily="18" charset="0"/>
              </a:rPr>
              <a:t>规则动词的过去式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1228" y="1377951"/>
            <a:ext cx="3877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Times New Roman" panose="02020603050405020304" pitchFamily="18" charset="0"/>
              </a:rPr>
              <a:t>一般过去时的构成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64330" y="2836863"/>
            <a:ext cx="877966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一般情况下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在动词原形后面加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ed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look →looked   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play→played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 start →started  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visit→visited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4331" y="4600575"/>
            <a:ext cx="797361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2.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以不发音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结尾的动词</a:t>
            </a:r>
            <a:r>
              <a:rPr lang="en-US" altLang="zh-CN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sym typeface="+mn-ea"/>
              </a:rPr>
              <a:t>,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在词尾直接加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-d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。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live →lived        use →used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Microsoft Office PowerPoint</Application>
  <PresentationFormat>全屏显示(4:3)</PresentationFormat>
  <Paragraphs>147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Unit 4</vt:lpstr>
      <vt:lpstr>Introduce</vt:lpstr>
      <vt:lpstr>Words</vt:lpstr>
      <vt:lpstr>Words</vt:lpstr>
      <vt:lpstr>Words</vt:lpstr>
      <vt:lpstr>Expressions</vt:lpstr>
      <vt:lpstr>Expressions</vt:lpstr>
      <vt:lpstr>Dialogues</vt:lpstr>
      <vt:lpstr>Expand</vt:lpstr>
      <vt:lpstr>Expand</vt:lpstr>
      <vt:lpstr>Expand</vt:lpstr>
      <vt:lpstr>Expand</vt:lpstr>
      <vt:lpstr>Expand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2023-01-16T20:13:14Z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CAD3C34A2BBE491FAB3CACF6513256F4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