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5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6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65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orient="horz" pos="712">
          <p15:clr>
            <a:srgbClr val="A4A3A4"/>
          </p15:clr>
        </p15:guide>
        <p15:guide id="4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690" y="114"/>
      </p:cViewPr>
      <p:guideLst>
        <p:guide pos="7265"/>
        <p:guide orient="horz" pos="648"/>
        <p:guide orient="horz" pos="712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BB57-A6CA-491C-ACEA-C13D3927C7D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BB57-A6CA-491C-ACEA-C13D3927C7D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t="1943" r="52990"/>
          <a:stretch>
            <a:fillRect/>
          </a:stretch>
        </p:blipFill>
        <p:spPr>
          <a:xfrm>
            <a:off x="-44167" y="-1"/>
            <a:ext cx="2193007" cy="6298239"/>
          </a:xfrm>
          <a:custGeom>
            <a:avLst/>
            <a:gdLst>
              <a:gd name="connsiteX0" fmla="*/ 0 w 2193007"/>
              <a:gd name="connsiteY0" fmla="*/ 0 h 6298239"/>
              <a:gd name="connsiteX1" fmla="*/ 2062112 w 2193007"/>
              <a:gd name="connsiteY1" fmla="*/ 2046042 h 6298239"/>
              <a:gd name="connsiteX2" fmla="*/ 2015747 w 2193007"/>
              <a:gd name="connsiteY2" fmla="*/ 2108634 h 6298239"/>
              <a:gd name="connsiteX3" fmla="*/ 1747364 w 2193007"/>
              <a:gd name="connsiteY3" fmla="*/ 2995625 h 6298239"/>
              <a:gd name="connsiteX4" fmla="*/ 2106213 w 2193007"/>
              <a:gd name="connsiteY4" fmla="*/ 4004744 h 6298239"/>
              <a:gd name="connsiteX5" fmla="*/ 2193007 w 2193007"/>
              <a:gd name="connsiteY5" fmla="*/ 4101151 h 6298239"/>
              <a:gd name="connsiteX6" fmla="*/ 53957 w 2193007"/>
              <a:gd name="connsiteY6" fmla="*/ 6298239 h 6298239"/>
              <a:gd name="connsiteX7" fmla="*/ 0 w 2193007"/>
              <a:gd name="connsiteY7" fmla="*/ 0 h 629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007" h="6298239">
                <a:moveTo>
                  <a:pt x="0" y="0"/>
                </a:moveTo>
                <a:lnTo>
                  <a:pt x="2062112" y="2046042"/>
                </a:lnTo>
                <a:lnTo>
                  <a:pt x="2015747" y="2108634"/>
                </a:lnTo>
                <a:cubicBezTo>
                  <a:pt x="1846305" y="2361831"/>
                  <a:pt x="1747364" y="2667064"/>
                  <a:pt x="1747364" y="2995625"/>
                </a:cubicBezTo>
                <a:cubicBezTo>
                  <a:pt x="1747364" y="3378946"/>
                  <a:pt x="1882033" y="3730514"/>
                  <a:pt x="2106213" y="4004744"/>
                </a:cubicBezTo>
                <a:lnTo>
                  <a:pt x="2193007" y="4101151"/>
                </a:lnTo>
                <a:lnTo>
                  <a:pt x="53957" y="62982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3" t="1943" r="15554" b="67939"/>
          <a:stretch>
            <a:fillRect/>
          </a:stretch>
        </p:blipFill>
        <p:spPr>
          <a:xfrm>
            <a:off x="202985" y="0"/>
            <a:ext cx="5552644" cy="1934458"/>
          </a:xfrm>
          <a:custGeom>
            <a:avLst/>
            <a:gdLst>
              <a:gd name="connsiteX0" fmla="*/ 5552644 w 5552644"/>
              <a:gd name="connsiteY0" fmla="*/ 0 h 1934458"/>
              <a:gd name="connsiteX1" fmla="*/ 4059301 w 5552644"/>
              <a:gd name="connsiteY1" fmla="*/ 1769243 h 1934458"/>
              <a:gd name="connsiteX2" fmla="*/ 3964983 w 5552644"/>
              <a:gd name="connsiteY2" fmla="*/ 1698054 h 1934458"/>
              <a:gd name="connsiteX3" fmla="*/ 3077993 w 5552644"/>
              <a:gd name="connsiteY3" fmla="*/ 1424583 h 1934458"/>
              <a:gd name="connsiteX4" fmla="*/ 1956215 w 5552644"/>
              <a:gd name="connsiteY4" fmla="*/ 1893583 h 1934458"/>
              <a:gd name="connsiteX5" fmla="*/ 1919410 w 5552644"/>
              <a:gd name="connsiteY5" fmla="*/ 1934458 h 1934458"/>
              <a:gd name="connsiteX6" fmla="*/ 0 w 5552644"/>
              <a:gd name="connsiteY6" fmla="*/ 4428 h 1934458"/>
              <a:gd name="connsiteX7" fmla="*/ 5552644 w 5552644"/>
              <a:gd name="connsiteY7" fmla="*/ 0 h 193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2644" h="1934458">
                <a:moveTo>
                  <a:pt x="5552644" y="0"/>
                </a:moveTo>
                <a:lnTo>
                  <a:pt x="4059301" y="1769243"/>
                </a:lnTo>
                <a:lnTo>
                  <a:pt x="3964983" y="1698054"/>
                </a:lnTo>
                <a:cubicBezTo>
                  <a:pt x="3711787" y="1525399"/>
                  <a:pt x="3406555" y="1424583"/>
                  <a:pt x="3077993" y="1424583"/>
                </a:cubicBezTo>
                <a:cubicBezTo>
                  <a:pt x="2639912" y="1424583"/>
                  <a:pt x="2243304" y="1603811"/>
                  <a:pt x="1956215" y="1893583"/>
                </a:cubicBezTo>
                <a:lnTo>
                  <a:pt x="1919410" y="1934458"/>
                </a:lnTo>
                <a:lnTo>
                  <a:pt x="0" y="4428"/>
                </a:lnTo>
                <a:lnTo>
                  <a:pt x="5552644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3" t="26978" r="27163" b="29966"/>
          <a:stretch>
            <a:fillRect/>
          </a:stretch>
        </p:blipFill>
        <p:spPr>
          <a:xfrm>
            <a:off x="1871693" y="1607983"/>
            <a:ext cx="2765538" cy="2765538"/>
          </a:xfrm>
          <a:custGeom>
            <a:avLst/>
            <a:gdLst>
              <a:gd name="connsiteX0" fmla="*/ 1382769 w 2765538"/>
              <a:gd name="connsiteY0" fmla="*/ 0 h 2765538"/>
              <a:gd name="connsiteX1" fmla="*/ 2765538 w 2765538"/>
              <a:gd name="connsiteY1" fmla="*/ 1382769 h 2765538"/>
              <a:gd name="connsiteX2" fmla="*/ 1382769 w 2765538"/>
              <a:gd name="connsiteY2" fmla="*/ 2765538 h 2765538"/>
              <a:gd name="connsiteX3" fmla="*/ 0 w 2765538"/>
              <a:gd name="connsiteY3" fmla="*/ 1382769 h 2765538"/>
              <a:gd name="connsiteX4" fmla="*/ 1382769 w 2765538"/>
              <a:gd name="connsiteY4" fmla="*/ 0 h 276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38" h="2765538">
                <a:moveTo>
                  <a:pt x="1382769" y="0"/>
                </a:moveTo>
                <a:cubicBezTo>
                  <a:pt x="2146451" y="0"/>
                  <a:pt x="2765538" y="619087"/>
                  <a:pt x="2765538" y="1382769"/>
                </a:cubicBezTo>
                <a:cubicBezTo>
                  <a:pt x="2765538" y="2146451"/>
                  <a:pt x="2146451" y="2765538"/>
                  <a:pt x="1382769" y="2765538"/>
                </a:cubicBezTo>
                <a:cubicBezTo>
                  <a:pt x="619087" y="2765538"/>
                  <a:pt x="0" y="2146451"/>
                  <a:pt x="0" y="1382769"/>
                </a:cubicBezTo>
                <a:cubicBezTo>
                  <a:pt x="0" y="619087"/>
                  <a:pt x="619087" y="0"/>
                  <a:pt x="1382769" y="0"/>
                </a:cubicBez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8" name="组合 17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0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2D8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3" name="直接连接符 22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4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5400" b="1" dirty="0">
                      <a:solidFill>
                        <a:srgbClr val="82D8D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5. 4    </a:t>
                  </a:r>
                  <a:r>
                    <a:rPr lang="zh-CN" altLang="en-US" sz="5400" b="1" dirty="0">
                      <a:solidFill>
                        <a:srgbClr val="82D8D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连加  连减</a:t>
                  </a:r>
                </a:p>
              </p:txBody>
            </p:sp>
          </p:grpSp>
        </p:grpSp>
        <p:sp>
          <p:nvSpPr>
            <p:cNvPr id="19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五单元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 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6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～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的认识和加减法</a:t>
              </a:r>
            </a:p>
          </p:txBody>
        </p:sp>
      </p:grpSp>
      <p:sp>
        <p:nvSpPr>
          <p:cNvPr id="26" name="椭圆 25"/>
          <p:cNvSpPr/>
          <p:nvPr/>
        </p:nvSpPr>
        <p:spPr>
          <a:xfrm>
            <a:off x="10440205" y="5113546"/>
            <a:ext cx="2191149" cy="2191149"/>
          </a:xfrm>
          <a:prstGeom prst="ellipse">
            <a:avLst/>
          </a:prstGeom>
          <a:solidFill>
            <a:srgbClr val="82D8D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2D8D5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罗梦\人一数上\图片\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2663" y="1536870"/>
            <a:ext cx="5089563" cy="2579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7560733" y="1238891"/>
            <a:ext cx="3114039" cy="919480"/>
          </a:xfrm>
          <a:prstGeom prst="wedgeRoundRectCallout">
            <a:avLst>
              <a:gd name="adj1" fmla="val 33855"/>
              <a:gd name="adj2" fmla="val 78536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你又看到了什么？还能提出一个问题吗？</a:t>
            </a:r>
          </a:p>
        </p:txBody>
      </p:sp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1342663" y="4822560"/>
            <a:ext cx="48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dirty="0">
                <a:ea typeface="思源黑体 CN Medium" panose="020B0600000000000000" pitchFamily="34" charset="-122"/>
                <a:sym typeface="Arial" panose="020B0604020202020204" pitchFamily="34" charset="0"/>
              </a:rPr>
              <a:t>还剩几只小鸡？</a:t>
            </a:r>
          </a:p>
        </p:txBody>
      </p:sp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4878558" y="4761005"/>
            <a:ext cx="38142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zh-CN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39" y="2618843"/>
            <a:ext cx="1998649" cy="2203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860823" y="4366590"/>
            <a:ext cx="4491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en-US" altLang="zh-CN" sz="28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3966018" y="4859744"/>
            <a:ext cx="692236" cy="377210"/>
            <a:chOff x="0" y="0"/>
            <a:chExt cx="590" cy="90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753336" y="5382964"/>
            <a:ext cx="111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grpSp>
        <p:nvGrpSpPr>
          <p:cNvPr id="8" name="Group 9"/>
          <p:cNvGrpSpPr/>
          <p:nvPr/>
        </p:nvGrpSpPr>
        <p:grpSpPr>
          <a:xfrm>
            <a:off x="4488803" y="4859743"/>
            <a:ext cx="650356" cy="764389"/>
            <a:chOff x="0" y="0"/>
            <a:chExt cx="378" cy="272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0" y="272"/>
              <a:ext cx="3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37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340372" y="4345645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136753" y="1564334"/>
            <a:ext cx="6938434" cy="605367"/>
            <a:chOff x="6319" y="850"/>
            <a:chExt cx="8195" cy="715"/>
          </a:xfrm>
        </p:grpSpPr>
        <p:sp>
          <p:nvSpPr>
            <p:cNvPr id="13" name="圆角矩形标注 12"/>
            <p:cNvSpPr/>
            <p:nvPr/>
          </p:nvSpPr>
          <p:spPr>
            <a:xfrm>
              <a:off x="6319" y="850"/>
              <a:ext cx="3845" cy="715"/>
            </a:xfrm>
            <a:prstGeom prst="wedgeRoundRectCallout">
              <a:avLst>
                <a:gd name="adj1" fmla="val 58484"/>
                <a:gd name="adj2" fmla="val 3022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3" name="矩形 7"/>
            <p:cNvSpPr/>
            <p:nvPr/>
          </p:nvSpPr>
          <p:spPr>
            <a:xfrm>
              <a:off x="6399" y="910"/>
              <a:ext cx="8115" cy="5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defTabSz="1219200"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你会计算这个算式吗？</a:t>
              </a:r>
            </a:p>
          </p:txBody>
        </p:sp>
      </p:grpSp>
      <p:pic>
        <p:nvPicPr>
          <p:cNvPr id="17410" name="Picture 2" descr="E:\罗梦\人一数上\图片\40.png"/>
          <p:cNvPicPr>
            <a:picLocks noChangeAspect="1"/>
          </p:cNvPicPr>
          <p:nvPr/>
        </p:nvPicPr>
        <p:blipFill>
          <a:blip r:embed="rId3" cstate="print"/>
          <a:srcRect l="27745" t="55945"/>
          <a:stretch>
            <a:fillRect/>
          </a:stretch>
        </p:blipFill>
        <p:spPr>
          <a:xfrm>
            <a:off x="935375" y="2335224"/>
            <a:ext cx="6061287" cy="18728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椭圆 16"/>
          <p:cNvSpPr/>
          <p:nvPr/>
        </p:nvSpPr>
        <p:spPr>
          <a:xfrm>
            <a:off x="5360367" y="2534826"/>
            <a:ext cx="1827953" cy="143256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532414" y="2734428"/>
            <a:ext cx="1827953" cy="143256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836" y="2168854"/>
            <a:ext cx="1594659" cy="175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7" grpId="0" animBg="1"/>
      <p:bldP spid="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罗梦\人一数上\图片\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664" y="1298119"/>
            <a:ext cx="6037886" cy="30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7597882" y="1468942"/>
            <a:ext cx="3114039" cy="510540"/>
          </a:xfrm>
          <a:prstGeom prst="wedgeRoundRectCallout">
            <a:avLst>
              <a:gd name="adj1" fmla="val 26421"/>
              <a:gd name="adj2" fmla="val 83903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你又看到了什么？</a:t>
            </a:r>
          </a:p>
        </p:txBody>
      </p:sp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1522307" y="5030743"/>
            <a:ext cx="48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400" dirty="0">
                <a:ea typeface="思源黑体 CN Medium" panose="020B0600000000000000" pitchFamily="34" charset="-122"/>
                <a:sym typeface="Arial" panose="020B0604020202020204" pitchFamily="34" charset="0"/>
              </a:rPr>
              <a:t>还剩几只小鸡？</a:t>
            </a:r>
          </a:p>
        </p:txBody>
      </p:sp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6322907" y="5030743"/>
            <a:ext cx="38142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zh-CN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8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pic>
        <p:nvPicPr>
          <p:cNvPr id="9" name="Picture 2" descr="E:\罗梦\人一数上\图片\39.png"/>
          <p:cNvPicPr preferRelativeResize="0">
            <a:picLocks noChangeAspect="1"/>
          </p:cNvPicPr>
          <p:nvPr/>
        </p:nvPicPr>
        <p:blipFill>
          <a:blip r:embed="rId4" cstate="print"/>
          <a:srcRect l="73183" t="60467" r="11164" b="10132"/>
          <a:stretch>
            <a:fillRect/>
          </a:stretch>
        </p:blipFill>
        <p:spPr>
          <a:xfrm>
            <a:off x="2954259" y="3997225"/>
            <a:ext cx="872343" cy="8550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E:\罗梦\人一数上\图片\39.png"/>
          <p:cNvPicPr preferRelativeResize="0">
            <a:picLocks noChangeAspect="1"/>
          </p:cNvPicPr>
          <p:nvPr/>
        </p:nvPicPr>
        <p:blipFill>
          <a:blip r:embed="rId4" cstate="print"/>
          <a:srcRect l="73183" t="60467" r="11164" b="10132"/>
          <a:stretch>
            <a:fillRect/>
          </a:stretch>
        </p:blipFill>
        <p:spPr>
          <a:xfrm flipH="1">
            <a:off x="6096681" y="3997225"/>
            <a:ext cx="700903" cy="6870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79" y="2325972"/>
            <a:ext cx="1750628" cy="1930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95325" y="1130300"/>
            <a:ext cx="9448552" cy="294061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减法并不复杂，连续减法有两种计算方法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两个减数相加，得出一个和；用被减数减去和就是最后的结果；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或者用被减数减去第一个减数，得出的差作为被减数，再次减去最后的减数，得出的数就是最后的结果。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归纳总结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文本框 6145"/>
          <p:cNvSpPr txBox="1"/>
          <p:nvPr/>
        </p:nvSpPr>
        <p:spPr>
          <a:xfrm>
            <a:off x="660400" y="1300546"/>
            <a:ext cx="397416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想一想，摆一摆，填一填。</a:t>
            </a:r>
          </a:p>
        </p:txBody>
      </p:sp>
      <p:grpSp>
        <p:nvGrpSpPr>
          <p:cNvPr id="3" name="组合 1"/>
          <p:cNvGrpSpPr/>
          <p:nvPr/>
        </p:nvGrpSpPr>
        <p:grpSpPr>
          <a:xfrm>
            <a:off x="3541950" y="2013175"/>
            <a:ext cx="5106247" cy="1794087"/>
            <a:chOff x="5725" y="2551"/>
            <a:chExt cx="7032" cy="2722"/>
          </a:xfrm>
        </p:grpSpPr>
        <p:sp>
          <p:nvSpPr>
            <p:cNvPr id="5139" name="流程图: 终止 6152"/>
            <p:cNvSpPr/>
            <p:nvPr/>
          </p:nvSpPr>
          <p:spPr>
            <a:xfrm>
              <a:off x="5725" y="2551"/>
              <a:ext cx="7033" cy="2722"/>
            </a:xfrm>
            <a:prstGeom prst="flowChartTerminator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0" name="椭圆 6153"/>
            <p:cNvSpPr/>
            <p:nvPr/>
          </p:nvSpPr>
          <p:spPr>
            <a:xfrm>
              <a:off x="6520" y="2891"/>
              <a:ext cx="908" cy="907"/>
            </a:xfrm>
            <a:prstGeom prst="ellipse">
              <a:avLst/>
            </a:prstGeom>
            <a:solidFill>
              <a:srgbClr val="000080"/>
            </a:solidFill>
            <a:ln w="9525">
              <a:noFill/>
            </a:ln>
          </p:spPr>
          <p:txBody>
            <a:bodyPr anchor="t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1" name="椭圆 6154"/>
            <p:cNvSpPr/>
            <p:nvPr/>
          </p:nvSpPr>
          <p:spPr>
            <a:xfrm>
              <a:off x="7655" y="2891"/>
              <a:ext cx="908" cy="907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2" name="椭圆 6155"/>
            <p:cNvSpPr/>
            <p:nvPr/>
          </p:nvSpPr>
          <p:spPr>
            <a:xfrm>
              <a:off x="8788" y="2891"/>
              <a:ext cx="907" cy="907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3" name="椭圆 6156"/>
            <p:cNvSpPr/>
            <p:nvPr/>
          </p:nvSpPr>
          <p:spPr>
            <a:xfrm>
              <a:off x="9923" y="2891"/>
              <a:ext cx="907" cy="907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4" name="椭圆 6157"/>
            <p:cNvSpPr/>
            <p:nvPr/>
          </p:nvSpPr>
          <p:spPr>
            <a:xfrm>
              <a:off x="11055" y="2891"/>
              <a:ext cx="908" cy="907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5" name="椭圆 6158"/>
            <p:cNvSpPr/>
            <p:nvPr/>
          </p:nvSpPr>
          <p:spPr>
            <a:xfrm>
              <a:off x="6520" y="4023"/>
              <a:ext cx="908" cy="908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6" name="椭圆 6159"/>
            <p:cNvSpPr/>
            <p:nvPr/>
          </p:nvSpPr>
          <p:spPr>
            <a:xfrm>
              <a:off x="7655" y="4023"/>
              <a:ext cx="905" cy="908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7" name="椭圆 6160"/>
            <p:cNvSpPr/>
            <p:nvPr/>
          </p:nvSpPr>
          <p:spPr>
            <a:xfrm>
              <a:off x="8788" y="4023"/>
              <a:ext cx="907" cy="908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8" name="椭圆 6161"/>
            <p:cNvSpPr/>
            <p:nvPr/>
          </p:nvSpPr>
          <p:spPr>
            <a:xfrm>
              <a:off x="9923" y="4023"/>
              <a:ext cx="907" cy="908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9" name="椭圆 6162"/>
            <p:cNvSpPr/>
            <p:nvPr/>
          </p:nvSpPr>
          <p:spPr>
            <a:xfrm>
              <a:off x="11055" y="4023"/>
              <a:ext cx="908" cy="908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64" name="文本框 6163"/>
          <p:cNvSpPr txBox="1"/>
          <p:nvPr/>
        </p:nvSpPr>
        <p:spPr>
          <a:xfrm flipH="1">
            <a:off x="8274002" y="4239436"/>
            <a:ext cx="480484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800" kern="0" dirty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65" name="文本框 6164"/>
          <p:cNvSpPr txBox="1"/>
          <p:nvPr/>
        </p:nvSpPr>
        <p:spPr>
          <a:xfrm>
            <a:off x="8246886" y="5167865"/>
            <a:ext cx="38504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152" name="文本框 6165"/>
          <p:cNvSpPr txBox="1"/>
          <p:nvPr/>
        </p:nvSpPr>
        <p:spPr>
          <a:xfrm>
            <a:off x="2438747" y="4335671"/>
            <a:ext cx="312704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+ 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2+7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</a:t>
            </a:r>
          </a:p>
        </p:txBody>
      </p:sp>
      <p:sp>
        <p:nvSpPr>
          <p:cNvPr id="5153" name="矩形 6166"/>
          <p:cNvSpPr/>
          <p:nvPr/>
        </p:nvSpPr>
        <p:spPr>
          <a:xfrm>
            <a:off x="4439817" y="4266627"/>
            <a:ext cx="670983" cy="67098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defTabSz="1219200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54" name="矩形 6167"/>
          <p:cNvSpPr/>
          <p:nvPr/>
        </p:nvSpPr>
        <p:spPr>
          <a:xfrm>
            <a:off x="4439817" y="5225476"/>
            <a:ext cx="670983" cy="6731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defTabSz="1219200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55" name="文本框 6168"/>
          <p:cNvSpPr txBox="1"/>
          <p:nvPr/>
        </p:nvSpPr>
        <p:spPr>
          <a:xfrm>
            <a:off x="2517871" y="5201388"/>
            <a:ext cx="282225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2+7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+ 1 =</a:t>
            </a:r>
          </a:p>
        </p:txBody>
      </p:sp>
      <p:sp>
        <p:nvSpPr>
          <p:cNvPr id="5156" name="文本框 6169"/>
          <p:cNvSpPr txBox="1"/>
          <p:nvPr/>
        </p:nvSpPr>
        <p:spPr>
          <a:xfrm>
            <a:off x="5857041" y="5201388"/>
            <a:ext cx="199445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 – 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–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</a:t>
            </a:r>
          </a:p>
        </p:txBody>
      </p:sp>
      <p:sp>
        <p:nvSpPr>
          <p:cNvPr id="5157" name="文本框 6170"/>
          <p:cNvSpPr txBox="1"/>
          <p:nvPr/>
        </p:nvSpPr>
        <p:spPr>
          <a:xfrm>
            <a:off x="5803959" y="4312388"/>
            <a:ext cx="209384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 – </a:t>
            </a: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– 1 =</a:t>
            </a:r>
          </a:p>
        </p:txBody>
      </p:sp>
      <p:sp>
        <p:nvSpPr>
          <p:cNvPr id="6172" name="文本框 6171"/>
          <p:cNvSpPr txBox="1"/>
          <p:nvPr/>
        </p:nvSpPr>
        <p:spPr>
          <a:xfrm>
            <a:off x="4432934" y="4345397"/>
            <a:ext cx="8636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5159" name="矩形 6172"/>
          <p:cNvSpPr/>
          <p:nvPr/>
        </p:nvSpPr>
        <p:spPr>
          <a:xfrm>
            <a:off x="8178753" y="4160666"/>
            <a:ext cx="673100" cy="67098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defTabSz="1219200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60" name="矩形 6173"/>
          <p:cNvSpPr/>
          <p:nvPr/>
        </p:nvSpPr>
        <p:spPr>
          <a:xfrm>
            <a:off x="8178752" y="5119515"/>
            <a:ext cx="670984" cy="6731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defTabSz="1219200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75" name="文本框 6174"/>
          <p:cNvSpPr txBox="1"/>
          <p:nvPr/>
        </p:nvSpPr>
        <p:spPr>
          <a:xfrm>
            <a:off x="4408389" y="5273826"/>
            <a:ext cx="8636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34" name="椭圆 6153"/>
          <p:cNvSpPr/>
          <p:nvPr/>
        </p:nvSpPr>
        <p:spPr>
          <a:xfrm>
            <a:off x="4932014" y="2238259"/>
            <a:ext cx="659339" cy="597809"/>
          </a:xfrm>
          <a:prstGeom prst="ellipse">
            <a:avLst/>
          </a:prstGeom>
          <a:solidFill>
            <a:srgbClr val="000080"/>
          </a:solidFill>
          <a:ln w="9525">
            <a:noFill/>
          </a:ln>
        </p:spPr>
        <p:txBody>
          <a:bodyPr anchor="t"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6153"/>
          <p:cNvSpPr/>
          <p:nvPr/>
        </p:nvSpPr>
        <p:spPr>
          <a:xfrm>
            <a:off x="5761159" y="2239392"/>
            <a:ext cx="659339" cy="597809"/>
          </a:xfrm>
          <a:prstGeom prst="ellipse">
            <a:avLst/>
          </a:prstGeom>
          <a:solidFill>
            <a:srgbClr val="000080"/>
          </a:solidFill>
          <a:ln w="9525">
            <a:noFill/>
          </a:ln>
        </p:spPr>
        <p:txBody>
          <a:bodyPr anchor="t"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/>
      <p:bldP spid="6165" grpId="0"/>
      <p:bldP spid="6172" grpId="0"/>
      <p:bldP spid="61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1287433"/>
            <a:ext cx="5632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圈出能组成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</a:t>
            </a:r>
            <a:r>
              <a:rPr lang="zh-CN" alt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个数。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799390" y="2056114"/>
            <a:ext cx="4595284" cy="3568700"/>
          </a:xfrm>
          <a:prstGeom prst="round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2   6   1   9</a:t>
            </a:r>
          </a:p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4   3   7   2 </a:t>
            </a:r>
          </a:p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5   4   8   1</a:t>
            </a:r>
            <a:endParaRPr lang="zh-CN" altLang="en-US" sz="480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/>
        </p:nvSpPr>
        <p:spPr>
          <a:xfrm flipH="1">
            <a:off x="6229338" y="3419575"/>
            <a:ext cx="1563560" cy="1955700"/>
          </a:xfrm>
          <a:custGeom>
            <a:avLst/>
            <a:gdLst>
              <a:gd name="connsiteX0" fmla="*/ 284 w 1159961"/>
              <a:gd name="connsiteY0" fmla="*/ 155291 h 1507904"/>
              <a:gd name="connsiteX1" fmla="*/ 101884 w 1159961"/>
              <a:gd name="connsiteY1" fmla="*/ 16745 h 1507904"/>
              <a:gd name="connsiteX2" fmla="*/ 323557 w 1159961"/>
              <a:gd name="connsiteY2" fmla="*/ 16745 h 1507904"/>
              <a:gd name="connsiteX3" fmla="*/ 489812 w 1159961"/>
              <a:gd name="connsiteY3" fmla="*/ 146054 h 1507904"/>
              <a:gd name="connsiteX4" fmla="*/ 785375 w 1159961"/>
              <a:gd name="connsiteY4" fmla="*/ 561691 h 1507904"/>
              <a:gd name="connsiteX5" fmla="*/ 1108648 w 1159961"/>
              <a:gd name="connsiteY5" fmla="*/ 1014273 h 1507904"/>
              <a:gd name="connsiteX6" fmla="*/ 1154830 w 1159961"/>
              <a:gd name="connsiteY6" fmla="*/ 1337545 h 1507904"/>
              <a:gd name="connsiteX7" fmla="*/ 1062466 w 1159961"/>
              <a:gd name="connsiteY7" fmla="*/ 1466854 h 1507904"/>
              <a:gd name="connsiteX8" fmla="*/ 886975 w 1159961"/>
              <a:gd name="connsiteY8" fmla="*/ 1485327 h 1507904"/>
              <a:gd name="connsiteX9" fmla="*/ 545230 w 1159961"/>
              <a:gd name="connsiteY9" fmla="*/ 1171291 h 1507904"/>
              <a:gd name="connsiteX10" fmla="*/ 129594 w 1159961"/>
              <a:gd name="connsiteY10" fmla="*/ 395436 h 1507904"/>
              <a:gd name="connsiteX11" fmla="*/ 284 w 1159961"/>
              <a:gd name="connsiteY11" fmla="*/ 155291 h 1507904"/>
              <a:gd name="connsiteX0-1" fmla="*/ 4618 w 1190104"/>
              <a:gd name="connsiteY0-2" fmla="*/ 161637 h 1540934"/>
              <a:gd name="connsiteX1-3" fmla="*/ 106218 w 1190104"/>
              <a:gd name="connsiteY1-4" fmla="*/ 23091 h 1540934"/>
              <a:gd name="connsiteX2-5" fmla="*/ 327891 w 1190104"/>
              <a:gd name="connsiteY2-6" fmla="*/ 23091 h 1540934"/>
              <a:gd name="connsiteX3-7" fmla="*/ 494146 w 1190104"/>
              <a:gd name="connsiteY3-8" fmla="*/ 152400 h 1540934"/>
              <a:gd name="connsiteX4-9" fmla="*/ 1086964 w 1190104"/>
              <a:gd name="connsiteY4-10" fmla="*/ 85708 h 1540934"/>
              <a:gd name="connsiteX5-11" fmla="*/ 1112982 w 1190104"/>
              <a:gd name="connsiteY5-12" fmla="*/ 1020619 h 1540934"/>
              <a:gd name="connsiteX6-13" fmla="*/ 1159164 w 1190104"/>
              <a:gd name="connsiteY6-14" fmla="*/ 1343891 h 1540934"/>
              <a:gd name="connsiteX7-15" fmla="*/ 1066800 w 1190104"/>
              <a:gd name="connsiteY7-16" fmla="*/ 1473200 h 1540934"/>
              <a:gd name="connsiteX8-17" fmla="*/ 891309 w 1190104"/>
              <a:gd name="connsiteY8-18" fmla="*/ 1491673 h 1540934"/>
              <a:gd name="connsiteX9-19" fmla="*/ 549564 w 1190104"/>
              <a:gd name="connsiteY9-20" fmla="*/ 1177637 h 1540934"/>
              <a:gd name="connsiteX10-21" fmla="*/ 133928 w 1190104"/>
              <a:gd name="connsiteY10-22" fmla="*/ 401782 h 1540934"/>
              <a:gd name="connsiteX11-23" fmla="*/ 4618 w 1190104"/>
              <a:gd name="connsiteY11-24" fmla="*/ 161637 h 1540934"/>
              <a:gd name="connsiteX0-25" fmla="*/ 49183 w 1234668"/>
              <a:gd name="connsiteY0-26" fmla="*/ 161637 h 1537171"/>
              <a:gd name="connsiteX1-27" fmla="*/ 150783 w 1234668"/>
              <a:gd name="connsiteY1-28" fmla="*/ 23091 h 1537171"/>
              <a:gd name="connsiteX2-29" fmla="*/ 372456 w 1234668"/>
              <a:gd name="connsiteY2-30" fmla="*/ 23091 h 1537171"/>
              <a:gd name="connsiteX3-31" fmla="*/ 538711 w 1234668"/>
              <a:gd name="connsiteY3-32" fmla="*/ 152400 h 1537171"/>
              <a:gd name="connsiteX4-33" fmla="*/ 1131529 w 1234668"/>
              <a:gd name="connsiteY4-34" fmla="*/ 85708 h 1537171"/>
              <a:gd name="connsiteX5-35" fmla="*/ 1157547 w 1234668"/>
              <a:gd name="connsiteY5-36" fmla="*/ 1020619 h 1537171"/>
              <a:gd name="connsiteX6-37" fmla="*/ 1203729 w 1234668"/>
              <a:gd name="connsiteY6-38" fmla="*/ 1343891 h 1537171"/>
              <a:gd name="connsiteX7-39" fmla="*/ 1111365 w 1234668"/>
              <a:gd name="connsiteY7-40" fmla="*/ 1473200 h 1537171"/>
              <a:gd name="connsiteX8-41" fmla="*/ 935874 w 1234668"/>
              <a:gd name="connsiteY8-42" fmla="*/ 1491673 h 1537171"/>
              <a:gd name="connsiteX9-43" fmla="*/ 126230 w 1234668"/>
              <a:gd name="connsiteY9-44" fmla="*/ 1355523 h 1537171"/>
              <a:gd name="connsiteX10-45" fmla="*/ 178493 w 1234668"/>
              <a:gd name="connsiteY10-46" fmla="*/ 401782 h 1537171"/>
              <a:gd name="connsiteX11-47" fmla="*/ 49183 w 1234668"/>
              <a:gd name="connsiteY11-48" fmla="*/ 161637 h 1537171"/>
              <a:gd name="connsiteX0-49" fmla="*/ 49183 w 1247766"/>
              <a:gd name="connsiteY0-50" fmla="*/ 161637 h 1537171"/>
              <a:gd name="connsiteX1-51" fmla="*/ 150783 w 1247766"/>
              <a:gd name="connsiteY1-52" fmla="*/ 23091 h 1537171"/>
              <a:gd name="connsiteX2-53" fmla="*/ 372456 w 1247766"/>
              <a:gd name="connsiteY2-54" fmla="*/ 23091 h 1537171"/>
              <a:gd name="connsiteX3-55" fmla="*/ 538711 w 1247766"/>
              <a:gd name="connsiteY3-56" fmla="*/ 152400 h 1537171"/>
              <a:gd name="connsiteX4-57" fmla="*/ 1131529 w 1247766"/>
              <a:gd name="connsiteY4-58" fmla="*/ 85708 h 1537171"/>
              <a:gd name="connsiteX5-59" fmla="*/ 1157547 w 1247766"/>
              <a:gd name="connsiteY5-60" fmla="*/ 1020619 h 1537171"/>
              <a:gd name="connsiteX6-61" fmla="*/ 590216 w 1247766"/>
              <a:gd name="connsiteY6-62" fmla="*/ 1196796 h 1537171"/>
              <a:gd name="connsiteX7-63" fmla="*/ 1111365 w 1247766"/>
              <a:gd name="connsiteY7-64" fmla="*/ 1473200 h 1537171"/>
              <a:gd name="connsiteX8-65" fmla="*/ 935874 w 1247766"/>
              <a:gd name="connsiteY8-66" fmla="*/ 1491673 h 1537171"/>
              <a:gd name="connsiteX9-67" fmla="*/ 126230 w 1247766"/>
              <a:gd name="connsiteY9-68" fmla="*/ 1355523 h 1537171"/>
              <a:gd name="connsiteX10-69" fmla="*/ 178493 w 1247766"/>
              <a:gd name="connsiteY10-70" fmla="*/ 401782 h 1537171"/>
              <a:gd name="connsiteX11-71" fmla="*/ 49183 w 1247766"/>
              <a:gd name="connsiteY11-72" fmla="*/ 161637 h 1537171"/>
              <a:gd name="connsiteX0-73" fmla="*/ 49183 w 1247766"/>
              <a:gd name="connsiteY0-74" fmla="*/ 161637 h 1537171"/>
              <a:gd name="connsiteX1-75" fmla="*/ 150783 w 1247766"/>
              <a:gd name="connsiteY1-76" fmla="*/ 23091 h 1537171"/>
              <a:gd name="connsiteX2-77" fmla="*/ 372456 w 1247766"/>
              <a:gd name="connsiteY2-78" fmla="*/ 23091 h 1537171"/>
              <a:gd name="connsiteX3-79" fmla="*/ 538711 w 1247766"/>
              <a:gd name="connsiteY3-80" fmla="*/ 152400 h 1537171"/>
              <a:gd name="connsiteX4-81" fmla="*/ 1131529 w 1247766"/>
              <a:gd name="connsiteY4-82" fmla="*/ 85708 h 1537171"/>
              <a:gd name="connsiteX5-83" fmla="*/ 1157547 w 1247766"/>
              <a:gd name="connsiteY5-84" fmla="*/ 1020619 h 1537171"/>
              <a:gd name="connsiteX6-85" fmla="*/ 590216 w 1247766"/>
              <a:gd name="connsiteY6-86" fmla="*/ 1196796 h 1537171"/>
              <a:gd name="connsiteX7-87" fmla="*/ 590216 w 1247766"/>
              <a:gd name="connsiteY7-88" fmla="*/ 1355523 h 1537171"/>
              <a:gd name="connsiteX8-89" fmla="*/ 935874 w 1247766"/>
              <a:gd name="connsiteY8-90" fmla="*/ 1491673 h 1537171"/>
              <a:gd name="connsiteX9-91" fmla="*/ 126230 w 1247766"/>
              <a:gd name="connsiteY9-92" fmla="*/ 1355523 h 1537171"/>
              <a:gd name="connsiteX10-93" fmla="*/ 178493 w 1247766"/>
              <a:gd name="connsiteY10-94" fmla="*/ 401782 h 1537171"/>
              <a:gd name="connsiteX11-95" fmla="*/ 49183 w 1247766"/>
              <a:gd name="connsiteY11-96" fmla="*/ 161637 h 1537171"/>
              <a:gd name="connsiteX0-97" fmla="*/ 4618 w 1203201"/>
              <a:gd name="connsiteY0-98" fmla="*/ 161637 h 1527707"/>
              <a:gd name="connsiteX1-99" fmla="*/ 106218 w 1203201"/>
              <a:gd name="connsiteY1-100" fmla="*/ 23091 h 1527707"/>
              <a:gd name="connsiteX2-101" fmla="*/ 327891 w 1203201"/>
              <a:gd name="connsiteY2-102" fmla="*/ 23091 h 1527707"/>
              <a:gd name="connsiteX3-103" fmla="*/ 494146 w 1203201"/>
              <a:gd name="connsiteY3-104" fmla="*/ 152400 h 1527707"/>
              <a:gd name="connsiteX4-105" fmla="*/ 1086964 w 1203201"/>
              <a:gd name="connsiteY4-106" fmla="*/ 85708 h 1527707"/>
              <a:gd name="connsiteX5-107" fmla="*/ 1112982 w 1203201"/>
              <a:gd name="connsiteY5-108" fmla="*/ 1020619 h 1527707"/>
              <a:gd name="connsiteX6-109" fmla="*/ 545651 w 1203201"/>
              <a:gd name="connsiteY6-110" fmla="*/ 1196796 h 1527707"/>
              <a:gd name="connsiteX7-111" fmla="*/ 545651 w 1203201"/>
              <a:gd name="connsiteY7-112" fmla="*/ 1355523 h 1527707"/>
              <a:gd name="connsiteX8-113" fmla="*/ 390989 w 1203201"/>
              <a:gd name="connsiteY8-114" fmla="*/ 1434886 h 1527707"/>
              <a:gd name="connsiteX9-115" fmla="*/ 81665 w 1203201"/>
              <a:gd name="connsiteY9-116" fmla="*/ 1355523 h 1527707"/>
              <a:gd name="connsiteX10-117" fmla="*/ 133928 w 1203201"/>
              <a:gd name="connsiteY10-118" fmla="*/ 401782 h 1527707"/>
              <a:gd name="connsiteX11-119" fmla="*/ 4618 w 1203201"/>
              <a:gd name="connsiteY11-120" fmla="*/ 161637 h 1527707"/>
              <a:gd name="connsiteX0-121" fmla="*/ 4618 w 1190103"/>
              <a:gd name="connsiteY0-122" fmla="*/ 161637 h 1527707"/>
              <a:gd name="connsiteX1-123" fmla="*/ 106218 w 1190103"/>
              <a:gd name="connsiteY1-124" fmla="*/ 23091 h 1527707"/>
              <a:gd name="connsiteX2-125" fmla="*/ 327891 w 1190103"/>
              <a:gd name="connsiteY2-126" fmla="*/ 23091 h 1527707"/>
              <a:gd name="connsiteX3-127" fmla="*/ 494146 w 1190103"/>
              <a:gd name="connsiteY3-128" fmla="*/ 152400 h 1527707"/>
              <a:gd name="connsiteX4-129" fmla="*/ 1086964 w 1190103"/>
              <a:gd name="connsiteY4-130" fmla="*/ 85708 h 1527707"/>
              <a:gd name="connsiteX5-131" fmla="*/ 932305 w 1190103"/>
              <a:gd name="connsiteY5-132" fmla="*/ 799981 h 1527707"/>
              <a:gd name="connsiteX6-133" fmla="*/ 545651 w 1190103"/>
              <a:gd name="connsiteY6-134" fmla="*/ 1196796 h 1527707"/>
              <a:gd name="connsiteX7-135" fmla="*/ 545651 w 1190103"/>
              <a:gd name="connsiteY7-136" fmla="*/ 1355523 h 1527707"/>
              <a:gd name="connsiteX8-137" fmla="*/ 390989 w 1190103"/>
              <a:gd name="connsiteY8-138" fmla="*/ 1434886 h 1527707"/>
              <a:gd name="connsiteX9-139" fmla="*/ 81665 w 1190103"/>
              <a:gd name="connsiteY9-140" fmla="*/ 1355523 h 1527707"/>
              <a:gd name="connsiteX10-141" fmla="*/ 133928 w 1190103"/>
              <a:gd name="connsiteY10-142" fmla="*/ 401782 h 1527707"/>
              <a:gd name="connsiteX11-143" fmla="*/ 4618 w 1190103"/>
              <a:gd name="connsiteY11-144" fmla="*/ 161637 h 15277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190103" h="1527707">
                <a:moveTo>
                  <a:pt x="4618" y="161637"/>
                </a:moveTo>
                <a:cubicBezTo>
                  <a:pt x="0" y="98522"/>
                  <a:pt x="52339" y="46182"/>
                  <a:pt x="106218" y="23091"/>
                </a:cubicBezTo>
                <a:cubicBezTo>
                  <a:pt x="160097" y="0"/>
                  <a:pt x="263236" y="1540"/>
                  <a:pt x="327891" y="23091"/>
                </a:cubicBezTo>
                <a:cubicBezTo>
                  <a:pt x="392546" y="44642"/>
                  <a:pt x="367634" y="141964"/>
                  <a:pt x="494146" y="152400"/>
                </a:cubicBezTo>
                <a:cubicBezTo>
                  <a:pt x="620658" y="162836"/>
                  <a:pt x="1086964" y="85708"/>
                  <a:pt x="1086964" y="85708"/>
                </a:cubicBezTo>
                <a:cubicBezTo>
                  <a:pt x="1190103" y="230411"/>
                  <a:pt x="1022524" y="614800"/>
                  <a:pt x="932305" y="799981"/>
                </a:cubicBezTo>
                <a:cubicBezTo>
                  <a:pt x="842086" y="985162"/>
                  <a:pt x="610093" y="1104206"/>
                  <a:pt x="545651" y="1196796"/>
                </a:cubicBezTo>
                <a:cubicBezTo>
                  <a:pt x="481209" y="1289386"/>
                  <a:pt x="571428" y="1315841"/>
                  <a:pt x="545651" y="1355523"/>
                </a:cubicBezTo>
                <a:cubicBezTo>
                  <a:pt x="519874" y="1395205"/>
                  <a:pt x="468320" y="1434886"/>
                  <a:pt x="390989" y="1434886"/>
                </a:cubicBezTo>
                <a:cubicBezTo>
                  <a:pt x="313658" y="1434886"/>
                  <a:pt x="124508" y="1527707"/>
                  <a:pt x="81665" y="1355523"/>
                </a:cubicBezTo>
                <a:cubicBezTo>
                  <a:pt x="38822" y="1183339"/>
                  <a:pt x="146769" y="600763"/>
                  <a:pt x="133928" y="401782"/>
                </a:cubicBezTo>
                <a:cubicBezTo>
                  <a:pt x="121087" y="202801"/>
                  <a:pt x="9236" y="224752"/>
                  <a:pt x="4618" y="16163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5036162" y="2357786"/>
            <a:ext cx="2039860" cy="2182672"/>
          </a:xfrm>
          <a:custGeom>
            <a:avLst/>
            <a:gdLst>
              <a:gd name="connsiteX0" fmla="*/ 721320 w 1303211"/>
              <a:gd name="connsiteY0" fmla="*/ 95632 h 1497255"/>
              <a:gd name="connsiteX1" fmla="*/ 961466 w 1303211"/>
              <a:gd name="connsiteY1" fmla="*/ 21741 h 1497255"/>
              <a:gd name="connsiteX2" fmla="*/ 1109248 w 1303211"/>
              <a:gd name="connsiteY2" fmla="*/ 30978 h 1497255"/>
              <a:gd name="connsiteX3" fmla="*/ 1303211 w 1303211"/>
              <a:gd name="connsiteY3" fmla="*/ 363487 h 1497255"/>
              <a:gd name="connsiteX4" fmla="*/ 1109248 w 1303211"/>
              <a:gd name="connsiteY4" fmla="*/ 631341 h 1497255"/>
              <a:gd name="connsiteX5" fmla="*/ 481175 w 1303211"/>
              <a:gd name="connsiteY5" fmla="*/ 1481087 h 1497255"/>
              <a:gd name="connsiteX6" fmla="*/ 10120 w 1303211"/>
              <a:gd name="connsiteY6" fmla="*/ 1157814 h 1497255"/>
              <a:gd name="connsiteX7" fmla="*/ 204084 w 1303211"/>
              <a:gd name="connsiteY7" fmla="*/ 769887 h 1497255"/>
              <a:gd name="connsiteX8" fmla="*/ 721320 w 1303211"/>
              <a:gd name="connsiteY8" fmla="*/ 95632 h 1497255"/>
              <a:gd name="connsiteX0-1" fmla="*/ 757382 w 2093208"/>
              <a:gd name="connsiteY0-2" fmla="*/ 124691 h 1597891"/>
              <a:gd name="connsiteX1-3" fmla="*/ 997528 w 2093208"/>
              <a:gd name="connsiteY1-4" fmla="*/ 50800 h 1597891"/>
              <a:gd name="connsiteX2-5" fmla="*/ 1145310 w 2093208"/>
              <a:gd name="connsiteY2-6" fmla="*/ 60037 h 1597891"/>
              <a:gd name="connsiteX3-7" fmla="*/ 2093208 w 2093208"/>
              <a:gd name="connsiteY3-8" fmla="*/ 333900 h 1597891"/>
              <a:gd name="connsiteX4-9" fmla="*/ 1145310 w 2093208"/>
              <a:gd name="connsiteY4-10" fmla="*/ 660400 h 1597891"/>
              <a:gd name="connsiteX5-11" fmla="*/ 517237 w 2093208"/>
              <a:gd name="connsiteY5-12" fmla="*/ 1510146 h 1597891"/>
              <a:gd name="connsiteX6-13" fmla="*/ 46182 w 2093208"/>
              <a:gd name="connsiteY6-14" fmla="*/ 1186873 h 1597891"/>
              <a:gd name="connsiteX7-15" fmla="*/ 240146 w 2093208"/>
              <a:gd name="connsiteY7-16" fmla="*/ 798946 h 1597891"/>
              <a:gd name="connsiteX8-17" fmla="*/ 757382 w 2093208"/>
              <a:gd name="connsiteY8-18" fmla="*/ 124691 h 1597891"/>
              <a:gd name="connsiteX0-19" fmla="*/ 854964 w 2190790"/>
              <a:gd name="connsiteY0-20" fmla="*/ 124691 h 1641011"/>
              <a:gd name="connsiteX1-21" fmla="*/ 1095110 w 2190790"/>
              <a:gd name="connsiteY1-22" fmla="*/ 50800 h 1641011"/>
              <a:gd name="connsiteX2-23" fmla="*/ 1242892 w 2190790"/>
              <a:gd name="connsiteY2-24" fmla="*/ 60037 h 1641011"/>
              <a:gd name="connsiteX3-25" fmla="*/ 2190790 w 2190790"/>
              <a:gd name="connsiteY3-26" fmla="*/ 333900 h 1641011"/>
              <a:gd name="connsiteX4-27" fmla="*/ 1242892 w 2190790"/>
              <a:gd name="connsiteY4-28" fmla="*/ 660400 h 1641011"/>
              <a:gd name="connsiteX5-29" fmla="*/ 1200313 w 2190790"/>
              <a:gd name="connsiteY5-30" fmla="*/ 1553265 h 1641011"/>
              <a:gd name="connsiteX6-31" fmla="*/ 143764 w 2190790"/>
              <a:gd name="connsiteY6-32" fmla="*/ 1186873 h 1641011"/>
              <a:gd name="connsiteX7-33" fmla="*/ 337728 w 2190790"/>
              <a:gd name="connsiteY7-34" fmla="*/ 798946 h 1641011"/>
              <a:gd name="connsiteX8-35" fmla="*/ 854964 w 2190790"/>
              <a:gd name="connsiteY8-36" fmla="*/ 124691 h 1641011"/>
              <a:gd name="connsiteX0-37" fmla="*/ 523170 w 1858996"/>
              <a:gd name="connsiteY0-38" fmla="*/ 124691 h 1625865"/>
              <a:gd name="connsiteX1-39" fmla="*/ 763316 w 1858996"/>
              <a:gd name="connsiteY1-40" fmla="*/ 50800 h 1625865"/>
              <a:gd name="connsiteX2-41" fmla="*/ 911098 w 1858996"/>
              <a:gd name="connsiteY2-42" fmla="*/ 60037 h 1625865"/>
              <a:gd name="connsiteX3-43" fmla="*/ 1858996 w 1858996"/>
              <a:gd name="connsiteY3-44" fmla="*/ 333900 h 1625865"/>
              <a:gd name="connsiteX4-45" fmla="*/ 911098 w 1858996"/>
              <a:gd name="connsiteY4-46" fmla="*/ 660400 h 1625865"/>
              <a:gd name="connsiteX5-47" fmla="*/ 868519 w 1858996"/>
              <a:gd name="connsiteY5-48" fmla="*/ 1553265 h 1625865"/>
              <a:gd name="connsiteX6-49" fmla="*/ 487566 w 1858996"/>
              <a:gd name="connsiteY6-50" fmla="*/ 1096002 h 1625865"/>
              <a:gd name="connsiteX7-51" fmla="*/ 5934 w 1858996"/>
              <a:gd name="connsiteY7-52" fmla="*/ 798946 h 1625865"/>
              <a:gd name="connsiteX8-53" fmla="*/ 523170 w 1858996"/>
              <a:gd name="connsiteY8-54" fmla="*/ 124691 h 1625865"/>
              <a:gd name="connsiteX0-55" fmla="*/ 193919 w 1529745"/>
              <a:gd name="connsiteY0-56" fmla="*/ 136095 h 1637269"/>
              <a:gd name="connsiteX1-57" fmla="*/ 434065 w 1529745"/>
              <a:gd name="connsiteY1-58" fmla="*/ 62204 h 1637269"/>
              <a:gd name="connsiteX2-59" fmla="*/ 581847 w 1529745"/>
              <a:gd name="connsiteY2-60" fmla="*/ 71441 h 1637269"/>
              <a:gd name="connsiteX3-61" fmla="*/ 1529745 w 1529745"/>
              <a:gd name="connsiteY3-62" fmla="*/ 345304 h 1637269"/>
              <a:gd name="connsiteX4-63" fmla="*/ 581847 w 1529745"/>
              <a:gd name="connsiteY4-64" fmla="*/ 671804 h 1637269"/>
              <a:gd name="connsiteX5-65" fmla="*/ 539268 w 1529745"/>
              <a:gd name="connsiteY5-66" fmla="*/ 1564669 h 1637269"/>
              <a:gd name="connsiteX6-67" fmla="*/ 158315 w 1529745"/>
              <a:gd name="connsiteY6-68" fmla="*/ 1107406 h 1637269"/>
              <a:gd name="connsiteX7-69" fmla="*/ 5934 w 1529745"/>
              <a:gd name="connsiteY7-70" fmla="*/ 878775 h 1637269"/>
              <a:gd name="connsiteX8-71" fmla="*/ 193919 w 1529745"/>
              <a:gd name="connsiteY8-72" fmla="*/ 136095 h 1637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29745" h="1637269">
                <a:moveTo>
                  <a:pt x="193919" y="136095"/>
                </a:moveTo>
                <a:cubicBezTo>
                  <a:pt x="265274" y="0"/>
                  <a:pt x="369410" y="72980"/>
                  <a:pt x="434065" y="62204"/>
                </a:cubicBezTo>
                <a:cubicBezTo>
                  <a:pt x="498720" y="51428"/>
                  <a:pt x="399234" y="24258"/>
                  <a:pt x="581847" y="71441"/>
                </a:cubicBezTo>
                <a:cubicBezTo>
                  <a:pt x="764460" y="118624"/>
                  <a:pt x="1529745" y="245244"/>
                  <a:pt x="1529745" y="345304"/>
                </a:cubicBezTo>
                <a:cubicBezTo>
                  <a:pt x="1529745" y="445364"/>
                  <a:pt x="581847" y="671804"/>
                  <a:pt x="581847" y="671804"/>
                </a:cubicBezTo>
                <a:cubicBezTo>
                  <a:pt x="444841" y="858071"/>
                  <a:pt x="609857" y="1492069"/>
                  <a:pt x="539268" y="1564669"/>
                </a:cubicBezTo>
                <a:cubicBezTo>
                  <a:pt x="468679" y="1637269"/>
                  <a:pt x="247204" y="1221722"/>
                  <a:pt x="158315" y="1107406"/>
                </a:cubicBezTo>
                <a:cubicBezTo>
                  <a:pt x="69426" y="993090"/>
                  <a:pt x="0" y="1040660"/>
                  <a:pt x="5934" y="878775"/>
                </a:cubicBezTo>
                <a:cubicBezTo>
                  <a:pt x="11868" y="716890"/>
                  <a:pt x="122564" y="272190"/>
                  <a:pt x="193919" y="13609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138931" y="2513324"/>
            <a:ext cx="2015245" cy="3043108"/>
          </a:xfrm>
          <a:custGeom>
            <a:avLst/>
            <a:gdLst>
              <a:gd name="connsiteX0" fmla="*/ 721320 w 1303211"/>
              <a:gd name="connsiteY0" fmla="*/ 95632 h 1497255"/>
              <a:gd name="connsiteX1" fmla="*/ 961466 w 1303211"/>
              <a:gd name="connsiteY1" fmla="*/ 21741 h 1497255"/>
              <a:gd name="connsiteX2" fmla="*/ 1109248 w 1303211"/>
              <a:gd name="connsiteY2" fmla="*/ 30978 h 1497255"/>
              <a:gd name="connsiteX3" fmla="*/ 1303211 w 1303211"/>
              <a:gd name="connsiteY3" fmla="*/ 363487 h 1497255"/>
              <a:gd name="connsiteX4" fmla="*/ 1109248 w 1303211"/>
              <a:gd name="connsiteY4" fmla="*/ 631341 h 1497255"/>
              <a:gd name="connsiteX5" fmla="*/ 481175 w 1303211"/>
              <a:gd name="connsiteY5" fmla="*/ 1481087 h 1497255"/>
              <a:gd name="connsiteX6" fmla="*/ 10120 w 1303211"/>
              <a:gd name="connsiteY6" fmla="*/ 1157814 h 1497255"/>
              <a:gd name="connsiteX7" fmla="*/ 204084 w 1303211"/>
              <a:gd name="connsiteY7" fmla="*/ 769887 h 1497255"/>
              <a:gd name="connsiteX8" fmla="*/ 721320 w 1303211"/>
              <a:gd name="connsiteY8" fmla="*/ 95632 h 1497255"/>
              <a:gd name="connsiteX0-1" fmla="*/ 757382 w 2093208"/>
              <a:gd name="connsiteY0-2" fmla="*/ 124691 h 1597891"/>
              <a:gd name="connsiteX1-3" fmla="*/ 997528 w 2093208"/>
              <a:gd name="connsiteY1-4" fmla="*/ 50800 h 1597891"/>
              <a:gd name="connsiteX2-5" fmla="*/ 1145310 w 2093208"/>
              <a:gd name="connsiteY2-6" fmla="*/ 60037 h 1597891"/>
              <a:gd name="connsiteX3-7" fmla="*/ 2093208 w 2093208"/>
              <a:gd name="connsiteY3-8" fmla="*/ 333900 h 1597891"/>
              <a:gd name="connsiteX4-9" fmla="*/ 1145310 w 2093208"/>
              <a:gd name="connsiteY4-10" fmla="*/ 660400 h 1597891"/>
              <a:gd name="connsiteX5-11" fmla="*/ 517237 w 2093208"/>
              <a:gd name="connsiteY5-12" fmla="*/ 1510146 h 1597891"/>
              <a:gd name="connsiteX6-13" fmla="*/ 46182 w 2093208"/>
              <a:gd name="connsiteY6-14" fmla="*/ 1186873 h 1597891"/>
              <a:gd name="connsiteX7-15" fmla="*/ 240146 w 2093208"/>
              <a:gd name="connsiteY7-16" fmla="*/ 798946 h 1597891"/>
              <a:gd name="connsiteX8-17" fmla="*/ 757382 w 2093208"/>
              <a:gd name="connsiteY8-18" fmla="*/ 124691 h 1597891"/>
              <a:gd name="connsiteX0-19" fmla="*/ 854964 w 2190790"/>
              <a:gd name="connsiteY0-20" fmla="*/ 124691 h 1641011"/>
              <a:gd name="connsiteX1-21" fmla="*/ 1095110 w 2190790"/>
              <a:gd name="connsiteY1-22" fmla="*/ 50800 h 1641011"/>
              <a:gd name="connsiteX2-23" fmla="*/ 1242892 w 2190790"/>
              <a:gd name="connsiteY2-24" fmla="*/ 60037 h 1641011"/>
              <a:gd name="connsiteX3-25" fmla="*/ 2190790 w 2190790"/>
              <a:gd name="connsiteY3-26" fmla="*/ 333900 h 1641011"/>
              <a:gd name="connsiteX4-27" fmla="*/ 1242892 w 2190790"/>
              <a:gd name="connsiteY4-28" fmla="*/ 660400 h 1641011"/>
              <a:gd name="connsiteX5-29" fmla="*/ 1200313 w 2190790"/>
              <a:gd name="connsiteY5-30" fmla="*/ 1553265 h 1641011"/>
              <a:gd name="connsiteX6-31" fmla="*/ 143764 w 2190790"/>
              <a:gd name="connsiteY6-32" fmla="*/ 1186873 h 1641011"/>
              <a:gd name="connsiteX7-33" fmla="*/ 337728 w 2190790"/>
              <a:gd name="connsiteY7-34" fmla="*/ 798946 h 1641011"/>
              <a:gd name="connsiteX8-35" fmla="*/ 854964 w 2190790"/>
              <a:gd name="connsiteY8-36" fmla="*/ 124691 h 1641011"/>
              <a:gd name="connsiteX0-37" fmla="*/ 523170 w 1858996"/>
              <a:gd name="connsiteY0-38" fmla="*/ 124691 h 1625865"/>
              <a:gd name="connsiteX1-39" fmla="*/ 763316 w 1858996"/>
              <a:gd name="connsiteY1-40" fmla="*/ 50800 h 1625865"/>
              <a:gd name="connsiteX2-41" fmla="*/ 911098 w 1858996"/>
              <a:gd name="connsiteY2-42" fmla="*/ 60037 h 1625865"/>
              <a:gd name="connsiteX3-43" fmla="*/ 1858996 w 1858996"/>
              <a:gd name="connsiteY3-44" fmla="*/ 333900 h 1625865"/>
              <a:gd name="connsiteX4-45" fmla="*/ 911098 w 1858996"/>
              <a:gd name="connsiteY4-46" fmla="*/ 660400 h 1625865"/>
              <a:gd name="connsiteX5-47" fmla="*/ 868519 w 1858996"/>
              <a:gd name="connsiteY5-48" fmla="*/ 1553265 h 1625865"/>
              <a:gd name="connsiteX6-49" fmla="*/ 487566 w 1858996"/>
              <a:gd name="connsiteY6-50" fmla="*/ 1096002 h 1625865"/>
              <a:gd name="connsiteX7-51" fmla="*/ 5934 w 1858996"/>
              <a:gd name="connsiteY7-52" fmla="*/ 798946 h 1625865"/>
              <a:gd name="connsiteX8-53" fmla="*/ 523170 w 1858996"/>
              <a:gd name="connsiteY8-54" fmla="*/ 124691 h 1625865"/>
              <a:gd name="connsiteX0-55" fmla="*/ 193919 w 1529745"/>
              <a:gd name="connsiteY0-56" fmla="*/ 136095 h 1637269"/>
              <a:gd name="connsiteX1-57" fmla="*/ 434065 w 1529745"/>
              <a:gd name="connsiteY1-58" fmla="*/ 62204 h 1637269"/>
              <a:gd name="connsiteX2-59" fmla="*/ 581847 w 1529745"/>
              <a:gd name="connsiteY2-60" fmla="*/ 71441 h 1637269"/>
              <a:gd name="connsiteX3-61" fmla="*/ 1529745 w 1529745"/>
              <a:gd name="connsiteY3-62" fmla="*/ 345304 h 1637269"/>
              <a:gd name="connsiteX4-63" fmla="*/ 581847 w 1529745"/>
              <a:gd name="connsiteY4-64" fmla="*/ 671804 h 1637269"/>
              <a:gd name="connsiteX5-65" fmla="*/ 539268 w 1529745"/>
              <a:gd name="connsiteY5-66" fmla="*/ 1564669 h 1637269"/>
              <a:gd name="connsiteX6-67" fmla="*/ 158315 w 1529745"/>
              <a:gd name="connsiteY6-68" fmla="*/ 1107406 h 1637269"/>
              <a:gd name="connsiteX7-69" fmla="*/ 5934 w 1529745"/>
              <a:gd name="connsiteY7-70" fmla="*/ 878775 h 1637269"/>
              <a:gd name="connsiteX8-71" fmla="*/ 193919 w 1529745"/>
              <a:gd name="connsiteY8-72" fmla="*/ 136095 h 1637269"/>
              <a:gd name="connsiteX0-73" fmla="*/ 193919 w 611090"/>
              <a:gd name="connsiteY0-74" fmla="*/ 136095 h 1637269"/>
              <a:gd name="connsiteX1-75" fmla="*/ 434065 w 611090"/>
              <a:gd name="connsiteY1-76" fmla="*/ 62204 h 1637269"/>
              <a:gd name="connsiteX2-77" fmla="*/ 581847 w 611090"/>
              <a:gd name="connsiteY2-78" fmla="*/ 71441 h 1637269"/>
              <a:gd name="connsiteX3-79" fmla="*/ 609524 w 611090"/>
              <a:gd name="connsiteY3-80" fmla="*/ 381052 h 1637269"/>
              <a:gd name="connsiteX4-81" fmla="*/ 581847 w 611090"/>
              <a:gd name="connsiteY4-82" fmla="*/ 671804 h 1637269"/>
              <a:gd name="connsiteX5-83" fmla="*/ 539268 w 611090"/>
              <a:gd name="connsiteY5-84" fmla="*/ 1564669 h 1637269"/>
              <a:gd name="connsiteX6-85" fmla="*/ 158315 w 611090"/>
              <a:gd name="connsiteY6-86" fmla="*/ 1107406 h 1637269"/>
              <a:gd name="connsiteX7-87" fmla="*/ 5934 w 611090"/>
              <a:gd name="connsiteY7-88" fmla="*/ 878775 h 1637269"/>
              <a:gd name="connsiteX8-89" fmla="*/ 193919 w 611090"/>
              <a:gd name="connsiteY8-90" fmla="*/ 136095 h 1637269"/>
              <a:gd name="connsiteX0-91" fmla="*/ 263186 w 1511286"/>
              <a:gd name="connsiteY0-92" fmla="*/ 136095 h 2282700"/>
              <a:gd name="connsiteX1-93" fmla="*/ 503332 w 1511286"/>
              <a:gd name="connsiteY1-94" fmla="*/ 62204 h 2282700"/>
              <a:gd name="connsiteX2-95" fmla="*/ 651114 w 1511286"/>
              <a:gd name="connsiteY2-96" fmla="*/ 71441 h 2282700"/>
              <a:gd name="connsiteX3-97" fmla="*/ 678791 w 1511286"/>
              <a:gd name="connsiteY3-98" fmla="*/ 381052 h 2282700"/>
              <a:gd name="connsiteX4-99" fmla="*/ 651114 w 1511286"/>
              <a:gd name="connsiteY4-100" fmla="*/ 671804 h 2282700"/>
              <a:gd name="connsiteX5-101" fmla="*/ 1440696 w 1511286"/>
              <a:gd name="connsiteY5-102" fmla="*/ 2210100 h 2282700"/>
              <a:gd name="connsiteX6-103" fmla="*/ 227582 w 1511286"/>
              <a:gd name="connsiteY6-104" fmla="*/ 1107406 h 2282700"/>
              <a:gd name="connsiteX7-105" fmla="*/ 75201 w 1511286"/>
              <a:gd name="connsiteY7-106" fmla="*/ 878775 h 2282700"/>
              <a:gd name="connsiteX8-107" fmla="*/ 263186 w 1511286"/>
              <a:gd name="connsiteY8-108" fmla="*/ 136095 h 2282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11286" h="2282700">
                <a:moveTo>
                  <a:pt x="263186" y="136095"/>
                </a:moveTo>
                <a:cubicBezTo>
                  <a:pt x="334541" y="0"/>
                  <a:pt x="438677" y="72980"/>
                  <a:pt x="503332" y="62204"/>
                </a:cubicBezTo>
                <a:cubicBezTo>
                  <a:pt x="567987" y="51428"/>
                  <a:pt x="621871" y="18300"/>
                  <a:pt x="651114" y="71441"/>
                </a:cubicBezTo>
                <a:cubicBezTo>
                  <a:pt x="680357" y="124582"/>
                  <a:pt x="678791" y="280992"/>
                  <a:pt x="678791" y="381052"/>
                </a:cubicBezTo>
                <a:cubicBezTo>
                  <a:pt x="678791" y="481112"/>
                  <a:pt x="651114" y="671804"/>
                  <a:pt x="651114" y="671804"/>
                </a:cubicBezTo>
                <a:cubicBezTo>
                  <a:pt x="514108" y="858071"/>
                  <a:pt x="1511285" y="2137500"/>
                  <a:pt x="1440696" y="2210100"/>
                </a:cubicBezTo>
                <a:cubicBezTo>
                  <a:pt x="1370107" y="2282700"/>
                  <a:pt x="455164" y="1329293"/>
                  <a:pt x="227582" y="1107406"/>
                </a:cubicBezTo>
                <a:cubicBezTo>
                  <a:pt x="0" y="885519"/>
                  <a:pt x="69267" y="1040660"/>
                  <a:pt x="75201" y="878775"/>
                </a:cubicBezTo>
                <a:cubicBezTo>
                  <a:pt x="81135" y="716890"/>
                  <a:pt x="191831" y="272190"/>
                  <a:pt x="263186" y="13609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7750" y="1781398"/>
            <a:ext cx="1515158" cy="3323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1+5+3 =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1+3+6 =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4+1+2</a:t>
            </a: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+4+1 =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2+5+1=</a:t>
            </a:r>
            <a:endParaRPr lang="zh-CN" altLang="en-US" sz="28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21376" y="1916849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446955" y="2578145"/>
            <a:ext cx="5854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1847" y="3181780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5497" y="3800879"/>
            <a:ext cx="5854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4621" y="4459550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084256" y="1781398"/>
            <a:ext cx="1635384" cy="3323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10-1</a:t>
            </a: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-1 =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9- 2 - 2 =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10-3- 2</a:t>
            </a: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8 - 4 - 3</a:t>
            </a: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9 - 3- 4 =</a:t>
            </a:r>
            <a:endParaRPr lang="zh-CN" altLang="en-US" sz="28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73883" y="1900761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8673883" y="2543344"/>
            <a:ext cx="347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635855" y="3170741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8620228" y="3813324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8696762" y="4459551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3" grpId="0"/>
      <p:bldP spid="10" grpId="0"/>
      <p:bldP spid="8" grpId="0"/>
      <p:bldP spid="9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2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7153" y="2027309"/>
            <a:ext cx="3430689" cy="2777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4" descr="24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1164" y="2236220"/>
            <a:ext cx="3303384" cy="25689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1"/>
          <p:cNvSpPr txBox="1"/>
          <p:nvPr/>
        </p:nvSpPr>
        <p:spPr>
          <a:xfrm>
            <a:off x="3761592" y="4281936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4194" y="4281936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4551" y="4280393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01235" y="4280393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3986" y="1311474"/>
            <a:ext cx="297228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（教材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P65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做一做）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9"/>
          <p:cNvGrpSpPr/>
          <p:nvPr/>
        </p:nvGrpSpPr>
        <p:grpSpPr>
          <a:xfrm>
            <a:off x="2525426" y="2181361"/>
            <a:ext cx="3724487" cy="2363894"/>
            <a:chOff x="2600" y="3098"/>
            <a:chExt cx="4399" cy="2792"/>
          </a:xfrm>
        </p:grpSpPr>
        <p:grpSp>
          <p:nvGrpSpPr>
            <p:cNvPr id="17" name="组合 30"/>
            <p:cNvGrpSpPr/>
            <p:nvPr/>
          </p:nvGrpSpPr>
          <p:grpSpPr>
            <a:xfrm>
              <a:off x="6077" y="3124"/>
              <a:ext cx="922" cy="2766"/>
              <a:chOff x="6097" y="3160"/>
              <a:chExt cx="922" cy="2766"/>
            </a:xfrm>
          </p:grpSpPr>
          <p:sp>
            <p:nvSpPr>
              <p:cNvPr id="28" name="矩形 27"/>
              <p:cNvSpPr>
                <a:spLocks noChangeAspect="1"/>
              </p:cNvSpPr>
              <p:nvPr/>
            </p:nvSpPr>
            <p:spPr>
              <a:xfrm>
                <a:off x="6097" y="3160"/>
                <a:ext cx="922" cy="9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矩形 28"/>
              <p:cNvSpPr>
                <a:spLocks noChangeAspect="1"/>
              </p:cNvSpPr>
              <p:nvPr/>
            </p:nvSpPr>
            <p:spPr>
              <a:xfrm>
                <a:off x="6097" y="5004"/>
                <a:ext cx="922" cy="9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矩形 29"/>
              <p:cNvSpPr>
                <a:spLocks noChangeAspect="1"/>
              </p:cNvSpPr>
              <p:nvPr/>
            </p:nvSpPr>
            <p:spPr>
              <a:xfrm>
                <a:off x="6097" y="4082"/>
                <a:ext cx="922" cy="9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/>
                <a:endPara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组合 26"/>
            <p:cNvGrpSpPr/>
            <p:nvPr/>
          </p:nvGrpSpPr>
          <p:grpSpPr>
            <a:xfrm>
              <a:off x="2600" y="3098"/>
              <a:ext cx="3349" cy="2792"/>
              <a:chOff x="2600" y="3098"/>
              <a:chExt cx="3349" cy="2792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2600" y="3098"/>
                <a:ext cx="922" cy="2766"/>
                <a:chOff x="2600" y="3098"/>
                <a:chExt cx="922" cy="2766"/>
              </a:xfrm>
            </p:grpSpPr>
            <p:sp>
              <p:nvSpPr>
                <p:cNvPr id="6" name="矩形 5"/>
                <p:cNvSpPr>
                  <a:spLocks noChangeAspect="1"/>
                </p:cNvSpPr>
                <p:nvPr/>
              </p:nvSpPr>
              <p:spPr>
                <a:xfrm>
                  <a:off x="2600" y="3098"/>
                  <a:ext cx="922" cy="9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" name="矩形 11"/>
                <p:cNvSpPr>
                  <a:spLocks noChangeAspect="1"/>
                </p:cNvSpPr>
                <p:nvPr/>
              </p:nvSpPr>
              <p:spPr>
                <a:xfrm>
                  <a:off x="2600" y="4942"/>
                  <a:ext cx="922" cy="9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" name="矩形 12"/>
                <p:cNvSpPr>
                  <a:spLocks noChangeAspect="1"/>
                </p:cNvSpPr>
                <p:nvPr/>
              </p:nvSpPr>
              <p:spPr>
                <a:xfrm>
                  <a:off x="2600" y="4020"/>
                  <a:ext cx="922" cy="9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TextBox 8"/>
              <p:cNvSpPr txBox="1"/>
              <p:nvPr/>
            </p:nvSpPr>
            <p:spPr>
              <a:xfrm>
                <a:off x="2739" y="3137"/>
                <a:ext cx="455" cy="61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1219200">
                  <a:defRPr/>
                </a:pPr>
                <a:r>
                  <a:rPr lang="en-US" altLang="zh-CN" sz="280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5" name="TextBox 9"/>
              <p:cNvSpPr txBox="1"/>
              <p:nvPr/>
            </p:nvSpPr>
            <p:spPr>
              <a:xfrm>
                <a:off x="2739" y="4049"/>
                <a:ext cx="455" cy="61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1219200">
                  <a:defRPr/>
                </a:pPr>
                <a:r>
                  <a:rPr lang="en-US" altLang="zh-CN" sz="280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6" name="TextBox 10"/>
              <p:cNvSpPr txBox="1"/>
              <p:nvPr/>
            </p:nvSpPr>
            <p:spPr>
              <a:xfrm>
                <a:off x="2739" y="4932"/>
                <a:ext cx="455" cy="61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1219200">
                  <a:defRPr/>
                </a:pPr>
                <a:r>
                  <a:rPr lang="en-US" altLang="zh-CN" sz="280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8" name="TextBox 2"/>
              <p:cNvSpPr txBox="1"/>
              <p:nvPr/>
            </p:nvSpPr>
            <p:spPr>
              <a:xfrm>
                <a:off x="3671" y="4022"/>
                <a:ext cx="2278" cy="61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1219200">
                  <a:defRPr/>
                </a:pPr>
                <a:r>
                  <a:rPr lang="en-US" altLang="zh-CN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+            </a:t>
                </a:r>
                <a:r>
                  <a:rPr lang="en-US" altLang="zh-CN" sz="2800" baseline="-250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 </a:t>
                </a:r>
                <a:r>
                  <a:rPr lang="en-US" altLang="zh-CN" sz="2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=</a:t>
                </a:r>
              </a:p>
            </p:txBody>
          </p:sp>
          <p:grpSp>
            <p:nvGrpSpPr>
              <p:cNvPr id="27" name="组合 24"/>
              <p:cNvGrpSpPr/>
              <p:nvPr/>
            </p:nvGrpSpPr>
            <p:grpSpPr>
              <a:xfrm>
                <a:off x="4393" y="3124"/>
                <a:ext cx="922" cy="2766"/>
                <a:chOff x="4393" y="3124"/>
                <a:chExt cx="922" cy="2766"/>
              </a:xfrm>
            </p:grpSpPr>
            <p:sp>
              <p:nvSpPr>
                <p:cNvPr id="19" name="矩形 18"/>
                <p:cNvSpPr>
                  <a:spLocks noChangeAspect="1"/>
                </p:cNvSpPr>
                <p:nvPr/>
              </p:nvSpPr>
              <p:spPr>
                <a:xfrm>
                  <a:off x="4393" y="3124"/>
                  <a:ext cx="922" cy="9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矩形 19"/>
                <p:cNvSpPr>
                  <a:spLocks noChangeAspect="1"/>
                </p:cNvSpPr>
                <p:nvPr/>
              </p:nvSpPr>
              <p:spPr>
                <a:xfrm>
                  <a:off x="4393" y="4968"/>
                  <a:ext cx="922" cy="9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矩形 20"/>
                <p:cNvSpPr>
                  <a:spLocks noChangeAspect="1"/>
                </p:cNvSpPr>
                <p:nvPr/>
              </p:nvSpPr>
              <p:spPr>
                <a:xfrm>
                  <a:off x="4393" y="4046"/>
                  <a:ext cx="922" cy="9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/>
                  <a:endParaRPr lang="zh-CN" altLang="en-US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TextBox 8"/>
              <p:cNvSpPr txBox="1"/>
              <p:nvPr/>
            </p:nvSpPr>
            <p:spPr>
              <a:xfrm>
                <a:off x="4532" y="3163"/>
                <a:ext cx="455" cy="61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1219200">
                  <a:defRPr/>
                </a:pPr>
                <a:r>
                  <a:rPr lang="en-US" altLang="zh-CN" sz="280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3" name="TextBox 9"/>
              <p:cNvSpPr txBox="1"/>
              <p:nvPr/>
            </p:nvSpPr>
            <p:spPr>
              <a:xfrm>
                <a:off x="4532" y="4075"/>
                <a:ext cx="455" cy="61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1219200">
                  <a:defRPr/>
                </a:pPr>
                <a:r>
                  <a:rPr lang="en-US" altLang="zh-CN" sz="280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4" name="TextBox 10"/>
              <p:cNvSpPr txBox="1"/>
              <p:nvPr/>
            </p:nvSpPr>
            <p:spPr>
              <a:xfrm>
                <a:off x="4532" y="4958"/>
                <a:ext cx="455" cy="61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1219200">
                  <a:defRPr/>
                </a:pPr>
                <a:r>
                  <a:rPr lang="en-US" altLang="zh-CN" sz="2800" dirty="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</a:t>
                </a: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5408750" y="2227505"/>
            <a:ext cx="5854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8750" y="3016599"/>
            <a:ext cx="5854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8750" y="3805692"/>
            <a:ext cx="5854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8643" y="2259403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78643" y="3031985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78643" y="3779169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903751" y="2213526"/>
            <a:ext cx="780627" cy="2341880"/>
            <a:chOff x="11446" y="3124"/>
            <a:chExt cx="922" cy="2766"/>
          </a:xfrm>
        </p:grpSpPr>
        <p:sp>
          <p:nvSpPr>
            <p:cNvPr id="32" name="矩形 31"/>
            <p:cNvSpPr>
              <a:spLocks noChangeAspect="1"/>
            </p:cNvSpPr>
            <p:nvPr/>
          </p:nvSpPr>
          <p:spPr>
            <a:xfrm>
              <a:off x="11446" y="3124"/>
              <a:ext cx="922" cy="9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>
              <a:spLocks noChangeAspect="1"/>
            </p:cNvSpPr>
            <p:nvPr/>
          </p:nvSpPr>
          <p:spPr>
            <a:xfrm>
              <a:off x="11446" y="4968"/>
              <a:ext cx="922" cy="9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>
              <a:spLocks noChangeAspect="1"/>
            </p:cNvSpPr>
            <p:nvPr/>
          </p:nvSpPr>
          <p:spPr>
            <a:xfrm>
              <a:off x="11446" y="4046"/>
              <a:ext cx="922" cy="9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矩形 44"/>
          <p:cNvSpPr>
            <a:spLocks noChangeAspect="1"/>
          </p:cNvSpPr>
          <p:nvPr/>
        </p:nvSpPr>
        <p:spPr>
          <a:xfrm>
            <a:off x="7138520" y="2214381"/>
            <a:ext cx="780627" cy="7806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485228" y="2995008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9"/>
          <p:cNvSpPr txBox="1"/>
          <p:nvPr/>
        </p:nvSpPr>
        <p:spPr>
          <a:xfrm>
            <a:off x="7297992" y="2251679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48" name="矩形 47"/>
          <p:cNvSpPr>
            <a:spLocks noChangeAspect="1"/>
          </p:cNvSpPr>
          <p:nvPr/>
        </p:nvSpPr>
        <p:spPr>
          <a:xfrm>
            <a:off x="7138520" y="3027160"/>
            <a:ext cx="780627" cy="7806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9"/>
          <p:cNvSpPr txBox="1"/>
          <p:nvPr/>
        </p:nvSpPr>
        <p:spPr>
          <a:xfrm>
            <a:off x="7297992" y="3064458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0" name="矩形 49"/>
          <p:cNvSpPr>
            <a:spLocks noChangeAspect="1"/>
          </p:cNvSpPr>
          <p:nvPr/>
        </p:nvSpPr>
        <p:spPr>
          <a:xfrm>
            <a:off x="7138520" y="3839939"/>
            <a:ext cx="780627" cy="693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9"/>
          <p:cNvSpPr txBox="1"/>
          <p:nvPr/>
        </p:nvSpPr>
        <p:spPr>
          <a:xfrm>
            <a:off x="7297992" y="3909389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52" name="矩形 51"/>
          <p:cNvSpPr/>
          <p:nvPr/>
        </p:nvSpPr>
        <p:spPr>
          <a:xfrm>
            <a:off x="8214119" y="302917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提高练习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4300" y="3249352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8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33947" y="3317104"/>
            <a:ext cx="622300" cy="62653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54193" y="3317104"/>
            <a:ext cx="624417" cy="62865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91388" y="3248585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8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81804" y="4739467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8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37266" y="3340254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61744" y="3340254"/>
            <a:ext cx="586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3472993" y="2707520"/>
            <a:ext cx="665683" cy="6095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138676" y="2707520"/>
            <a:ext cx="711181" cy="5079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833885" y="1793144"/>
            <a:ext cx="5854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lang="zh-CN" altLang="en-US" sz="28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5561038" y="2605923"/>
            <a:ext cx="812779" cy="6095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4895356" y="2605923"/>
            <a:ext cx="665683" cy="6095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5357844" y="1894741"/>
            <a:ext cx="622300" cy="62865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59441" y="1894741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H="1" flipV="1">
            <a:off x="6373817" y="4028285"/>
            <a:ext cx="609584" cy="6095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6983401" y="4028286"/>
            <a:ext cx="681251" cy="64266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138676" y="2707520"/>
            <a:ext cx="5" cy="71118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33884" y="3249352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8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983401" y="4028285"/>
            <a:ext cx="101597" cy="64266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80206" y="3215507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8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提高练习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4097"/>
          <p:cNvGrpSpPr/>
          <p:nvPr/>
        </p:nvGrpSpPr>
        <p:grpSpPr>
          <a:xfrm>
            <a:off x="1698874" y="1564218"/>
            <a:ext cx="8803567" cy="3911600"/>
            <a:chOff x="0" y="0"/>
            <a:chExt cx="10397" cy="4620"/>
          </a:xfrm>
        </p:grpSpPr>
        <p:grpSp>
          <p:nvGrpSpPr>
            <p:cNvPr id="3085" name="组合 4098"/>
            <p:cNvGrpSpPr/>
            <p:nvPr/>
          </p:nvGrpSpPr>
          <p:grpSpPr>
            <a:xfrm>
              <a:off x="0" y="0"/>
              <a:ext cx="1540" cy="4620"/>
              <a:chOff x="0" y="0"/>
              <a:chExt cx="1540" cy="4620"/>
            </a:xfrm>
          </p:grpSpPr>
          <p:sp>
            <p:nvSpPr>
              <p:cNvPr id="3086" name="文本框 4099"/>
              <p:cNvSpPr txBox="1"/>
              <p:nvPr/>
            </p:nvSpPr>
            <p:spPr>
              <a:xfrm>
                <a:off x="0" y="0"/>
                <a:ext cx="1540" cy="6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defTabSz="1219200"/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 + 1 =</a:t>
                </a:r>
              </a:p>
            </p:txBody>
          </p:sp>
          <p:sp>
            <p:nvSpPr>
              <p:cNvPr id="3087" name="文本框 4100"/>
              <p:cNvSpPr txBox="1"/>
              <p:nvPr/>
            </p:nvSpPr>
            <p:spPr>
              <a:xfrm>
                <a:off x="0" y="1334"/>
                <a:ext cx="1540" cy="6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defTabSz="1219200"/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+ 2 =</a:t>
                </a:r>
              </a:p>
            </p:txBody>
          </p:sp>
          <p:sp>
            <p:nvSpPr>
              <p:cNvPr id="3088" name="文本框 4101"/>
              <p:cNvSpPr txBox="1"/>
              <p:nvPr/>
            </p:nvSpPr>
            <p:spPr>
              <a:xfrm>
                <a:off x="0" y="4002"/>
                <a:ext cx="1433" cy="6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defTabSz="1219200"/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8 </a:t>
                </a:r>
                <a:r>
                  <a:rPr lang="en-US" altLang="zh-CN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-</a:t>
                </a:r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4 =</a:t>
                </a:r>
              </a:p>
            </p:txBody>
          </p:sp>
          <p:sp>
            <p:nvSpPr>
              <p:cNvPr id="3089" name="文本框 4102"/>
              <p:cNvSpPr txBox="1"/>
              <p:nvPr/>
            </p:nvSpPr>
            <p:spPr>
              <a:xfrm>
                <a:off x="0" y="2668"/>
                <a:ext cx="1540" cy="6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defTabSz="1219200"/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 + 3 =</a:t>
                </a:r>
              </a:p>
            </p:txBody>
          </p:sp>
        </p:grpSp>
        <p:grpSp>
          <p:nvGrpSpPr>
            <p:cNvPr id="3091" name="组合 4104"/>
            <p:cNvGrpSpPr/>
            <p:nvPr/>
          </p:nvGrpSpPr>
          <p:grpSpPr>
            <a:xfrm>
              <a:off x="4193" y="0"/>
              <a:ext cx="1788" cy="4620"/>
              <a:chOff x="0" y="0"/>
              <a:chExt cx="1788" cy="4620"/>
            </a:xfrm>
          </p:grpSpPr>
          <p:sp>
            <p:nvSpPr>
              <p:cNvPr id="3092" name="文本框 4105"/>
              <p:cNvSpPr txBox="1"/>
              <p:nvPr/>
            </p:nvSpPr>
            <p:spPr>
              <a:xfrm>
                <a:off x="0" y="0"/>
                <a:ext cx="1540" cy="6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defTabSz="1219200"/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 + 3 =</a:t>
                </a:r>
              </a:p>
            </p:txBody>
          </p:sp>
          <p:sp>
            <p:nvSpPr>
              <p:cNvPr id="3093" name="文本框 4106"/>
              <p:cNvSpPr txBox="1"/>
              <p:nvPr/>
            </p:nvSpPr>
            <p:spPr>
              <a:xfrm>
                <a:off x="10" y="1334"/>
                <a:ext cx="1742" cy="7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defTabSz="1219200"/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  </a:t>
                </a:r>
                <a:r>
                  <a:rPr lang="en-US" altLang="zh-CN" sz="36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-</a:t>
                </a:r>
                <a:r>
                  <a:rPr lang="zh-CN" altLang="en-US" sz="36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3 =</a:t>
                </a:r>
              </a:p>
            </p:txBody>
          </p:sp>
          <p:sp>
            <p:nvSpPr>
              <p:cNvPr id="3094" name="文本框 4107"/>
              <p:cNvSpPr txBox="1"/>
              <p:nvPr/>
            </p:nvSpPr>
            <p:spPr>
              <a:xfrm>
                <a:off x="0" y="4002"/>
                <a:ext cx="1551" cy="6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defTabSz="1219200"/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 </a:t>
                </a:r>
                <a:r>
                  <a:rPr lang="en-US" altLang="zh-CN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-</a:t>
                </a:r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 2 =</a:t>
                </a:r>
              </a:p>
            </p:txBody>
          </p:sp>
          <p:sp>
            <p:nvSpPr>
              <p:cNvPr id="3095" name="文本框 4108"/>
              <p:cNvSpPr txBox="1"/>
              <p:nvPr/>
            </p:nvSpPr>
            <p:spPr>
              <a:xfrm>
                <a:off x="0" y="2668"/>
                <a:ext cx="1788" cy="6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defTabSz="1219200"/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10 </a:t>
                </a:r>
                <a:r>
                  <a:rPr lang="en-US" altLang="zh-CN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-</a:t>
                </a:r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 5 =</a:t>
                </a:r>
              </a:p>
            </p:txBody>
          </p:sp>
        </p:grpSp>
        <p:grpSp>
          <p:nvGrpSpPr>
            <p:cNvPr id="3099" name="组合 4112"/>
            <p:cNvGrpSpPr/>
            <p:nvPr/>
          </p:nvGrpSpPr>
          <p:grpSpPr>
            <a:xfrm>
              <a:off x="8846" y="0"/>
              <a:ext cx="1551" cy="4620"/>
              <a:chOff x="0" y="0"/>
              <a:chExt cx="1551" cy="4620"/>
            </a:xfrm>
          </p:grpSpPr>
          <p:sp>
            <p:nvSpPr>
              <p:cNvPr id="3100" name="文本框 4113"/>
              <p:cNvSpPr txBox="1"/>
              <p:nvPr/>
            </p:nvSpPr>
            <p:spPr>
              <a:xfrm>
                <a:off x="0" y="0"/>
                <a:ext cx="1540" cy="6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defTabSz="1219200"/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+ 6 =</a:t>
                </a:r>
              </a:p>
            </p:txBody>
          </p:sp>
          <p:sp>
            <p:nvSpPr>
              <p:cNvPr id="3101" name="文本框 4114"/>
              <p:cNvSpPr txBox="1"/>
              <p:nvPr/>
            </p:nvSpPr>
            <p:spPr>
              <a:xfrm>
                <a:off x="0" y="1334"/>
                <a:ext cx="1540" cy="6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defTabSz="1219200"/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+ 2 =</a:t>
                </a:r>
              </a:p>
            </p:txBody>
          </p:sp>
          <p:sp>
            <p:nvSpPr>
              <p:cNvPr id="3102" name="文本框 4115"/>
              <p:cNvSpPr txBox="1"/>
              <p:nvPr/>
            </p:nvSpPr>
            <p:spPr>
              <a:xfrm>
                <a:off x="0" y="4002"/>
                <a:ext cx="1540" cy="6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defTabSz="1219200"/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 + 2 =</a:t>
                </a:r>
              </a:p>
            </p:txBody>
          </p:sp>
          <p:sp>
            <p:nvSpPr>
              <p:cNvPr id="3103" name="文本框 4116"/>
              <p:cNvSpPr txBox="1"/>
              <p:nvPr/>
            </p:nvSpPr>
            <p:spPr>
              <a:xfrm>
                <a:off x="0" y="2668"/>
                <a:ext cx="1551" cy="61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defTabSz="1219200"/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7 </a:t>
                </a:r>
                <a:r>
                  <a:rPr lang="en-US" altLang="zh-CN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-</a:t>
                </a:r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 5 =</a:t>
                </a:r>
              </a:p>
            </p:txBody>
          </p:sp>
        </p:grpSp>
      </p:grpSp>
      <p:sp>
        <p:nvSpPr>
          <p:cNvPr id="4119" name="文本框 4118"/>
          <p:cNvSpPr txBox="1"/>
          <p:nvPr/>
        </p:nvSpPr>
        <p:spPr>
          <a:xfrm>
            <a:off x="2859677" y="4960132"/>
            <a:ext cx="38504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4120" name="文本框 4119"/>
          <p:cNvSpPr txBox="1"/>
          <p:nvPr/>
        </p:nvSpPr>
        <p:spPr>
          <a:xfrm>
            <a:off x="2888028" y="3864430"/>
            <a:ext cx="58541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4121" name="文本框 4120"/>
          <p:cNvSpPr txBox="1"/>
          <p:nvPr/>
        </p:nvSpPr>
        <p:spPr>
          <a:xfrm>
            <a:off x="2988481" y="2693681"/>
            <a:ext cx="38504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4122" name="文本框 4121"/>
          <p:cNvSpPr txBox="1"/>
          <p:nvPr/>
        </p:nvSpPr>
        <p:spPr>
          <a:xfrm>
            <a:off x="2975611" y="1591734"/>
            <a:ext cx="38504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4123" name="文本框 4122"/>
          <p:cNvSpPr txBox="1"/>
          <p:nvPr/>
        </p:nvSpPr>
        <p:spPr>
          <a:xfrm>
            <a:off x="6626861" y="4953001"/>
            <a:ext cx="38504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4124" name="文本框 4123"/>
          <p:cNvSpPr txBox="1"/>
          <p:nvPr/>
        </p:nvSpPr>
        <p:spPr>
          <a:xfrm>
            <a:off x="6811011" y="3801534"/>
            <a:ext cx="38504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4125" name="文本框 4124"/>
          <p:cNvSpPr txBox="1"/>
          <p:nvPr/>
        </p:nvSpPr>
        <p:spPr>
          <a:xfrm>
            <a:off x="6618490" y="2774982"/>
            <a:ext cx="38504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4126" name="文本框 4125"/>
          <p:cNvSpPr txBox="1"/>
          <p:nvPr/>
        </p:nvSpPr>
        <p:spPr>
          <a:xfrm>
            <a:off x="6626861" y="1591734"/>
            <a:ext cx="38504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4127" name="文本框 4126"/>
          <p:cNvSpPr txBox="1"/>
          <p:nvPr/>
        </p:nvSpPr>
        <p:spPr>
          <a:xfrm>
            <a:off x="10464378" y="4953001"/>
            <a:ext cx="38504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4128" name="文本框 4127"/>
          <p:cNvSpPr txBox="1"/>
          <p:nvPr/>
        </p:nvSpPr>
        <p:spPr>
          <a:xfrm>
            <a:off x="10464378" y="3801534"/>
            <a:ext cx="38504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129" name="文本框 4128"/>
          <p:cNvSpPr txBox="1"/>
          <p:nvPr/>
        </p:nvSpPr>
        <p:spPr>
          <a:xfrm>
            <a:off x="10464378" y="2647951"/>
            <a:ext cx="38504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130" name="文本框 4129"/>
          <p:cNvSpPr txBox="1"/>
          <p:nvPr/>
        </p:nvSpPr>
        <p:spPr>
          <a:xfrm>
            <a:off x="10464378" y="1591734"/>
            <a:ext cx="38504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3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bldLvl="0"/>
      <p:bldP spid="4120" grpId="0" bldLvl="0"/>
      <p:bldP spid="4121" grpId="0" bldLvl="0"/>
      <p:bldP spid="4122" grpId="0" bldLvl="0"/>
      <p:bldP spid="4123" grpId="0" bldLvl="0"/>
      <p:bldP spid="4124" grpId="0" bldLvl="0"/>
      <p:bldP spid="4125" grpId="0" bldLvl="0"/>
      <p:bldP spid="4126" grpId="0" bldLvl="0"/>
      <p:bldP spid="4127" grpId="0" bldLvl="0"/>
      <p:bldP spid="4128" grpId="0" bldLvl="0"/>
      <p:bldP spid="4129" grpId="0" bldLvl="0"/>
      <p:bldP spid="4130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95325" y="1229704"/>
            <a:ext cx="9448552" cy="286232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拔萝卜游戏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拔一个萝卜需要一个人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老师出示萝卜的数量，要求同学们用最少的人拔出萝卜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老师在上次萝卜的数量上，再次增加萝卜数量，让学生思考需要加上或者减去多少人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课堂活动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422118" y="4861534"/>
            <a:ext cx="4999566" cy="836507"/>
            <a:chOff x="3568" y="6567"/>
            <a:chExt cx="5905" cy="988"/>
          </a:xfrm>
        </p:grpSpPr>
        <p:sp>
          <p:nvSpPr>
            <p:cNvPr id="6" name="TextBox 3"/>
            <p:cNvSpPr txBox="1"/>
            <p:nvPr/>
          </p:nvSpPr>
          <p:spPr>
            <a:xfrm>
              <a:off x="3568" y="6786"/>
              <a:ext cx="5073" cy="6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28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   </a:t>
              </a: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8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</a:t>
              </a: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        </a:t>
              </a:r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</a:t>
              </a:r>
              <a:r>
                <a:rPr lang="en-US" altLang="zh-CN" sz="28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4890" y="6595"/>
              <a:ext cx="960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744" y="6595"/>
              <a:ext cx="960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513" y="6567"/>
              <a:ext cx="960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4671" y="1327956"/>
            <a:ext cx="283603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（教材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P66 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题）</a:t>
            </a:r>
          </a:p>
        </p:txBody>
      </p:sp>
      <p:pic>
        <p:nvPicPr>
          <p:cNvPr id="11267" name="Picture 3" descr="E:\罗梦\人一数上\图片\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0297" y="1789621"/>
            <a:ext cx="5702772" cy="26102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27384" y="2056521"/>
            <a:ext cx="4411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25730" y="5028514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1584" y="5028514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9084" y="5028514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课后练习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9259" y="1317103"/>
            <a:ext cx="288412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（教材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P66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题）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2353" y="2171926"/>
            <a:ext cx="4411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24760" y="2012334"/>
            <a:ext cx="4338556" cy="2503926"/>
            <a:chOff x="3750" y="1673"/>
            <a:chExt cx="6900" cy="3951"/>
          </a:xfrm>
        </p:grpSpPr>
        <p:pic>
          <p:nvPicPr>
            <p:cNvPr id="12290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b="17150"/>
            <a:stretch>
              <a:fillRect/>
            </a:stretch>
          </p:blipFill>
          <p:spPr>
            <a:xfrm>
              <a:off x="3750" y="1673"/>
              <a:ext cx="6900" cy="39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矩形 2"/>
            <p:cNvSpPr/>
            <p:nvPr/>
          </p:nvSpPr>
          <p:spPr>
            <a:xfrm>
              <a:off x="5400" y="5454"/>
              <a:ext cx="4079" cy="170"/>
            </a:xfrm>
            <a:prstGeom prst="rect">
              <a:avLst/>
            </a:prstGeom>
            <a:solidFill>
              <a:srgbClr val="FFFF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97709" y="4854259"/>
            <a:ext cx="5065606" cy="836507"/>
            <a:chOff x="3490" y="6567"/>
            <a:chExt cx="5983" cy="988"/>
          </a:xfrm>
        </p:grpSpPr>
        <p:sp>
          <p:nvSpPr>
            <p:cNvPr id="6" name="TextBox 3"/>
            <p:cNvSpPr txBox="1"/>
            <p:nvPr/>
          </p:nvSpPr>
          <p:spPr>
            <a:xfrm>
              <a:off x="3490" y="6762"/>
              <a:ext cx="4955" cy="6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28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  </a:t>
              </a: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        </a:t>
              </a:r>
              <a:r>
                <a:rPr lang="en-US" altLang="zh-CN" sz="28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</a:t>
              </a: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</a:t>
              </a:r>
              <a:r>
                <a:rPr lang="en-US" altLang="zh-CN" sz="28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4890" y="6595"/>
              <a:ext cx="960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744" y="6595"/>
              <a:ext cx="960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513" y="6567"/>
              <a:ext cx="960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TextBox 3"/>
          <p:cNvSpPr txBox="1"/>
          <p:nvPr/>
        </p:nvSpPr>
        <p:spPr>
          <a:xfrm>
            <a:off x="4925232" y="4963369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6461086" y="4963369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7797126" y="4963369"/>
            <a:ext cx="5854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课后练习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3426" y="1884928"/>
            <a:ext cx="7196817" cy="23836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38724" y="1244244"/>
            <a:ext cx="283603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（教材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P66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题）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703" y="2119930"/>
            <a:ext cx="4411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34342" y="4631986"/>
            <a:ext cx="5008033" cy="836507"/>
            <a:chOff x="3558" y="6567"/>
            <a:chExt cx="5915" cy="988"/>
          </a:xfrm>
        </p:grpSpPr>
        <p:sp>
          <p:nvSpPr>
            <p:cNvPr id="6" name="TextBox 3"/>
            <p:cNvSpPr txBox="1"/>
            <p:nvPr/>
          </p:nvSpPr>
          <p:spPr>
            <a:xfrm>
              <a:off x="3558" y="6762"/>
              <a:ext cx="4955" cy="6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28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  </a:t>
              </a: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－</a:t>
              </a:r>
              <a:r>
                <a:rPr lang="en-US" altLang="zh-CN" sz="28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</a:t>
              </a: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－</a:t>
              </a:r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</a:t>
              </a:r>
              <a:r>
                <a:rPr lang="en-US" altLang="zh-CN" sz="28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4890" y="6595"/>
              <a:ext cx="960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744" y="6595"/>
              <a:ext cx="960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513" y="6567"/>
              <a:ext cx="960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TextBox 3"/>
          <p:cNvSpPr txBox="1"/>
          <p:nvPr/>
        </p:nvSpPr>
        <p:spPr>
          <a:xfrm>
            <a:off x="4834844" y="4798967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0697" y="4798967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8197" y="4798967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课后练习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0189" y="1596174"/>
            <a:ext cx="5726310" cy="2991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21277" y="1365342"/>
            <a:ext cx="283603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（教材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P66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题）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9932" y="2217677"/>
            <a:ext cx="4411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805675" y="4761655"/>
            <a:ext cx="5108786" cy="836507"/>
            <a:chOff x="3439" y="6567"/>
            <a:chExt cx="6034" cy="988"/>
          </a:xfrm>
        </p:grpSpPr>
        <p:sp>
          <p:nvSpPr>
            <p:cNvPr id="6" name="TextBox 3"/>
            <p:cNvSpPr txBox="1"/>
            <p:nvPr/>
          </p:nvSpPr>
          <p:spPr>
            <a:xfrm>
              <a:off x="3439" y="6771"/>
              <a:ext cx="5074" cy="6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28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  </a:t>
              </a: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－</a:t>
              </a:r>
              <a:r>
                <a:rPr lang="en-US" altLang="zh-CN" sz="28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</a:t>
              </a:r>
              <a:r>
                <a: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－       </a:t>
              </a:r>
              <a:r>
                <a:rPr lang="en-US" altLang="zh-CN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</a:t>
              </a:r>
              <a:r>
                <a:rPr lang="en-US" altLang="zh-CN" sz="280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4890" y="6595"/>
              <a:ext cx="960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744" y="6595"/>
              <a:ext cx="960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513" y="6567"/>
              <a:ext cx="960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TextBox 3"/>
          <p:cNvSpPr txBox="1"/>
          <p:nvPr/>
        </p:nvSpPr>
        <p:spPr>
          <a:xfrm>
            <a:off x="5241657" y="4870763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7510" y="4870763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5010" y="4870763"/>
            <a:ext cx="3850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课后练习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0400" y="1264427"/>
            <a:ext cx="10858500" cy="230832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注意身边关于连加或者连减的实际运用情况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比如，第一天吃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个苹果，第二天吃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个苹果，第三天吃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个苹果，一共吃了多少个苹果？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同学们，你们回去想想，还有哪些情景呢？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课后练习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t="1943" r="52990"/>
          <a:stretch>
            <a:fillRect/>
          </a:stretch>
        </p:blipFill>
        <p:spPr>
          <a:xfrm>
            <a:off x="-44167" y="-1"/>
            <a:ext cx="2193007" cy="6298239"/>
          </a:xfrm>
          <a:custGeom>
            <a:avLst/>
            <a:gdLst>
              <a:gd name="connsiteX0" fmla="*/ 0 w 2193007"/>
              <a:gd name="connsiteY0" fmla="*/ 0 h 6298239"/>
              <a:gd name="connsiteX1" fmla="*/ 2062112 w 2193007"/>
              <a:gd name="connsiteY1" fmla="*/ 2046042 h 6298239"/>
              <a:gd name="connsiteX2" fmla="*/ 2015747 w 2193007"/>
              <a:gd name="connsiteY2" fmla="*/ 2108634 h 6298239"/>
              <a:gd name="connsiteX3" fmla="*/ 1747364 w 2193007"/>
              <a:gd name="connsiteY3" fmla="*/ 2995625 h 6298239"/>
              <a:gd name="connsiteX4" fmla="*/ 2106213 w 2193007"/>
              <a:gd name="connsiteY4" fmla="*/ 4004744 h 6298239"/>
              <a:gd name="connsiteX5" fmla="*/ 2193007 w 2193007"/>
              <a:gd name="connsiteY5" fmla="*/ 4101151 h 6298239"/>
              <a:gd name="connsiteX6" fmla="*/ 53957 w 2193007"/>
              <a:gd name="connsiteY6" fmla="*/ 6298239 h 6298239"/>
              <a:gd name="connsiteX7" fmla="*/ 0 w 2193007"/>
              <a:gd name="connsiteY7" fmla="*/ 0 h 629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007" h="6298239">
                <a:moveTo>
                  <a:pt x="0" y="0"/>
                </a:moveTo>
                <a:lnTo>
                  <a:pt x="2062112" y="2046042"/>
                </a:lnTo>
                <a:lnTo>
                  <a:pt x="2015747" y="2108634"/>
                </a:lnTo>
                <a:cubicBezTo>
                  <a:pt x="1846305" y="2361831"/>
                  <a:pt x="1747364" y="2667064"/>
                  <a:pt x="1747364" y="2995625"/>
                </a:cubicBezTo>
                <a:cubicBezTo>
                  <a:pt x="1747364" y="3378946"/>
                  <a:pt x="1882033" y="3730514"/>
                  <a:pt x="2106213" y="4004744"/>
                </a:cubicBezTo>
                <a:lnTo>
                  <a:pt x="2193007" y="4101151"/>
                </a:lnTo>
                <a:lnTo>
                  <a:pt x="53957" y="62982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3" t="1943" r="15554" b="67939"/>
          <a:stretch>
            <a:fillRect/>
          </a:stretch>
        </p:blipFill>
        <p:spPr>
          <a:xfrm>
            <a:off x="202985" y="0"/>
            <a:ext cx="5552644" cy="1934458"/>
          </a:xfrm>
          <a:custGeom>
            <a:avLst/>
            <a:gdLst>
              <a:gd name="connsiteX0" fmla="*/ 5552644 w 5552644"/>
              <a:gd name="connsiteY0" fmla="*/ 0 h 1934458"/>
              <a:gd name="connsiteX1" fmla="*/ 4059301 w 5552644"/>
              <a:gd name="connsiteY1" fmla="*/ 1769243 h 1934458"/>
              <a:gd name="connsiteX2" fmla="*/ 3964983 w 5552644"/>
              <a:gd name="connsiteY2" fmla="*/ 1698054 h 1934458"/>
              <a:gd name="connsiteX3" fmla="*/ 3077993 w 5552644"/>
              <a:gd name="connsiteY3" fmla="*/ 1424583 h 1934458"/>
              <a:gd name="connsiteX4" fmla="*/ 1956215 w 5552644"/>
              <a:gd name="connsiteY4" fmla="*/ 1893583 h 1934458"/>
              <a:gd name="connsiteX5" fmla="*/ 1919410 w 5552644"/>
              <a:gd name="connsiteY5" fmla="*/ 1934458 h 1934458"/>
              <a:gd name="connsiteX6" fmla="*/ 0 w 5552644"/>
              <a:gd name="connsiteY6" fmla="*/ 4428 h 1934458"/>
              <a:gd name="connsiteX7" fmla="*/ 5552644 w 5552644"/>
              <a:gd name="connsiteY7" fmla="*/ 0 h 193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2644" h="1934458">
                <a:moveTo>
                  <a:pt x="5552644" y="0"/>
                </a:moveTo>
                <a:lnTo>
                  <a:pt x="4059301" y="1769243"/>
                </a:lnTo>
                <a:lnTo>
                  <a:pt x="3964983" y="1698054"/>
                </a:lnTo>
                <a:cubicBezTo>
                  <a:pt x="3711787" y="1525399"/>
                  <a:pt x="3406555" y="1424583"/>
                  <a:pt x="3077993" y="1424583"/>
                </a:cubicBezTo>
                <a:cubicBezTo>
                  <a:pt x="2639912" y="1424583"/>
                  <a:pt x="2243304" y="1603811"/>
                  <a:pt x="1956215" y="1893583"/>
                </a:cubicBezTo>
                <a:lnTo>
                  <a:pt x="1919410" y="1934458"/>
                </a:lnTo>
                <a:lnTo>
                  <a:pt x="0" y="4428"/>
                </a:lnTo>
                <a:lnTo>
                  <a:pt x="5552644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3" t="26978" r="27163" b="29966"/>
          <a:stretch>
            <a:fillRect/>
          </a:stretch>
        </p:blipFill>
        <p:spPr>
          <a:xfrm>
            <a:off x="1871693" y="1607983"/>
            <a:ext cx="2765538" cy="2765538"/>
          </a:xfrm>
          <a:custGeom>
            <a:avLst/>
            <a:gdLst>
              <a:gd name="connsiteX0" fmla="*/ 1382769 w 2765538"/>
              <a:gd name="connsiteY0" fmla="*/ 0 h 2765538"/>
              <a:gd name="connsiteX1" fmla="*/ 2765538 w 2765538"/>
              <a:gd name="connsiteY1" fmla="*/ 1382769 h 2765538"/>
              <a:gd name="connsiteX2" fmla="*/ 1382769 w 2765538"/>
              <a:gd name="connsiteY2" fmla="*/ 2765538 h 2765538"/>
              <a:gd name="connsiteX3" fmla="*/ 0 w 2765538"/>
              <a:gd name="connsiteY3" fmla="*/ 1382769 h 2765538"/>
              <a:gd name="connsiteX4" fmla="*/ 1382769 w 2765538"/>
              <a:gd name="connsiteY4" fmla="*/ 0 h 276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38" h="2765538">
                <a:moveTo>
                  <a:pt x="1382769" y="0"/>
                </a:moveTo>
                <a:cubicBezTo>
                  <a:pt x="2146451" y="0"/>
                  <a:pt x="2765538" y="619087"/>
                  <a:pt x="2765538" y="1382769"/>
                </a:cubicBezTo>
                <a:cubicBezTo>
                  <a:pt x="2765538" y="2146451"/>
                  <a:pt x="2146451" y="2765538"/>
                  <a:pt x="1382769" y="2765538"/>
                </a:cubicBezTo>
                <a:cubicBezTo>
                  <a:pt x="619087" y="2765538"/>
                  <a:pt x="0" y="2146451"/>
                  <a:pt x="0" y="1382769"/>
                </a:cubicBezTo>
                <a:cubicBezTo>
                  <a:pt x="0" y="619087"/>
                  <a:pt x="619087" y="0"/>
                  <a:pt x="1382769" y="0"/>
                </a:cubicBez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8" name="组合 17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0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2D8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3" name="直接连接符 22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4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82D8D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2D8D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五单元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 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6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～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的认识和加减法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2D8D5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26" name="椭圆 25"/>
          <p:cNvSpPr/>
          <p:nvPr/>
        </p:nvSpPr>
        <p:spPr>
          <a:xfrm>
            <a:off x="10440205" y="5113546"/>
            <a:ext cx="2191149" cy="2191149"/>
          </a:xfrm>
          <a:prstGeom prst="ellipse">
            <a:avLst/>
          </a:prstGeom>
          <a:solidFill>
            <a:srgbClr val="82D8D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60400" y="1189049"/>
            <a:ext cx="10858500" cy="169411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加菲猫很喜欢吃鱼，小艾第一次喂了加菲猫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条鱼，第二次喂了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条鱼，但是加菲猫还是想吃鱼，于是，小艾又喂了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条鱼。那么，加菲猫一共吃了几条鱼？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今天，就让我们来学习探讨吧！</a:t>
            </a:r>
          </a:p>
        </p:txBody>
      </p:sp>
      <p:pic>
        <p:nvPicPr>
          <p:cNvPr id="1028" name="Picture 4" descr="https://timgsa.baidu.com/timg?image&amp;quality=80&amp;size=b9999_10000&amp;sec=1560349755951&amp;di=3866452659af912c7504ad677871bcc9&amp;imgtype=0&amp;src=http%3A%2F%2Fwww.juimg.com%2Ftuku%2Fyulantu%2F130717%2F325544-130GH23003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2503" y="4190960"/>
            <a:ext cx="1420283" cy="852170"/>
          </a:xfrm>
          <a:prstGeom prst="rect">
            <a:avLst/>
          </a:prstGeom>
          <a:noFill/>
        </p:spPr>
      </p:pic>
      <p:pic>
        <p:nvPicPr>
          <p:cNvPr id="6" name="Picture 4" descr="https://timgsa.baidu.com/timg?image&amp;quality=80&amp;size=b9999_10000&amp;sec=1560349755951&amp;di=3866452659af912c7504ad677871bcc9&amp;imgtype=0&amp;src=http%3A%2F%2Fwww.juimg.com%2Ftuku%2Fyulantu%2F130717%2F325544-130GH23003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073794">
            <a:off x="3397001" y="4541501"/>
            <a:ext cx="1420283" cy="852170"/>
          </a:xfrm>
          <a:prstGeom prst="rect">
            <a:avLst/>
          </a:prstGeom>
          <a:noFill/>
        </p:spPr>
      </p:pic>
      <p:pic>
        <p:nvPicPr>
          <p:cNvPr id="7" name="Picture 4" descr="https://timgsa.baidu.com/timg?image&amp;quality=80&amp;size=b9999_10000&amp;sec=1560349755951&amp;di=3866452659af912c7504ad677871bcc9&amp;imgtype=0&amp;src=http%3A%2F%2Fwww.juimg.com%2Ftuku%2Fyulantu%2F130717%2F325544-130GH23003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53405">
            <a:off x="4311424" y="4916736"/>
            <a:ext cx="1420282" cy="852169"/>
          </a:xfrm>
          <a:prstGeom prst="rect">
            <a:avLst/>
          </a:prstGeom>
          <a:noFill/>
        </p:spPr>
      </p:pic>
      <p:pic>
        <p:nvPicPr>
          <p:cNvPr id="8" name="Picture 4" descr="https://timgsa.baidu.com/timg?image&amp;quality=80&amp;size=b9999_10000&amp;sec=1560349755951&amp;di=3866452659af912c7504ad677871bcc9&amp;imgtype=0&amp;src=http%3A%2F%2Fwww.juimg.com%2Ftuku%2Fyulantu%2F130717%2F325544-130GH23003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7729" y="5112059"/>
            <a:ext cx="1420283" cy="852170"/>
          </a:xfrm>
          <a:prstGeom prst="rect">
            <a:avLst/>
          </a:prstGeom>
          <a:noFill/>
        </p:spPr>
      </p:pic>
      <p:pic>
        <p:nvPicPr>
          <p:cNvPr id="9" name="Picture 4" descr="https://timgsa.baidu.com/timg?image&amp;quality=80&amp;size=b9999_10000&amp;sec=1560349755951&amp;di=3866452659af912c7504ad677871bcc9&amp;imgtype=0&amp;src=http%3A%2F%2Fwww.juimg.com%2Ftuku%2Fyulantu%2F130717%2F325544-130GH23003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3430" y="3378181"/>
            <a:ext cx="1420283" cy="852170"/>
          </a:xfrm>
          <a:prstGeom prst="rect">
            <a:avLst/>
          </a:prstGeom>
          <a:noFill/>
        </p:spPr>
      </p:pic>
      <p:pic>
        <p:nvPicPr>
          <p:cNvPr id="10" name="Picture 4" descr="https://timgsa.baidu.com/timg?image&amp;quality=80&amp;size=b9999_10000&amp;sec=1560349755951&amp;di=3866452659af912c7504ad677871bcc9&amp;imgtype=0&amp;src=http%3A%2F%2Fwww.juimg.com%2Ftuku%2Fyulantu%2F130717%2F325544-130GH23003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0855" y="3654191"/>
            <a:ext cx="1420283" cy="852170"/>
          </a:xfrm>
          <a:prstGeom prst="rect">
            <a:avLst/>
          </a:prstGeom>
          <a:noFill/>
        </p:spPr>
      </p:pic>
      <p:pic>
        <p:nvPicPr>
          <p:cNvPr id="11" name="Picture 4" descr="https://timgsa.baidu.com/timg?image&amp;quality=80&amp;size=b9999_10000&amp;sec=1560349755951&amp;di=3866452659af912c7504ad677871bcc9&amp;imgtype=0&amp;src=http%3A%2F%2Fwww.juimg.com%2Ftuku%2Fyulantu%2F130717%2F325544-130GH23003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49383" y="3684194"/>
            <a:ext cx="1420283" cy="852170"/>
          </a:xfrm>
          <a:prstGeom prst="rect">
            <a:avLst/>
          </a:prstGeom>
          <a:noFill/>
        </p:spPr>
      </p:pic>
      <p:pic>
        <p:nvPicPr>
          <p:cNvPr id="13" name="Picture 4" descr="https://timgsa.baidu.com/timg?image&amp;quality=80&amp;size=b9999_10000&amp;sec=1560349755951&amp;di=3866452659af912c7504ad677871bcc9&amp;imgtype=0&amp;src=http%3A%2F%2Fwww.juimg.com%2Ftuku%2Fyulantu%2F130717%2F325544-130GH23003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93192" y="4484516"/>
            <a:ext cx="1375328" cy="852170"/>
          </a:xfrm>
          <a:prstGeom prst="rect">
            <a:avLst/>
          </a:prstGeom>
          <a:noFill/>
        </p:spPr>
      </p:pic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新知导入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80" y="3225960"/>
            <a:ext cx="2013690" cy="251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E:\罗梦\人一数上\图片\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7322" y="1786123"/>
            <a:ext cx="5931438" cy="30441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660400" y="5022677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一共有几只小鸡？</a:t>
            </a: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5322990" y="5022677"/>
            <a:ext cx="3431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80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80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2=7</a:t>
            </a:r>
            <a:r>
              <a:rPr lang="zh-CN" altLang="en-US" sz="280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（只）</a:t>
            </a: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7226032" y="1593677"/>
            <a:ext cx="3935306" cy="919480"/>
          </a:xfrm>
          <a:prstGeom prst="wedgeRoundRectCallout">
            <a:avLst>
              <a:gd name="adj1" fmla="val 26266"/>
              <a:gd name="adj2" fmla="val 76018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你看到了什么？能提出一个问题吗？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264" y="3084843"/>
            <a:ext cx="2319334" cy="2557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罗梦\人一数上\图片\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0315" y="1130300"/>
            <a:ext cx="6811370" cy="34957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5405872" y="4926081"/>
            <a:ext cx="38142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pic>
        <p:nvPicPr>
          <p:cNvPr id="8" name="Picture 2" descr="E:\罗梦\人一数上\图片\39.png"/>
          <p:cNvPicPr preferRelativeResize="0">
            <a:picLocks noChangeAspect="1"/>
          </p:cNvPicPr>
          <p:nvPr/>
        </p:nvPicPr>
        <p:blipFill>
          <a:blip r:embed="rId4" cstate="print"/>
          <a:srcRect l="73183" t="60467" r="11164" b="10132"/>
          <a:stretch>
            <a:fillRect/>
          </a:stretch>
        </p:blipFill>
        <p:spPr>
          <a:xfrm>
            <a:off x="7447608" y="3532247"/>
            <a:ext cx="921259" cy="9030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0" name="矩形 9"/>
          <p:cNvSpPr/>
          <p:nvPr/>
        </p:nvSpPr>
        <p:spPr>
          <a:xfrm>
            <a:off x="660400" y="4926081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现在一共有多少只呢？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977239" y="4524051"/>
            <a:ext cx="4491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en-US" altLang="zh-CN" sz="28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4114800" y="4956421"/>
            <a:ext cx="628673" cy="433801"/>
            <a:chOff x="0" y="0"/>
            <a:chExt cx="590" cy="90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870336" y="5411423"/>
            <a:ext cx="111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grpSp>
        <p:nvGrpSpPr>
          <p:cNvPr id="8" name="Group 9"/>
          <p:cNvGrpSpPr/>
          <p:nvPr/>
        </p:nvGrpSpPr>
        <p:grpSpPr>
          <a:xfrm>
            <a:off x="4521501" y="4979053"/>
            <a:ext cx="751443" cy="775321"/>
            <a:chOff x="0" y="0"/>
            <a:chExt cx="378" cy="272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0" y="272"/>
              <a:ext cx="3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37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497006" y="4525209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476448" y="1366691"/>
            <a:ext cx="6409189" cy="537061"/>
            <a:chOff x="6159" y="994"/>
            <a:chExt cx="8115" cy="680"/>
          </a:xfrm>
        </p:grpSpPr>
        <p:sp>
          <p:nvSpPr>
            <p:cNvPr id="13" name="圆角矩形标注 12"/>
            <p:cNvSpPr/>
            <p:nvPr/>
          </p:nvSpPr>
          <p:spPr>
            <a:xfrm>
              <a:off x="6159" y="994"/>
              <a:ext cx="3832" cy="680"/>
            </a:xfrm>
            <a:prstGeom prst="wedgeRoundRectCallout">
              <a:avLst>
                <a:gd name="adj1" fmla="val 58838"/>
                <a:gd name="adj2" fmla="val 4984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3" name="矩形 7"/>
            <p:cNvSpPr/>
            <p:nvPr/>
          </p:nvSpPr>
          <p:spPr>
            <a:xfrm>
              <a:off x="6159" y="1037"/>
              <a:ext cx="8115" cy="5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defTabSz="1219200" eaLnBrk="1" hangingPunct="1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400" b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你会计算这个算式吗？</a:t>
              </a:r>
            </a:p>
          </p:txBody>
        </p:sp>
      </p:grpSp>
      <p:pic>
        <p:nvPicPr>
          <p:cNvPr id="13315" name="Picture 3" descr="E:\罗梦\人一数上\图片\38.png"/>
          <p:cNvPicPr>
            <a:picLocks noChangeAspect="1"/>
          </p:cNvPicPr>
          <p:nvPr/>
        </p:nvPicPr>
        <p:blipFill>
          <a:blip r:embed="rId3" cstate="print"/>
          <a:srcRect l="9926" t="55562" r="30453" b="3278"/>
          <a:stretch>
            <a:fillRect/>
          </a:stretch>
        </p:blipFill>
        <p:spPr>
          <a:xfrm>
            <a:off x="1234876" y="3205010"/>
            <a:ext cx="3286625" cy="116447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" name="组合 20"/>
          <p:cNvGrpSpPr/>
          <p:nvPr/>
        </p:nvGrpSpPr>
        <p:grpSpPr>
          <a:xfrm>
            <a:off x="4677855" y="3136315"/>
            <a:ext cx="5082167" cy="1363394"/>
            <a:chOff x="6368" y="3062"/>
            <a:chExt cx="6486" cy="1740"/>
          </a:xfrm>
        </p:grpSpPr>
        <p:grpSp>
          <p:nvGrpSpPr>
            <p:cNvPr id="20" name="组合 19"/>
            <p:cNvGrpSpPr/>
            <p:nvPr/>
          </p:nvGrpSpPr>
          <p:grpSpPr>
            <a:xfrm>
              <a:off x="7520" y="3062"/>
              <a:ext cx="5334" cy="1740"/>
              <a:chOff x="7520" y="3062"/>
              <a:chExt cx="5334" cy="1740"/>
            </a:xfrm>
          </p:grpSpPr>
          <p:pic>
            <p:nvPicPr>
              <p:cNvPr id="16" name="Picture 3" descr="E:\罗梦\人一数上\图片\38.png"/>
              <p:cNvPicPr>
                <a:picLocks noChangeAspect="1"/>
              </p:cNvPicPr>
              <p:nvPr/>
            </p:nvPicPr>
            <p:blipFill>
              <a:blip r:embed="rId3" cstate="print"/>
              <a:srcRect l="9926" t="55562" r="55001" b="3278"/>
              <a:stretch>
                <a:fillRect/>
              </a:stretch>
            </p:blipFill>
            <p:spPr>
              <a:xfrm>
                <a:off x="7520" y="3062"/>
                <a:ext cx="2889" cy="17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" name="Picture 2" descr="E:\罗梦\人一数上\图片\39.png"/>
              <p:cNvPicPr preferRelativeResize="0">
                <a:picLocks noChangeAspect="1"/>
              </p:cNvPicPr>
              <p:nvPr/>
            </p:nvPicPr>
            <p:blipFill>
              <a:blip r:embed="rId4" cstate="print"/>
              <a:srcRect l="73183" t="60467" r="11164" b="10132"/>
              <a:stretch>
                <a:fillRect/>
              </a:stretch>
            </p:blipFill>
            <p:spPr>
              <a:xfrm>
                <a:off x="11672" y="3504"/>
                <a:ext cx="1182" cy="115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8" name="Picture 3" descr="E:\罗梦\人一数上\图片\38.png"/>
              <p:cNvPicPr>
                <a:picLocks noChangeAspect="1"/>
              </p:cNvPicPr>
              <p:nvPr/>
            </p:nvPicPr>
            <p:blipFill>
              <a:blip r:embed="rId3" cstate="print"/>
              <a:srcRect l="51676" t="55562" r="20596" b="3278"/>
              <a:stretch>
                <a:fillRect/>
              </a:stretch>
            </p:blipFill>
            <p:spPr>
              <a:xfrm>
                <a:off x="10263" y="3062"/>
                <a:ext cx="2157" cy="164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9" name="右箭头 18"/>
            <p:cNvSpPr/>
            <p:nvPr/>
          </p:nvSpPr>
          <p:spPr>
            <a:xfrm>
              <a:off x="6368" y="3463"/>
              <a:ext cx="720" cy="621"/>
            </a:xfrm>
            <a:prstGeom prst="rightArrow">
              <a:avLst>
                <a:gd name="adj1" fmla="val 39166"/>
                <a:gd name="adj2" fmla="val 50000"/>
              </a:avLst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890" y="1823702"/>
            <a:ext cx="1546372" cy="1705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罗梦\人一数上\图片\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9324" y="1285532"/>
            <a:ext cx="6933353" cy="35583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4867204" y="4926081"/>
            <a:ext cx="38142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pic>
        <p:nvPicPr>
          <p:cNvPr id="8" name="Picture 2" descr="E:\罗梦\人一数上\图片\39.png"/>
          <p:cNvPicPr preferRelativeResize="0">
            <a:picLocks noChangeAspect="1"/>
          </p:cNvPicPr>
          <p:nvPr/>
        </p:nvPicPr>
        <p:blipFill>
          <a:blip r:embed="rId4" cstate="print"/>
          <a:srcRect l="73183" t="60467" r="11164" b="10132"/>
          <a:stretch>
            <a:fillRect/>
          </a:stretch>
        </p:blipFill>
        <p:spPr>
          <a:xfrm>
            <a:off x="7505376" y="3903972"/>
            <a:ext cx="958849" cy="9398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E:\罗梦\人一数上\图片\39.png"/>
          <p:cNvPicPr preferRelativeResize="0">
            <a:picLocks noChangeAspect="1"/>
          </p:cNvPicPr>
          <p:nvPr/>
        </p:nvPicPr>
        <p:blipFill>
          <a:blip r:embed="rId4" cstate="print"/>
          <a:srcRect l="73183" t="60467" r="11164" b="10132"/>
          <a:stretch>
            <a:fillRect/>
          </a:stretch>
        </p:blipFill>
        <p:spPr>
          <a:xfrm>
            <a:off x="3607239" y="3542907"/>
            <a:ext cx="911283" cy="8932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E:\罗梦\人一数上\图片\39.png"/>
          <p:cNvPicPr preferRelativeResize="0">
            <a:picLocks noChangeAspect="1"/>
          </p:cNvPicPr>
          <p:nvPr/>
        </p:nvPicPr>
        <p:blipFill>
          <a:blip r:embed="rId4" cstate="print"/>
          <a:srcRect l="73183" t="60467" r="11164" b="10132"/>
          <a:stretch>
            <a:fillRect/>
          </a:stretch>
        </p:blipFill>
        <p:spPr>
          <a:xfrm>
            <a:off x="7505377" y="3448663"/>
            <a:ext cx="958849" cy="9398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3" name="矩形 12"/>
          <p:cNvSpPr/>
          <p:nvPr/>
        </p:nvSpPr>
        <p:spPr>
          <a:xfrm>
            <a:off x="660400" y="4926081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现在一共有多少只呢？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91088" y="1399197"/>
            <a:ext cx="9448552" cy="294061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连加并不复杂，只是在以前学过的加法的基础上，再次进行加法运算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先进行前面两个数的加法，得出一个和。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将上一步骤中的和，再次加上加法算式中最后的数字，得出的结果就是最终的结果。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归纳总结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直接连接符 78"/>
          <p:cNvCxnSpPr/>
          <p:nvPr/>
        </p:nvCxnSpPr>
        <p:spPr>
          <a:xfrm>
            <a:off x="808719" y="3431575"/>
            <a:ext cx="701021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910316" y="1907615"/>
            <a:ext cx="64006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>
            <a:off x="1316706" y="1704421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2638302" y="1704421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1316706" y="3228381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1824692" y="3228381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3146288" y="1704421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3654288" y="1704421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162275" y="1717107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4670262" y="1704421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3146288" y="3215694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3654275" y="3215694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4162275" y="3215694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4670262" y="3228381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/>
        </p:nvCxnSpPr>
        <p:spPr>
          <a:xfrm>
            <a:off x="1011914" y="5057132"/>
            <a:ext cx="74166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2" name="椭圆 101"/>
          <p:cNvSpPr/>
          <p:nvPr/>
        </p:nvSpPr>
        <p:spPr>
          <a:xfrm>
            <a:off x="1418303" y="4853938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2739899" y="4853938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3247886" y="4853938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3755886" y="4853938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4263872" y="4866625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4771859" y="4853938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5279846" y="4866625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568548" y="1704407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160368" y="1705254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596488" y="3215707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197622" y="3216554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803835" y="3216554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205242" y="4847234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806375" y="4848081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12588" y="4848081"/>
            <a:ext cx="508000" cy="495300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28519" y="1539191"/>
            <a:ext cx="3179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1+5+2=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482281" y="3169965"/>
            <a:ext cx="3071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2+4+3=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42825" y="4721955"/>
            <a:ext cx="3179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1+6+3=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784396" y="1539191"/>
            <a:ext cx="640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913290" y="3169341"/>
            <a:ext cx="66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910962" y="4715638"/>
            <a:ext cx="773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lang="en-US" altLang="zh-CN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/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06667 -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06667 -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6666 -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06667 -4.0740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06667 -2.2222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 -2.2222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10833 -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06667 -2.59259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06666 -2.59259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-0.06667 -2.59259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06667 -4.44444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1 -2.59259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10834 -2.59259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11667 -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06666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6667 -1.48148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6667 -1.48148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06666 -3.33333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6667 -1.48148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06667 -3.33333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1 -4.07407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10834 4.44444E-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11667 4.44444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9" grpId="0" bldLvl="0" animBg="1"/>
      <p:bldP spid="49" grpId="0" bldLvl="0" animBg="1"/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6" grpId="0"/>
      <p:bldP spid="11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宽屏</PresentationFormat>
  <Paragraphs>214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FandolFang R</vt:lpstr>
      <vt:lpstr>等线</vt:lpstr>
      <vt:lpstr>思源黑体 CN Medium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2020-06-23T01:49:00Z</dcterms:created>
  <dcterms:modified xsi:type="dcterms:W3CDTF">2023-01-16T20:13:20Z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EF17A3316BDE4939AC159B55FF949FEF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