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2" r:id="rId6"/>
    <p:sldId id="263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A16ADD9-7757-41D7-B33D-4FD5FC4C238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A90BB4E-3DB2-4368-964B-33AE606F2B8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8676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81CA8E-B870-4E8F-A54C-636C3BAE6485}" type="slidenum">
              <a:rPr lang="zh-CN" altLang="en-US" smtClean="0"/>
              <a:t>1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7892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F491A8-E114-445B-97B4-F99BFC333203}" type="slidenum">
              <a:rPr lang="zh-CN" altLang="en-US" smtClean="0"/>
              <a:t>10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8916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47B46B-B2C3-4634-A328-179DD4A53AE1}" type="slidenum">
              <a:rPr lang="zh-CN" altLang="en-US" smtClean="0"/>
              <a:t>11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9940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7292C7-341B-4D5A-B8C4-467B93DAB9C2}" type="slidenum">
              <a:rPr lang="zh-CN" altLang="en-US" smtClean="0"/>
              <a:t>12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0964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E10D01-F69F-4575-9745-0AF500552A72}" type="slidenum">
              <a:rPr lang="zh-CN" altLang="en-US" smtClean="0"/>
              <a:t>13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1988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CE9C7B-FA10-4228-B50B-C409537D9F2C}" type="slidenum">
              <a:rPr lang="zh-CN" altLang="en-US" smtClean="0"/>
              <a:t>14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9700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90C414-950E-4DD9-AECE-4B81C8852FD3}" type="slidenum">
              <a:rPr lang="zh-CN" altLang="en-US" smtClean="0"/>
              <a:t>2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0724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FAA7FD-C8BD-49BB-8ECA-5A311F5A97E1}" type="slidenum">
              <a:rPr lang="zh-CN" altLang="en-US" smtClean="0"/>
              <a:t>3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1748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7F06DC-24FB-40EC-A795-65C9FDD8388C}" type="slidenum">
              <a:rPr lang="zh-CN" altLang="en-US" smtClean="0"/>
              <a:t>4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2772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E4DFFB-871A-42DC-9BAB-6F6B2C73D567}" type="slidenum">
              <a:rPr lang="zh-CN" altLang="en-US" smtClean="0"/>
              <a:t>5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3796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566708-0F55-4194-9E24-65EB6C9DA264}" type="slidenum">
              <a:rPr lang="zh-CN" altLang="en-US" smtClean="0"/>
              <a:t>6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4820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7D592C-5300-42B8-8871-73FCF2FDFB8C}" type="slidenum">
              <a:rPr lang="zh-CN" altLang="en-US" smtClean="0"/>
              <a:t>7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5844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297699-14DA-4258-B664-87B8E9045A3E}" type="slidenum">
              <a:rPr lang="zh-CN" altLang="en-US" smtClean="0"/>
              <a:t>8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6868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37D89F-4DEC-4444-8B21-ED8954053AC1}" type="slidenum">
              <a:rPr lang="zh-CN" altLang="en-US" smtClean="0"/>
              <a:t>9</a:t>
            </a:fld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2BB01-BAF1-476A-A251-86B33CE9291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98B14-E23D-4120-88A9-4FEEC24C7FE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0CD62-8685-4209-A9F1-031AA2C6B25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25AFD-C29F-4902-A930-55429A0D0D0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E7C14-7878-4EC2-AB76-838E208C478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A2196-B3C3-495D-8431-01F0348B20F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1E67F-FE87-4148-960E-B532E3C0CFF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3703A-1712-440D-97AD-2E850325329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750A4-A126-4441-928F-12EA46573C4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6D4FF-D054-4BD5-ABB2-29050D3F951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60299-28E0-431E-A24D-6351D78ADA1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7551A-4436-4F6E-AB65-CDE8207152C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FE51C-3113-43FF-8D82-240DFD6DC0D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20F7E-DF13-41A9-937C-CC7CB13E510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6124C-C87C-4021-8114-7D4CD3AF903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B5F6B-7839-4280-95BE-BA8F794515C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7B017-3837-4077-8405-1BA3A4546A6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015E2-D43D-4E83-A84F-43F365F540F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2EA64-E6E3-4F39-BD45-6A2437F135C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41D36-A49D-4850-A3D5-2B39C09C85C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7D90BDD-91F0-45E7-AB5B-5B461D6E076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C018578-983A-4641-AF12-D763D9E2AD0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2492637" y="1052736"/>
            <a:ext cx="43576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冀教版小学数学五年级</a:t>
            </a: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420950" y="2276872"/>
            <a:ext cx="850106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8000" b="1" dirty="0">
                <a:latin typeface="汉仪小隶书简" pitchFamily="49" charset="-122"/>
                <a:ea typeface="汉仪小隶书简" pitchFamily="49" charset="-122"/>
              </a:rPr>
              <a:t>解方程（一）</a:t>
            </a:r>
          </a:p>
        </p:txBody>
      </p:sp>
      <p:sp>
        <p:nvSpPr>
          <p:cNvPr id="5" name="矩形 4"/>
          <p:cNvSpPr/>
          <p:nvPr/>
        </p:nvSpPr>
        <p:spPr>
          <a:xfrm>
            <a:off x="2765858" y="5082444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6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11266" name="图片 1" descr="3练一练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325" y="800100"/>
            <a:ext cx="2260600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 Box 14"/>
          <p:cNvSpPr txBox="1">
            <a:spLocks noChangeArrowheads="1"/>
          </p:cNvSpPr>
          <p:nvPr/>
        </p:nvSpPr>
        <p:spPr bwMode="auto">
          <a:xfrm>
            <a:off x="285750" y="2208213"/>
            <a:ext cx="8858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1. 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在括号里找出方程的解，并画上“√”。</a:t>
            </a:r>
          </a:p>
        </p:txBody>
      </p:sp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巩固应用</a:t>
            </a:r>
          </a:p>
        </p:txBody>
      </p:sp>
      <p:pic>
        <p:nvPicPr>
          <p:cNvPr id="11269" name="Picture 2"/>
          <p:cNvPicPr>
            <a:picLocks noChangeAspect="1" noChangeArrowheads="1"/>
          </p:cNvPicPr>
          <p:nvPr/>
        </p:nvPicPr>
        <p:blipFill>
          <a:blip r:embed="rId4">
            <a:lum bright="-10000" contrast="20000"/>
          </a:blip>
          <a:srcRect/>
          <a:stretch>
            <a:fillRect/>
          </a:stretch>
        </p:blipFill>
        <p:spPr bwMode="auto">
          <a:xfrm>
            <a:off x="428625" y="2928938"/>
            <a:ext cx="7974013" cy="207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7072313" y="2714625"/>
            <a:ext cx="18573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5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√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7072313" y="3214688"/>
            <a:ext cx="18573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5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√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4857750" y="3790950"/>
            <a:ext cx="18573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5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√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6786563" y="4362450"/>
            <a:ext cx="18573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5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2290" name="Text Box 14"/>
          <p:cNvSpPr txBox="1">
            <a:spLocks noChangeArrowheads="1"/>
          </p:cNvSpPr>
          <p:nvPr/>
        </p:nvSpPr>
        <p:spPr bwMode="auto">
          <a:xfrm>
            <a:off x="285750" y="785813"/>
            <a:ext cx="8858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2. 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看图列方程并求解。</a:t>
            </a:r>
          </a:p>
        </p:txBody>
      </p:sp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巩固应用</a:t>
            </a:r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3">
            <a:lum bright="-10000" contrast="20000"/>
          </a:blip>
          <a:srcRect/>
          <a:stretch>
            <a:fillRect/>
          </a:stretch>
        </p:blipFill>
        <p:spPr bwMode="auto">
          <a:xfrm>
            <a:off x="642938" y="1714500"/>
            <a:ext cx="7858125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571750" y="3571875"/>
            <a:ext cx="1285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解：</a:t>
            </a:r>
            <a:endParaRPr lang="zh-CN" altLang="en-US" sz="32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571750" y="4202113"/>
            <a:ext cx="4214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39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39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98</a:t>
            </a:r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39</a:t>
            </a:r>
            <a:endParaRPr lang="zh-CN" altLang="en-US" sz="3200" b="1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214813" y="4845050"/>
            <a:ext cx="2143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59</a:t>
            </a:r>
            <a:endParaRPr lang="zh-CN" altLang="en-US" sz="32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3379788" y="3571875"/>
            <a:ext cx="20431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39</a:t>
            </a:r>
            <a:r>
              <a:rPr lang="zh-CN" altLang="en-US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98</a:t>
            </a:r>
            <a:endParaRPr lang="zh-CN" altLang="en-US" sz="32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3314" name="Text Box 14"/>
          <p:cNvSpPr txBox="1">
            <a:spLocks noChangeArrowheads="1"/>
          </p:cNvSpPr>
          <p:nvPr/>
        </p:nvSpPr>
        <p:spPr bwMode="auto">
          <a:xfrm>
            <a:off x="285750" y="785813"/>
            <a:ext cx="8858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2. 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看图列方程并求解。</a:t>
            </a: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巩固应用</a:t>
            </a:r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3">
            <a:lum bright="-10000" contrast="20000"/>
          </a:blip>
          <a:srcRect/>
          <a:stretch>
            <a:fillRect/>
          </a:stretch>
        </p:blipFill>
        <p:spPr bwMode="auto">
          <a:xfrm>
            <a:off x="800100" y="1500188"/>
            <a:ext cx="7543800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500313" y="4572000"/>
            <a:ext cx="1285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解：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643188" y="5202238"/>
            <a:ext cx="42148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5x</a:t>
            </a:r>
            <a:r>
              <a:rPr lang="en-US" altLang="zh-CN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÷5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180</a:t>
            </a:r>
            <a:r>
              <a:rPr lang="en-US" altLang="zh-CN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÷5</a:t>
            </a:r>
            <a:endParaRPr lang="zh-CN" altLang="en-US" sz="3200" b="1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500438" y="5845175"/>
            <a:ext cx="2143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36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3308350" y="4572000"/>
            <a:ext cx="16303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5x</a:t>
            </a:r>
            <a:r>
              <a:rPr lang="zh-CN" altLang="en-US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180</a:t>
            </a:r>
            <a:endParaRPr lang="zh-CN" altLang="en-US" sz="32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4338" name="Text Box 14"/>
          <p:cNvSpPr txBox="1">
            <a:spLocks noChangeArrowheads="1"/>
          </p:cNvSpPr>
          <p:nvPr/>
        </p:nvSpPr>
        <p:spPr bwMode="auto">
          <a:xfrm>
            <a:off x="285750" y="785813"/>
            <a:ext cx="8858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3. 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解方程并检验。</a:t>
            </a: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巩固应用</a:t>
            </a:r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>
            <a:lum bright="-10000" contrast="20000"/>
          </a:blip>
          <a:srcRect/>
          <a:stretch>
            <a:fillRect/>
          </a:stretch>
        </p:blipFill>
        <p:spPr bwMode="auto">
          <a:xfrm>
            <a:off x="285750" y="1643063"/>
            <a:ext cx="8358188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4"/>
          <p:cNvPicPr>
            <a:picLocks noChangeAspect="1" noChangeArrowheads="1"/>
          </p:cNvPicPr>
          <p:nvPr/>
        </p:nvPicPr>
        <p:blipFill>
          <a:blip r:embed="rId4">
            <a:lum bright="-10000" contrast="20000"/>
          </a:blip>
          <a:srcRect/>
          <a:stretch>
            <a:fillRect/>
          </a:stretch>
        </p:blipFill>
        <p:spPr bwMode="auto">
          <a:xfrm>
            <a:off x="285750" y="3959225"/>
            <a:ext cx="85010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928688" y="2357438"/>
            <a:ext cx="2143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39</a:t>
            </a:r>
            <a:endParaRPr lang="zh-CN" altLang="en-US" sz="28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429125" y="2357438"/>
            <a:ext cx="2143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44</a:t>
            </a:r>
            <a:endParaRPr lang="zh-CN" altLang="en-US" sz="28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429500" y="2357438"/>
            <a:ext cx="2143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1.3</a:t>
            </a:r>
            <a:endParaRPr lang="zh-CN" altLang="en-US" sz="28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857250" y="4548188"/>
            <a:ext cx="2143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3.6</a:t>
            </a:r>
            <a:endParaRPr lang="zh-CN" altLang="en-US" sz="28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286250" y="4548188"/>
            <a:ext cx="2143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50</a:t>
            </a:r>
            <a:endParaRPr lang="zh-CN" altLang="en-US" sz="28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715250" y="4548188"/>
            <a:ext cx="2143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0.2</a:t>
            </a:r>
            <a:endParaRPr lang="zh-CN" altLang="en-US" sz="28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4"/>
          <p:cNvSpPr txBox="1">
            <a:spLocks noChangeArrowheads="1"/>
          </p:cNvSpPr>
          <p:nvPr/>
        </p:nvSpPr>
        <p:spPr bwMode="auto">
          <a:xfrm>
            <a:off x="285750" y="785813"/>
            <a:ext cx="8858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4. 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列方程并求解。</a:t>
            </a:r>
          </a:p>
        </p:txBody>
      </p:sp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巩固应用</a:t>
            </a:r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3">
            <a:lum bright="-10000" contrast="20000"/>
          </a:blip>
          <a:srcRect/>
          <a:stretch>
            <a:fillRect/>
          </a:stretch>
        </p:blipFill>
        <p:spPr bwMode="auto">
          <a:xfrm>
            <a:off x="571500" y="1500188"/>
            <a:ext cx="531653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785938" y="2071688"/>
            <a:ext cx="1285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解：</a:t>
            </a:r>
            <a:endParaRPr lang="zh-CN" altLang="en-US" sz="32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785938" y="2701925"/>
            <a:ext cx="42148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39</a:t>
            </a:r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39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26</a:t>
            </a:r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39</a:t>
            </a:r>
            <a:endParaRPr lang="zh-CN" altLang="en-US" sz="3200" b="1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429000" y="3344863"/>
            <a:ext cx="2143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65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2593975" y="2071688"/>
            <a:ext cx="20431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39</a:t>
            </a:r>
            <a:r>
              <a: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26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15369" name="Picture 3"/>
          <p:cNvPicPr>
            <a:picLocks noChangeAspect="1" noChangeArrowheads="1"/>
          </p:cNvPicPr>
          <p:nvPr/>
        </p:nvPicPr>
        <p:blipFill>
          <a:blip r:embed="rId4">
            <a:lum bright="-10000" contrast="20000"/>
          </a:blip>
          <a:srcRect/>
          <a:stretch>
            <a:fillRect/>
          </a:stretch>
        </p:blipFill>
        <p:spPr bwMode="auto">
          <a:xfrm>
            <a:off x="571500" y="3857625"/>
            <a:ext cx="5043488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785938" y="4572000"/>
            <a:ext cx="1285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解：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928813" y="5202238"/>
            <a:ext cx="42148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6x</a:t>
            </a:r>
            <a:r>
              <a:rPr lang="en-US" altLang="zh-CN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÷6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96</a:t>
            </a:r>
            <a:r>
              <a:rPr lang="en-US" altLang="zh-CN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÷6</a:t>
            </a:r>
            <a:endParaRPr lang="zh-CN" altLang="en-US" sz="3200" b="1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786063" y="5845175"/>
            <a:ext cx="2143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16 </a:t>
            </a:r>
            <a:endParaRPr lang="zh-CN" altLang="en-US" sz="32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2593975" y="4572000"/>
            <a:ext cx="1423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6x</a:t>
            </a:r>
            <a:r>
              <a: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96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285750" y="1700808"/>
            <a:ext cx="8553450" cy="440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1.</a:t>
            </a:r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结合具体事例，经历应用等式的性质解方程以及检验方程的解的过程。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2.</a:t>
            </a:r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知道什么叫方程的解和解方程，能应用等式的性质解一步计算的方程，会检验方程的解。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3.</a:t>
            </a:r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对应用等式的性质解方程有兴趣，获得积极的体验，感受数学计算的严谨性。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971800" y="683683"/>
            <a:ext cx="3048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教学目标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098" name="TextBox 5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情境创设</a:t>
            </a:r>
          </a:p>
        </p:txBody>
      </p:sp>
      <p:pic>
        <p:nvPicPr>
          <p:cNvPr id="4099" name="Picture 3" descr="46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3957638"/>
            <a:ext cx="7942262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4"/>
          <p:cNvGrpSpPr/>
          <p:nvPr/>
        </p:nvGrpSpPr>
        <p:grpSpPr bwMode="auto">
          <a:xfrm>
            <a:off x="611188" y="954088"/>
            <a:ext cx="3382962" cy="1743075"/>
            <a:chOff x="431" y="527"/>
            <a:chExt cx="2131" cy="590"/>
          </a:xfrm>
        </p:grpSpPr>
        <p:sp>
          <p:nvSpPr>
            <p:cNvPr id="4133" name="AutoShape 5"/>
            <p:cNvSpPr>
              <a:spLocks noChangeArrowheads="1"/>
            </p:cNvSpPr>
            <p:nvPr/>
          </p:nvSpPr>
          <p:spPr bwMode="auto">
            <a:xfrm>
              <a:off x="431" y="527"/>
              <a:ext cx="2131" cy="590"/>
            </a:xfrm>
            <a:prstGeom prst="cloudCallout">
              <a:avLst>
                <a:gd name="adj1" fmla="val 162"/>
                <a:gd name="adj2" fmla="val 107287"/>
              </a:avLst>
            </a:prstGeom>
            <a:solidFill>
              <a:srgbClr val="FFFFCC"/>
            </a:solidFill>
            <a:ln w="9525">
              <a:solidFill>
                <a:srgbClr val="FF9900"/>
              </a:solidFill>
              <a:round/>
            </a:ln>
          </p:spPr>
          <p:txBody>
            <a:bodyPr lIns="90000" tIns="46800" rIns="90000" bIns="46800" anchor="ctr"/>
            <a:lstStyle/>
            <a:p>
              <a:endParaRPr lang="zh-CN" altLang="zh-CN" b="1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4134" name="Rectangle 6"/>
            <p:cNvSpPr>
              <a:spLocks noChangeArrowheads="1"/>
            </p:cNvSpPr>
            <p:nvPr/>
          </p:nvSpPr>
          <p:spPr bwMode="auto">
            <a:xfrm>
              <a:off x="586" y="616"/>
              <a:ext cx="1685" cy="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just">
                <a:spcBef>
                  <a:spcPct val="30000"/>
                </a:spcBef>
              </a:pPr>
              <a:r>
                <a:rPr lang="zh-CN" altLang="en-US" sz="32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空杯子重</a:t>
              </a:r>
              <a:r>
                <a:rPr lang="en-US" altLang="zh-CN" sz="32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100g,</a:t>
              </a:r>
            </a:p>
            <a:p>
              <a:pPr algn="just">
                <a:spcBef>
                  <a:spcPct val="30000"/>
                </a:spcBef>
              </a:pPr>
              <a:r>
                <a:rPr lang="zh-CN" altLang="en-US" sz="32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水重</a:t>
              </a:r>
              <a:r>
                <a:rPr lang="en-US" altLang="zh-CN" sz="3200" b="1" dirty="0">
                  <a:latin typeface="Lucida Calligraphy" panose="03010101010101010101" pitchFamily="66" charset="0"/>
                  <a:ea typeface="华文楷体" panose="02010600040101010101" pitchFamily="2" charset="-122"/>
                </a:rPr>
                <a:t>x</a:t>
              </a:r>
              <a:r>
                <a:rPr lang="zh-CN" altLang="en-US" sz="32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克。</a:t>
              </a:r>
            </a:p>
          </p:txBody>
        </p:sp>
      </p:grp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129088" y="2898775"/>
            <a:ext cx="800100" cy="463550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</a:ln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30000"/>
              </a:spcBef>
            </a:pPr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平衡</a:t>
            </a:r>
          </a:p>
        </p:txBody>
      </p:sp>
      <p:grpSp>
        <p:nvGrpSpPr>
          <p:cNvPr id="4102" name="Group 59"/>
          <p:cNvGrpSpPr/>
          <p:nvPr/>
        </p:nvGrpSpPr>
        <p:grpSpPr bwMode="auto">
          <a:xfrm>
            <a:off x="6731000" y="4654550"/>
            <a:ext cx="1081088" cy="1412875"/>
            <a:chOff x="3833" y="1298"/>
            <a:chExt cx="702" cy="953"/>
          </a:xfrm>
        </p:grpSpPr>
        <p:pic>
          <p:nvPicPr>
            <p:cNvPr id="4131" name="Picture 60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33" y="1298"/>
              <a:ext cx="702" cy="9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32" name="Rectangle 61"/>
            <p:cNvSpPr>
              <a:spLocks noChangeArrowheads="1"/>
            </p:cNvSpPr>
            <p:nvPr/>
          </p:nvSpPr>
          <p:spPr bwMode="auto">
            <a:xfrm>
              <a:off x="3989" y="1787"/>
              <a:ext cx="418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/>
            <a:p>
              <a:r>
                <a:rPr lang="en-US" altLang="zh-CN" b="1">
                  <a:latin typeface="楷体_GB2312" pitchFamily="49" charset="-122"/>
                  <a:ea typeface="楷体_GB2312" pitchFamily="49" charset="-122"/>
                </a:rPr>
                <a:t>100g</a:t>
              </a:r>
            </a:p>
          </p:txBody>
        </p:sp>
      </p:grpSp>
      <p:grpSp>
        <p:nvGrpSpPr>
          <p:cNvPr id="4103" name="Group 76"/>
          <p:cNvGrpSpPr/>
          <p:nvPr/>
        </p:nvGrpSpPr>
        <p:grpSpPr bwMode="auto">
          <a:xfrm>
            <a:off x="1428750" y="2208213"/>
            <a:ext cx="6367463" cy="2220912"/>
            <a:chOff x="894" y="1253"/>
            <a:chExt cx="4011" cy="1399"/>
          </a:xfrm>
        </p:grpSpPr>
        <p:grpSp>
          <p:nvGrpSpPr>
            <p:cNvPr id="4110" name="Group 77"/>
            <p:cNvGrpSpPr/>
            <p:nvPr/>
          </p:nvGrpSpPr>
          <p:grpSpPr bwMode="auto">
            <a:xfrm>
              <a:off x="894" y="1253"/>
              <a:ext cx="3908" cy="1399"/>
              <a:chOff x="894" y="1207"/>
              <a:chExt cx="3908" cy="1399"/>
            </a:xfrm>
          </p:grpSpPr>
          <p:grpSp>
            <p:nvGrpSpPr>
              <p:cNvPr id="4117" name="Group 78"/>
              <p:cNvGrpSpPr/>
              <p:nvPr/>
            </p:nvGrpSpPr>
            <p:grpSpPr bwMode="auto">
              <a:xfrm>
                <a:off x="894" y="1888"/>
                <a:ext cx="3908" cy="718"/>
                <a:chOff x="2018" y="2024"/>
                <a:chExt cx="1724" cy="317"/>
              </a:xfrm>
            </p:grpSpPr>
            <p:sp>
              <p:nvSpPr>
                <p:cNvPr id="4122" name="Rectangle 79"/>
                <p:cNvSpPr>
                  <a:spLocks noChangeArrowheads="1"/>
                </p:cNvSpPr>
                <p:nvPr/>
              </p:nvSpPr>
              <p:spPr bwMode="auto">
                <a:xfrm>
                  <a:off x="2245" y="2160"/>
                  <a:ext cx="60" cy="181"/>
                </a:xfrm>
                <a:prstGeom prst="rect">
                  <a:avLst/>
                </a:prstGeom>
                <a:solidFill>
                  <a:srgbClr val="807898"/>
                </a:solidFill>
                <a:ln w="9525" algn="ctr">
                  <a:solidFill>
                    <a:schemeClr val="tx1"/>
                  </a:solidFill>
                  <a:miter lim="800000"/>
                </a:ln>
              </p:spPr>
              <p:txBody>
                <a:bodyPr wrap="none" lIns="90000" tIns="46800" rIns="90000" bIns="46800" anchor="ctr"/>
                <a:lstStyle/>
                <a:p>
                  <a:endParaRPr lang="zh-CN" altLang="en-US" b="1">
                    <a:latin typeface="楷体_GB2312" pitchFamily="49" charset="-122"/>
                    <a:ea typeface="楷体_GB2312" pitchFamily="49" charset="-122"/>
                  </a:endParaRPr>
                </a:p>
              </p:txBody>
            </p:sp>
            <p:sp>
              <p:nvSpPr>
                <p:cNvPr id="4123" name="Rectangle 80"/>
                <p:cNvSpPr>
                  <a:spLocks noChangeArrowheads="1"/>
                </p:cNvSpPr>
                <p:nvPr/>
              </p:nvSpPr>
              <p:spPr bwMode="auto">
                <a:xfrm>
                  <a:off x="3455" y="2160"/>
                  <a:ext cx="60" cy="181"/>
                </a:xfrm>
                <a:prstGeom prst="rect">
                  <a:avLst/>
                </a:prstGeom>
                <a:solidFill>
                  <a:srgbClr val="807898"/>
                </a:solidFill>
                <a:ln w="9525" algn="ctr">
                  <a:solidFill>
                    <a:schemeClr val="tx1"/>
                  </a:solidFill>
                  <a:miter lim="800000"/>
                </a:ln>
              </p:spPr>
              <p:txBody>
                <a:bodyPr wrap="none" lIns="90000" tIns="46800" rIns="90000" bIns="46800" anchor="ctr"/>
                <a:lstStyle/>
                <a:p>
                  <a:endParaRPr lang="zh-CN" altLang="en-US" b="1">
                    <a:latin typeface="楷体_GB2312" pitchFamily="49" charset="-122"/>
                    <a:ea typeface="楷体_GB2312" pitchFamily="49" charset="-122"/>
                  </a:endParaRPr>
                </a:p>
              </p:txBody>
            </p:sp>
            <p:sp>
              <p:nvSpPr>
                <p:cNvPr id="4124" name="Rectangle 81"/>
                <p:cNvSpPr>
                  <a:spLocks noChangeArrowheads="1"/>
                </p:cNvSpPr>
                <p:nvPr/>
              </p:nvSpPr>
              <p:spPr bwMode="auto">
                <a:xfrm>
                  <a:off x="2200" y="2205"/>
                  <a:ext cx="1406" cy="46"/>
                </a:xfrm>
                <a:prstGeom prst="rect">
                  <a:avLst/>
                </a:prstGeom>
                <a:solidFill>
                  <a:srgbClr val="807898"/>
                </a:solidFill>
                <a:ln w="9525" algn="ctr">
                  <a:solidFill>
                    <a:schemeClr val="tx1"/>
                  </a:solidFill>
                  <a:miter lim="800000"/>
                </a:ln>
              </p:spPr>
              <p:txBody>
                <a:bodyPr wrap="none" lIns="90000" tIns="46800" rIns="90000" bIns="46800" anchor="ctr"/>
                <a:lstStyle/>
                <a:p>
                  <a:endParaRPr lang="zh-CN" altLang="en-US" b="1">
                    <a:latin typeface="楷体_GB2312" pitchFamily="49" charset="-122"/>
                    <a:ea typeface="楷体_GB2312" pitchFamily="49" charset="-122"/>
                  </a:endParaRPr>
                </a:p>
              </p:txBody>
            </p:sp>
            <p:grpSp>
              <p:nvGrpSpPr>
                <p:cNvPr id="4125" name="Group 82"/>
                <p:cNvGrpSpPr/>
                <p:nvPr/>
              </p:nvGrpSpPr>
              <p:grpSpPr bwMode="auto">
                <a:xfrm>
                  <a:off x="2018" y="2024"/>
                  <a:ext cx="544" cy="181"/>
                  <a:chOff x="2018" y="1979"/>
                  <a:chExt cx="499" cy="181"/>
                </a:xfrm>
              </p:grpSpPr>
              <p:sp>
                <p:nvSpPr>
                  <p:cNvPr id="4129" name="Oval 83"/>
                  <p:cNvSpPr>
                    <a:spLocks noChangeArrowheads="1"/>
                  </p:cNvSpPr>
                  <p:nvPr/>
                </p:nvSpPr>
                <p:spPr bwMode="auto">
                  <a:xfrm>
                    <a:off x="2019" y="2024"/>
                    <a:ext cx="498" cy="136"/>
                  </a:xfrm>
                  <a:prstGeom prst="ellipse">
                    <a:avLst/>
                  </a:prstGeom>
                  <a:solidFill>
                    <a:srgbClr val="807898"/>
                  </a:solidFill>
                  <a:ln w="9525" algn="ctr">
                    <a:solidFill>
                      <a:schemeClr val="tx1"/>
                    </a:solidFill>
                    <a:round/>
                  </a:ln>
                </p:spPr>
                <p:txBody>
                  <a:bodyPr wrap="none" lIns="90000" tIns="46800" rIns="90000" bIns="46800" anchor="ctr"/>
                  <a:lstStyle/>
                  <a:p>
                    <a:endParaRPr lang="zh-CN" altLang="zh-CN" b="1">
                      <a:latin typeface="楷体_GB2312" pitchFamily="49" charset="-122"/>
                      <a:ea typeface="楷体_GB2312" pitchFamily="49" charset="-122"/>
                    </a:endParaRPr>
                  </a:p>
                </p:txBody>
              </p:sp>
              <p:sp>
                <p:nvSpPr>
                  <p:cNvPr id="4130" name="Oval 84"/>
                  <p:cNvSpPr>
                    <a:spLocks noChangeArrowheads="1"/>
                  </p:cNvSpPr>
                  <p:nvPr/>
                </p:nvSpPr>
                <p:spPr bwMode="auto">
                  <a:xfrm>
                    <a:off x="2018" y="1979"/>
                    <a:ext cx="498" cy="136"/>
                  </a:xfrm>
                  <a:prstGeom prst="ellipse">
                    <a:avLst/>
                  </a:prstGeom>
                  <a:solidFill>
                    <a:srgbClr val="B5B1C3"/>
                  </a:solidFill>
                  <a:ln w="9525" algn="ctr">
                    <a:solidFill>
                      <a:schemeClr val="tx1"/>
                    </a:solidFill>
                    <a:round/>
                  </a:ln>
                </p:spPr>
                <p:txBody>
                  <a:bodyPr wrap="none" lIns="90000" tIns="46800" rIns="90000" bIns="46800" anchor="ctr"/>
                  <a:lstStyle/>
                  <a:p>
                    <a:endParaRPr lang="zh-CN" altLang="zh-CN" b="1">
                      <a:latin typeface="楷体_GB2312" pitchFamily="49" charset="-122"/>
                      <a:ea typeface="楷体_GB2312" pitchFamily="49" charset="-122"/>
                    </a:endParaRPr>
                  </a:p>
                </p:txBody>
              </p:sp>
            </p:grpSp>
            <p:grpSp>
              <p:nvGrpSpPr>
                <p:cNvPr id="4126" name="Group 85"/>
                <p:cNvGrpSpPr/>
                <p:nvPr/>
              </p:nvGrpSpPr>
              <p:grpSpPr bwMode="auto">
                <a:xfrm>
                  <a:off x="3198" y="2024"/>
                  <a:ext cx="544" cy="181"/>
                  <a:chOff x="2018" y="1979"/>
                  <a:chExt cx="499" cy="181"/>
                </a:xfrm>
              </p:grpSpPr>
              <p:sp>
                <p:nvSpPr>
                  <p:cNvPr id="4127" name="Oval 86"/>
                  <p:cNvSpPr>
                    <a:spLocks noChangeArrowheads="1"/>
                  </p:cNvSpPr>
                  <p:nvPr/>
                </p:nvSpPr>
                <p:spPr bwMode="auto">
                  <a:xfrm>
                    <a:off x="2019" y="2024"/>
                    <a:ext cx="498" cy="136"/>
                  </a:xfrm>
                  <a:prstGeom prst="ellipse">
                    <a:avLst/>
                  </a:prstGeom>
                  <a:solidFill>
                    <a:srgbClr val="807898"/>
                  </a:solidFill>
                  <a:ln w="9525" algn="ctr">
                    <a:solidFill>
                      <a:schemeClr val="tx1"/>
                    </a:solidFill>
                    <a:round/>
                  </a:ln>
                </p:spPr>
                <p:txBody>
                  <a:bodyPr wrap="none" lIns="90000" tIns="46800" rIns="90000" bIns="46800" anchor="ctr"/>
                  <a:lstStyle/>
                  <a:p>
                    <a:endParaRPr lang="zh-CN" altLang="zh-CN" b="1">
                      <a:latin typeface="楷体_GB2312" pitchFamily="49" charset="-122"/>
                      <a:ea typeface="楷体_GB2312" pitchFamily="49" charset="-122"/>
                    </a:endParaRPr>
                  </a:p>
                </p:txBody>
              </p:sp>
              <p:sp>
                <p:nvSpPr>
                  <p:cNvPr id="4128" name="Oval 87"/>
                  <p:cNvSpPr>
                    <a:spLocks noChangeArrowheads="1"/>
                  </p:cNvSpPr>
                  <p:nvPr/>
                </p:nvSpPr>
                <p:spPr bwMode="auto">
                  <a:xfrm>
                    <a:off x="2018" y="1979"/>
                    <a:ext cx="498" cy="136"/>
                  </a:xfrm>
                  <a:prstGeom prst="ellipse">
                    <a:avLst/>
                  </a:prstGeom>
                  <a:solidFill>
                    <a:srgbClr val="B5B1C3"/>
                  </a:solidFill>
                  <a:ln w="9525" algn="ctr">
                    <a:solidFill>
                      <a:schemeClr val="tx1"/>
                    </a:solidFill>
                    <a:round/>
                  </a:ln>
                </p:spPr>
                <p:txBody>
                  <a:bodyPr wrap="none" lIns="90000" tIns="46800" rIns="90000" bIns="46800" anchor="ctr"/>
                  <a:lstStyle/>
                  <a:p>
                    <a:endParaRPr lang="zh-CN" altLang="zh-CN" b="1">
                      <a:latin typeface="楷体_GB2312" pitchFamily="49" charset="-122"/>
                      <a:ea typeface="楷体_GB2312" pitchFamily="49" charset="-122"/>
                    </a:endParaRPr>
                  </a:p>
                </p:txBody>
              </p:sp>
            </p:grpSp>
          </p:grpSp>
          <p:grpSp>
            <p:nvGrpSpPr>
              <p:cNvPr id="4118" name="Group 88"/>
              <p:cNvGrpSpPr/>
              <p:nvPr/>
            </p:nvGrpSpPr>
            <p:grpSpPr bwMode="auto">
              <a:xfrm>
                <a:off x="3833" y="1298"/>
                <a:ext cx="702" cy="953"/>
                <a:chOff x="3833" y="1298"/>
                <a:chExt cx="702" cy="953"/>
              </a:xfrm>
            </p:grpSpPr>
            <p:pic>
              <p:nvPicPr>
                <p:cNvPr id="4120" name="Picture 89"/>
                <p:cNvPicPr>
                  <a:picLocks noChangeAspect="1" noChangeArrowheads="1"/>
                </p:cNvPicPr>
                <p:nvPr/>
              </p:nvPicPr>
              <p:blipFill>
                <a:blip r:embed="rId4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3833" y="1298"/>
                  <a:ext cx="702" cy="9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121" name="Rectangle 90"/>
                <p:cNvSpPr>
                  <a:spLocks noChangeArrowheads="1"/>
                </p:cNvSpPr>
                <p:nvPr/>
              </p:nvSpPr>
              <p:spPr bwMode="auto">
                <a:xfrm>
                  <a:off x="3999" y="1813"/>
                  <a:ext cx="409" cy="23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/>
                <a:p>
                  <a:r>
                    <a:rPr lang="en-US" altLang="zh-CN" b="1">
                      <a:latin typeface="楷体_GB2312" pitchFamily="49" charset="-122"/>
                      <a:ea typeface="楷体_GB2312" pitchFamily="49" charset="-122"/>
                    </a:rPr>
                    <a:t>100g</a:t>
                  </a:r>
                </a:p>
              </p:txBody>
            </p:sp>
          </p:grpSp>
          <p:pic>
            <p:nvPicPr>
              <p:cNvPr id="4119" name="Picture 91"/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156" y="1207"/>
                <a:ext cx="670" cy="1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111" name="Group 92"/>
            <p:cNvGrpSpPr/>
            <p:nvPr/>
          </p:nvGrpSpPr>
          <p:grpSpPr bwMode="auto">
            <a:xfrm>
              <a:off x="4224" y="1344"/>
              <a:ext cx="681" cy="890"/>
              <a:chOff x="3956" y="1298"/>
              <a:chExt cx="702" cy="953"/>
            </a:xfrm>
          </p:grpSpPr>
          <p:pic>
            <p:nvPicPr>
              <p:cNvPr id="4115" name="Picture 93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956" y="1298"/>
                <a:ext cx="702" cy="9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116" name="Rectangle 94"/>
              <p:cNvSpPr>
                <a:spLocks noChangeArrowheads="1"/>
              </p:cNvSpPr>
              <p:nvPr/>
            </p:nvSpPr>
            <p:spPr bwMode="auto">
              <a:xfrm>
                <a:off x="4147" y="1787"/>
                <a:ext cx="418" cy="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r>
                  <a:rPr lang="en-US" altLang="zh-CN" b="1">
                    <a:latin typeface="楷体_GB2312" pitchFamily="49" charset="-122"/>
                    <a:ea typeface="楷体_GB2312" pitchFamily="49" charset="-122"/>
                  </a:rPr>
                  <a:t>100g</a:t>
                </a:r>
              </a:p>
            </p:txBody>
          </p:sp>
        </p:grpSp>
        <p:grpSp>
          <p:nvGrpSpPr>
            <p:cNvPr id="4112" name="Group 95"/>
            <p:cNvGrpSpPr/>
            <p:nvPr/>
          </p:nvGrpSpPr>
          <p:grpSpPr bwMode="auto">
            <a:xfrm>
              <a:off x="3561" y="1525"/>
              <a:ext cx="556" cy="726"/>
              <a:chOff x="3834" y="1298"/>
              <a:chExt cx="702" cy="953"/>
            </a:xfrm>
          </p:grpSpPr>
          <p:pic>
            <p:nvPicPr>
              <p:cNvPr id="4113" name="Picture 96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834" y="1298"/>
                <a:ext cx="702" cy="9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114" name="Rectangle 97"/>
              <p:cNvSpPr>
                <a:spLocks noChangeArrowheads="1"/>
              </p:cNvSpPr>
              <p:nvPr/>
            </p:nvSpPr>
            <p:spPr bwMode="auto">
              <a:xfrm>
                <a:off x="3985" y="1788"/>
                <a:ext cx="523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r>
                  <a:rPr lang="en-US" altLang="zh-CN" b="1">
                    <a:latin typeface="楷体_GB2312" pitchFamily="49" charset="-122"/>
                    <a:ea typeface="楷体_GB2312" pitchFamily="49" charset="-122"/>
                  </a:rPr>
                  <a:t>50g</a:t>
                </a:r>
              </a:p>
            </p:txBody>
          </p:sp>
        </p:grpSp>
      </p:grpSp>
      <p:grpSp>
        <p:nvGrpSpPr>
          <p:cNvPr id="4104" name="Group 41"/>
          <p:cNvGrpSpPr/>
          <p:nvPr/>
        </p:nvGrpSpPr>
        <p:grpSpPr bwMode="auto">
          <a:xfrm>
            <a:off x="3708400" y="3690938"/>
            <a:ext cx="1630363" cy="2117725"/>
            <a:chOff x="2653" y="2160"/>
            <a:chExt cx="454" cy="590"/>
          </a:xfrm>
        </p:grpSpPr>
        <p:sp>
          <p:nvSpPr>
            <p:cNvPr id="4105" name="Freeform 42"/>
            <p:cNvSpPr/>
            <p:nvPr/>
          </p:nvSpPr>
          <p:spPr bwMode="auto">
            <a:xfrm>
              <a:off x="2653" y="2614"/>
              <a:ext cx="454" cy="136"/>
            </a:xfrm>
            <a:custGeom>
              <a:avLst/>
              <a:gdLst>
                <a:gd name="T0" fmla="*/ 136 w 454"/>
                <a:gd name="T1" fmla="*/ 0 h 136"/>
                <a:gd name="T2" fmla="*/ 318 w 454"/>
                <a:gd name="T3" fmla="*/ 0 h 136"/>
                <a:gd name="T4" fmla="*/ 454 w 454"/>
                <a:gd name="T5" fmla="*/ 90 h 136"/>
                <a:gd name="T6" fmla="*/ 408 w 454"/>
                <a:gd name="T7" fmla="*/ 136 h 136"/>
                <a:gd name="T8" fmla="*/ 46 w 454"/>
                <a:gd name="T9" fmla="*/ 136 h 136"/>
                <a:gd name="T10" fmla="*/ 0 w 454"/>
                <a:gd name="T11" fmla="*/ 90 h 136"/>
                <a:gd name="T12" fmla="*/ 136 w 454"/>
                <a:gd name="T13" fmla="*/ 0 h 1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54"/>
                <a:gd name="T22" fmla="*/ 0 h 136"/>
                <a:gd name="T23" fmla="*/ 454 w 454"/>
                <a:gd name="T24" fmla="*/ 136 h 1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54" h="136">
                  <a:moveTo>
                    <a:pt x="136" y="0"/>
                  </a:moveTo>
                  <a:lnTo>
                    <a:pt x="318" y="0"/>
                  </a:lnTo>
                  <a:lnTo>
                    <a:pt x="454" y="90"/>
                  </a:lnTo>
                  <a:lnTo>
                    <a:pt x="408" y="136"/>
                  </a:lnTo>
                  <a:lnTo>
                    <a:pt x="46" y="136"/>
                  </a:lnTo>
                  <a:lnTo>
                    <a:pt x="0" y="90"/>
                  </a:lnTo>
                  <a:lnTo>
                    <a:pt x="136" y="0"/>
                  </a:lnTo>
                  <a:close/>
                </a:path>
              </a:pathLst>
            </a:custGeom>
            <a:solidFill>
              <a:srgbClr val="807898"/>
            </a:solidFill>
            <a:ln w="9525">
              <a:solidFill>
                <a:schemeClr val="tx1"/>
              </a:solidFill>
              <a:round/>
            </a:ln>
          </p:spPr>
          <p:txBody>
            <a:bodyPr wrap="none" lIns="90000" tIns="46800" rIns="90000" bIns="46800" anchor="ctr"/>
            <a:lstStyle/>
            <a:p>
              <a:endParaRPr lang="zh-CN" altLang="en-US" b="1">
                <a:latin typeface="Calibri" panose="020F0502020204030204" pitchFamily="34" charset="0"/>
              </a:endParaRPr>
            </a:p>
          </p:txBody>
        </p:sp>
        <p:sp>
          <p:nvSpPr>
            <p:cNvPr id="4106" name="Freeform 43"/>
            <p:cNvSpPr/>
            <p:nvPr/>
          </p:nvSpPr>
          <p:spPr bwMode="auto">
            <a:xfrm>
              <a:off x="2653" y="2432"/>
              <a:ext cx="136" cy="272"/>
            </a:xfrm>
            <a:custGeom>
              <a:avLst/>
              <a:gdLst>
                <a:gd name="T0" fmla="*/ 0 w 136"/>
                <a:gd name="T1" fmla="*/ 272 h 272"/>
                <a:gd name="T2" fmla="*/ 46 w 136"/>
                <a:gd name="T3" fmla="*/ 46 h 272"/>
                <a:gd name="T4" fmla="*/ 136 w 136"/>
                <a:gd name="T5" fmla="*/ 0 h 272"/>
                <a:gd name="T6" fmla="*/ 136 w 136"/>
                <a:gd name="T7" fmla="*/ 182 h 272"/>
                <a:gd name="T8" fmla="*/ 0 w 136"/>
                <a:gd name="T9" fmla="*/ 272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6"/>
                <a:gd name="T16" fmla="*/ 0 h 272"/>
                <a:gd name="T17" fmla="*/ 136 w 136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6" h="272">
                  <a:moveTo>
                    <a:pt x="0" y="272"/>
                  </a:moveTo>
                  <a:lnTo>
                    <a:pt x="46" y="46"/>
                  </a:lnTo>
                  <a:lnTo>
                    <a:pt x="136" y="0"/>
                  </a:lnTo>
                  <a:lnTo>
                    <a:pt x="136" y="182"/>
                  </a:lnTo>
                  <a:lnTo>
                    <a:pt x="0" y="272"/>
                  </a:lnTo>
                  <a:close/>
                </a:path>
              </a:pathLst>
            </a:custGeom>
            <a:solidFill>
              <a:srgbClr val="807898"/>
            </a:solidFill>
            <a:ln w="9525">
              <a:solidFill>
                <a:schemeClr val="tx1"/>
              </a:solidFill>
              <a:round/>
            </a:ln>
          </p:spPr>
          <p:txBody>
            <a:bodyPr wrap="none" lIns="90000" tIns="46800" rIns="90000" bIns="46800" anchor="ctr"/>
            <a:lstStyle/>
            <a:p>
              <a:endParaRPr lang="zh-CN" altLang="en-US" b="1">
                <a:latin typeface="Calibri" panose="020F0502020204030204" pitchFamily="34" charset="0"/>
              </a:endParaRPr>
            </a:p>
          </p:txBody>
        </p:sp>
        <p:sp>
          <p:nvSpPr>
            <p:cNvPr id="4107" name="Freeform 44"/>
            <p:cNvSpPr/>
            <p:nvPr/>
          </p:nvSpPr>
          <p:spPr bwMode="auto">
            <a:xfrm>
              <a:off x="2971" y="2432"/>
              <a:ext cx="136" cy="272"/>
            </a:xfrm>
            <a:custGeom>
              <a:avLst/>
              <a:gdLst>
                <a:gd name="T0" fmla="*/ 0 w 136"/>
                <a:gd name="T1" fmla="*/ 182 h 272"/>
                <a:gd name="T2" fmla="*/ 136 w 136"/>
                <a:gd name="T3" fmla="*/ 272 h 272"/>
                <a:gd name="T4" fmla="*/ 90 w 136"/>
                <a:gd name="T5" fmla="*/ 46 h 272"/>
                <a:gd name="T6" fmla="*/ 0 w 136"/>
                <a:gd name="T7" fmla="*/ 0 h 272"/>
                <a:gd name="T8" fmla="*/ 0 w 136"/>
                <a:gd name="T9" fmla="*/ 182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6"/>
                <a:gd name="T16" fmla="*/ 0 h 272"/>
                <a:gd name="T17" fmla="*/ 136 w 136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6" h="272">
                  <a:moveTo>
                    <a:pt x="0" y="182"/>
                  </a:moveTo>
                  <a:lnTo>
                    <a:pt x="136" y="272"/>
                  </a:lnTo>
                  <a:lnTo>
                    <a:pt x="90" y="46"/>
                  </a:lnTo>
                  <a:lnTo>
                    <a:pt x="0" y="0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rgbClr val="807898"/>
            </a:solidFill>
            <a:ln w="9525">
              <a:solidFill>
                <a:schemeClr val="tx1"/>
              </a:solidFill>
              <a:round/>
            </a:ln>
          </p:spPr>
          <p:txBody>
            <a:bodyPr wrap="none" lIns="90000" tIns="46800" rIns="90000" bIns="46800" anchor="ctr"/>
            <a:lstStyle/>
            <a:p>
              <a:endParaRPr lang="zh-CN" altLang="en-US" b="1">
                <a:latin typeface="Calibri" panose="020F0502020204030204" pitchFamily="34" charset="0"/>
              </a:endParaRPr>
            </a:p>
          </p:txBody>
        </p:sp>
        <p:sp>
          <p:nvSpPr>
            <p:cNvPr id="4108" name="Freeform 45"/>
            <p:cNvSpPr/>
            <p:nvPr/>
          </p:nvSpPr>
          <p:spPr bwMode="auto">
            <a:xfrm>
              <a:off x="2789" y="2251"/>
              <a:ext cx="182" cy="363"/>
            </a:xfrm>
            <a:custGeom>
              <a:avLst/>
              <a:gdLst>
                <a:gd name="T0" fmla="*/ 0 w 182"/>
                <a:gd name="T1" fmla="*/ 363 h 363"/>
                <a:gd name="T2" fmla="*/ 182 w 182"/>
                <a:gd name="T3" fmla="*/ 363 h 363"/>
                <a:gd name="T4" fmla="*/ 182 w 182"/>
                <a:gd name="T5" fmla="*/ 45 h 363"/>
                <a:gd name="T6" fmla="*/ 91 w 182"/>
                <a:gd name="T7" fmla="*/ 0 h 363"/>
                <a:gd name="T8" fmla="*/ 46 w 182"/>
                <a:gd name="T9" fmla="*/ 45 h 363"/>
                <a:gd name="T10" fmla="*/ 0 w 182"/>
                <a:gd name="T11" fmla="*/ 90 h 363"/>
                <a:gd name="T12" fmla="*/ 0 w 182"/>
                <a:gd name="T13" fmla="*/ 363 h 3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2"/>
                <a:gd name="T22" fmla="*/ 0 h 363"/>
                <a:gd name="T23" fmla="*/ 182 w 182"/>
                <a:gd name="T24" fmla="*/ 363 h 3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2" h="363">
                  <a:moveTo>
                    <a:pt x="0" y="363"/>
                  </a:moveTo>
                  <a:lnTo>
                    <a:pt x="182" y="363"/>
                  </a:lnTo>
                  <a:lnTo>
                    <a:pt x="182" y="45"/>
                  </a:lnTo>
                  <a:lnTo>
                    <a:pt x="91" y="0"/>
                  </a:lnTo>
                  <a:lnTo>
                    <a:pt x="46" y="45"/>
                  </a:lnTo>
                  <a:lnTo>
                    <a:pt x="0" y="90"/>
                  </a:lnTo>
                  <a:lnTo>
                    <a:pt x="0" y="363"/>
                  </a:lnTo>
                  <a:close/>
                </a:path>
              </a:pathLst>
            </a:custGeom>
            <a:solidFill>
              <a:srgbClr val="807898"/>
            </a:solidFill>
            <a:ln w="9525">
              <a:solidFill>
                <a:schemeClr val="tx1"/>
              </a:solidFill>
              <a:round/>
            </a:ln>
          </p:spPr>
          <p:txBody>
            <a:bodyPr wrap="none" lIns="90000" tIns="46800" rIns="90000" bIns="46800" anchor="ctr"/>
            <a:lstStyle/>
            <a:p>
              <a:endParaRPr lang="zh-CN" altLang="en-US" b="1">
                <a:latin typeface="Calibri" panose="020F0502020204030204" pitchFamily="34" charset="0"/>
              </a:endParaRPr>
            </a:p>
          </p:txBody>
        </p:sp>
        <p:sp>
          <p:nvSpPr>
            <p:cNvPr id="4109" name="Oval 46"/>
            <p:cNvSpPr>
              <a:spLocks noChangeArrowheads="1"/>
            </p:cNvSpPr>
            <p:nvPr/>
          </p:nvSpPr>
          <p:spPr bwMode="auto">
            <a:xfrm>
              <a:off x="2789" y="2160"/>
              <a:ext cx="182" cy="182"/>
            </a:xfrm>
            <a:prstGeom prst="ellipse">
              <a:avLst/>
            </a:prstGeom>
            <a:solidFill>
              <a:srgbClr val="807898"/>
            </a:solidFill>
            <a:ln w="9525" algn="ctr">
              <a:solidFill>
                <a:schemeClr val="tx1"/>
              </a:solidFill>
              <a:round/>
            </a:ln>
          </p:spPr>
          <p:txBody>
            <a:bodyPr wrap="none" lIns="90000" tIns="46800" rIns="90000" bIns="46800" anchor="ctr"/>
            <a:lstStyle/>
            <a:p>
              <a:endParaRPr lang="zh-CN" altLang="en-US" b="1">
                <a:latin typeface="Calibri" panose="020F050202020403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5122" name="TextBox 5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情境创设</a:t>
            </a:r>
          </a:p>
        </p:txBody>
      </p:sp>
      <p:pic>
        <p:nvPicPr>
          <p:cNvPr id="5123" name="Picture 3" descr="46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3957638"/>
            <a:ext cx="7942262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24" name="Group 4"/>
          <p:cNvGrpSpPr/>
          <p:nvPr/>
        </p:nvGrpSpPr>
        <p:grpSpPr bwMode="auto">
          <a:xfrm>
            <a:off x="611188" y="954088"/>
            <a:ext cx="3382962" cy="1743075"/>
            <a:chOff x="431" y="527"/>
            <a:chExt cx="2131" cy="590"/>
          </a:xfrm>
        </p:grpSpPr>
        <p:sp>
          <p:nvSpPr>
            <p:cNvPr id="5159" name="AutoShape 5"/>
            <p:cNvSpPr>
              <a:spLocks noChangeArrowheads="1"/>
            </p:cNvSpPr>
            <p:nvPr/>
          </p:nvSpPr>
          <p:spPr bwMode="auto">
            <a:xfrm>
              <a:off x="431" y="527"/>
              <a:ext cx="2131" cy="590"/>
            </a:xfrm>
            <a:prstGeom prst="cloudCallout">
              <a:avLst>
                <a:gd name="adj1" fmla="val 162"/>
                <a:gd name="adj2" fmla="val 107287"/>
              </a:avLst>
            </a:prstGeom>
            <a:solidFill>
              <a:srgbClr val="FFFFCC"/>
            </a:solidFill>
            <a:ln w="9525">
              <a:solidFill>
                <a:srgbClr val="FF9900"/>
              </a:solidFill>
              <a:round/>
            </a:ln>
          </p:spPr>
          <p:txBody>
            <a:bodyPr lIns="90000" tIns="46800" rIns="90000" bIns="46800" anchor="ctr"/>
            <a:lstStyle/>
            <a:p>
              <a:endParaRPr lang="zh-CN" altLang="zh-CN" b="1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5160" name="Rectangle 6"/>
            <p:cNvSpPr>
              <a:spLocks noChangeArrowheads="1"/>
            </p:cNvSpPr>
            <p:nvPr/>
          </p:nvSpPr>
          <p:spPr bwMode="auto">
            <a:xfrm>
              <a:off x="586" y="616"/>
              <a:ext cx="1685" cy="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just">
                <a:spcBef>
                  <a:spcPct val="30000"/>
                </a:spcBef>
              </a:pPr>
              <a:r>
                <a:rPr lang="zh-CN" altLang="en-US" sz="32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空杯子重</a:t>
              </a:r>
              <a:r>
                <a:rPr lang="en-US" altLang="zh-CN" sz="32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100g,</a:t>
              </a:r>
            </a:p>
            <a:p>
              <a:pPr algn="just">
                <a:spcBef>
                  <a:spcPct val="30000"/>
                </a:spcBef>
              </a:pPr>
              <a:r>
                <a:rPr lang="zh-CN" altLang="en-US" sz="32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水重</a:t>
              </a:r>
              <a:r>
                <a:rPr lang="en-US" altLang="zh-CN" sz="3200" b="1" dirty="0">
                  <a:latin typeface="Lucida Calligraphy" panose="03010101010101010101" pitchFamily="66" charset="0"/>
                  <a:ea typeface="华文楷体" panose="02010600040101010101" pitchFamily="2" charset="-122"/>
                </a:rPr>
                <a:t>x</a:t>
              </a:r>
              <a:r>
                <a:rPr lang="zh-CN" altLang="en-US" sz="32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克。</a:t>
              </a:r>
            </a:p>
          </p:txBody>
        </p:sp>
      </p:grp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4129088" y="2898775"/>
            <a:ext cx="800100" cy="463550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</a:ln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30000"/>
              </a:spcBef>
            </a:pPr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平衡</a:t>
            </a:r>
          </a:p>
        </p:txBody>
      </p:sp>
      <p:grpSp>
        <p:nvGrpSpPr>
          <p:cNvPr id="5126" name="Group 59"/>
          <p:cNvGrpSpPr/>
          <p:nvPr/>
        </p:nvGrpSpPr>
        <p:grpSpPr bwMode="auto">
          <a:xfrm>
            <a:off x="6731000" y="4654550"/>
            <a:ext cx="1081088" cy="1412875"/>
            <a:chOff x="3833" y="1298"/>
            <a:chExt cx="702" cy="953"/>
          </a:xfrm>
        </p:grpSpPr>
        <p:pic>
          <p:nvPicPr>
            <p:cNvPr id="5157" name="Picture 60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33" y="1298"/>
              <a:ext cx="702" cy="9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58" name="Rectangle 61"/>
            <p:cNvSpPr>
              <a:spLocks noChangeArrowheads="1"/>
            </p:cNvSpPr>
            <p:nvPr/>
          </p:nvSpPr>
          <p:spPr bwMode="auto">
            <a:xfrm>
              <a:off x="3989" y="1787"/>
              <a:ext cx="418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/>
            <a:p>
              <a:r>
                <a:rPr lang="en-US" altLang="zh-CN" b="1">
                  <a:latin typeface="楷体_GB2312" pitchFamily="49" charset="-122"/>
                  <a:ea typeface="楷体_GB2312" pitchFamily="49" charset="-122"/>
                </a:rPr>
                <a:t>100g</a:t>
              </a:r>
            </a:p>
          </p:txBody>
        </p:sp>
      </p:grpSp>
      <p:grpSp>
        <p:nvGrpSpPr>
          <p:cNvPr id="5127" name="Group 76"/>
          <p:cNvGrpSpPr/>
          <p:nvPr/>
        </p:nvGrpSpPr>
        <p:grpSpPr bwMode="auto">
          <a:xfrm>
            <a:off x="1428750" y="2208213"/>
            <a:ext cx="6367463" cy="2220912"/>
            <a:chOff x="894" y="1253"/>
            <a:chExt cx="4011" cy="1399"/>
          </a:xfrm>
        </p:grpSpPr>
        <p:grpSp>
          <p:nvGrpSpPr>
            <p:cNvPr id="5136" name="Group 77"/>
            <p:cNvGrpSpPr/>
            <p:nvPr/>
          </p:nvGrpSpPr>
          <p:grpSpPr bwMode="auto">
            <a:xfrm>
              <a:off x="896" y="1253"/>
              <a:ext cx="3908" cy="1399"/>
              <a:chOff x="896" y="1207"/>
              <a:chExt cx="3908" cy="1399"/>
            </a:xfrm>
          </p:grpSpPr>
          <p:grpSp>
            <p:nvGrpSpPr>
              <p:cNvPr id="5143" name="Group 78"/>
              <p:cNvGrpSpPr/>
              <p:nvPr/>
            </p:nvGrpSpPr>
            <p:grpSpPr bwMode="auto">
              <a:xfrm>
                <a:off x="896" y="1888"/>
                <a:ext cx="3908" cy="718"/>
                <a:chOff x="2018" y="2024"/>
                <a:chExt cx="1724" cy="317"/>
              </a:xfrm>
            </p:grpSpPr>
            <p:sp>
              <p:nvSpPr>
                <p:cNvPr id="5148" name="Rectangle 79"/>
                <p:cNvSpPr>
                  <a:spLocks noChangeArrowheads="1"/>
                </p:cNvSpPr>
                <p:nvPr/>
              </p:nvSpPr>
              <p:spPr bwMode="auto">
                <a:xfrm>
                  <a:off x="2245" y="2160"/>
                  <a:ext cx="60" cy="181"/>
                </a:xfrm>
                <a:prstGeom prst="rect">
                  <a:avLst/>
                </a:prstGeom>
                <a:solidFill>
                  <a:srgbClr val="807898"/>
                </a:solidFill>
                <a:ln w="9525" algn="ctr">
                  <a:solidFill>
                    <a:schemeClr val="tx1"/>
                  </a:solidFill>
                  <a:miter lim="800000"/>
                </a:ln>
              </p:spPr>
              <p:txBody>
                <a:bodyPr wrap="none" lIns="90000" tIns="46800" rIns="90000" bIns="46800" anchor="ctr"/>
                <a:lstStyle/>
                <a:p>
                  <a:endParaRPr lang="zh-CN" altLang="en-US" b="1">
                    <a:latin typeface="楷体_GB2312" pitchFamily="49" charset="-122"/>
                    <a:ea typeface="楷体_GB2312" pitchFamily="49" charset="-122"/>
                  </a:endParaRPr>
                </a:p>
              </p:txBody>
            </p:sp>
            <p:sp>
              <p:nvSpPr>
                <p:cNvPr id="5149" name="Rectangle 80"/>
                <p:cNvSpPr>
                  <a:spLocks noChangeArrowheads="1"/>
                </p:cNvSpPr>
                <p:nvPr/>
              </p:nvSpPr>
              <p:spPr bwMode="auto">
                <a:xfrm>
                  <a:off x="3455" y="2160"/>
                  <a:ext cx="60" cy="181"/>
                </a:xfrm>
                <a:prstGeom prst="rect">
                  <a:avLst/>
                </a:prstGeom>
                <a:solidFill>
                  <a:srgbClr val="807898"/>
                </a:solidFill>
                <a:ln w="9525" algn="ctr">
                  <a:solidFill>
                    <a:schemeClr val="tx1"/>
                  </a:solidFill>
                  <a:miter lim="800000"/>
                </a:ln>
              </p:spPr>
              <p:txBody>
                <a:bodyPr wrap="none" lIns="90000" tIns="46800" rIns="90000" bIns="46800" anchor="ctr"/>
                <a:lstStyle/>
                <a:p>
                  <a:endParaRPr lang="zh-CN" altLang="en-US" b="1">
                    <a:latin typeface="楷体_GB2312" pitchFamily="49" charset="-122"/>
                    <a:ea typeface="楷体_GB2312" pitchFamily="49" charset="-122"/>
                  </a:endParaRPr>
                </a:p>
              </p:txBody>
            </p:sp>
            <p:sp>
              <p:nvSpPr>
                <p:cNvPr id="5150" name="Rectangle 81"/>
                <p:cNvSpPr>
                  <a:spLocks noChangeArrowheads="1"/>
                </p:cNvSpPr>
                <p:nvPr/>
              </p:nvSpPr>
              <p:spPr bwMode="auto">
                <a:xfrm>
                  <a:off x="2200" y="2205"/>
                  <a:ext cx="1406" cy="46"/>
                </a:xfrm>
                <a:prstGeom prst="rect">
                  <a:avLst/>
                </a:prstGeom>
                <a:solidFill>
                  <a:srgbClr val="807898"/>
                </a:solidFill>
                <a:ln w="9525" algn="ctr">
                  <a:solidFill>
                    <a:schemeClr val="tx1"/>
                  </a:solidFill>
                  <a:miter lim="800000"/>
                </a:ln>
              </p:spPr>
              <p:txBody>
                <a:bodyPr wrap="none" lIns="90000" tIns="46800" rIns="90000" bIns="46800" anchor="ctr"/>
                <a:lstStyle/>
                <a:p>
                  <a:endParaRPr lang="zh-CN" altLang="en-US" b="1">
                    <a:latin typeface="楷体_GB2312" pitchFamily="49" charset="-122"/>
                    <a:ea typeface="楷体_GB2312" pitchFamily="49" charset="-122"/>
                  </a:endParaRPr>
                </a:p>
              </p:txBody>
            </p:sp>
            <p:grpSp>
              <p:nvGrpSpPr>
                <p:cNvPr id="5151" name="Group 82"/>
                <p:cNvGrpSpPr/>
                <p:nvPr/>
              </p:nvGrpSpPr>
              <p:grpSpPr bwMode="auto">
                <a:xfrm>
                  <a:off x="2018" y="2024"/>
                  <a:ext cx="544" cy="181"/>
                  <a:chOff x="2018" y="1979"/>
                  <a:chExt cx="499" cy="181"/>
                </a:xfrm>
              </p:grpSpPr>
              <p:sp>
                <p:nvSpPr>
                  <p:cNvPr id="5155" name="Oval 83"/>
                  <p:cNvSpPr>
                    <a:spLocks noChangeArrowheads="1"/>
                  </p:cNvSpPr>
                  <p:nvPr/>
                </p:nvSpPr>
                <p:spPr bwMode="auto">
                  <a:xfrm>
                    <a:off x="2019" y="2024"/>
                    <a:ext cx="498" cy="136"/>
                  </a:xfrm>
                  <a:prstGeom prst="ellipse">
                    <a:avLst/>
                  </a:prstGeom>
                  <a:solidFill>
                    <a:srgbClr val="807898"/>
                  </a:solidFill>
                  <a:ln w="9525" algn="ctr">
                    <a:solidFill>
                      <a:schemeClr val="tx1"/>
                    </a:solidFill>
                    <a:round/>
                  </a:ln>
                </p:spPr>
                <p:txBody>
                  <a:bodyPr wrap="none" lIns="90000" tIns="46800" rIns="90000" bIns="46800" anchor="ctr"/>
                  <a:lstStyle/>
                  <a:p>
                    <a:endParaRPr lang="zh-CN" altLang="zh-CN" b="1">
                      <a:latin typeface="楷体_GB2312" pitchFamily="49" charset="-122"/>
                      <a:ea typeface="楷体_GB2312" pitchFamily="49" charset="-122"/>
                    </a:endParaRPr>
                  </a:p>
                </p:txBody>
              </p:sp>
              <p:sp>
                <p:nvSpPr>
                  <p:cNvPr id="5156" name="Oval 84"/>
                  <p:cNvSpPr>
                    <a:spLocks noChangeArrowheads="1"/>
                  </p:cNvSpPr>
                  <p:nvPr/>
                </p:nvSpPr>
                <p:spPr bwMode="auto">
                  <a:xfrm>
                    <a:off x="2018" y="1979"/>
                    <a:ext cx="498" cy="136"/>
                  </a:xfrm>
                  <a:prstGeom prst="ellipse">
                    <a:avLst/>
                  </a:prstGeom>
                  <a:solidFill>
                    <a:srgbClr val="B5B1C3"/>
                  </a:solidFill>
                  <a:ln w="9525" algn="ctr">
                    <a:solidFill>
                      <a:schemeClr val="tx1"/>
                    </a:solidFill>
                    <a:round/>
                  </a:ln>
                </p:spPr>
                <p:txBody>
                  <a:bodyPr wrap="none" lIns="90000" tIns="46800" rIns="90000" bIns="46800" anchor="ctr"/>
                  <a:lstStyle/>
                  <a:p>
                    <a:endParaRPr lang="zh-CN" altLang="zh-CN" b="1">
                      <a:latin typeface="楷体_GB2312" pitchFamily="49" charset="-122"/>
                      <a:ea typeface="楷体_GB2312" pitchFamily="49" charset="-122"/>
                    </a:endParaRPr>
                  </a:p>
                </p:txBody>
              </p:sp>
            </p:grpSp>
            <p:grpSp>
              <p:nvGrpSpPr>
                <p:cNvPr id="5152" name="Group 85"/>
                <p:cNvGrpSpPr/>
                <p:nvPr/>
              </p:nvGrpSpPr>
              <p:grpSpPr bwMode="auto">
                <a:xfrm>
                  <a:off x="3198" y="2024"/>
                  <a:ext cx="544" cy="181"/>
                  <a:chOff x="2018" y="1979"/>
                  <a:chExt cx="499" cy="181"/>
                </a:xfrm>
              </p:grpSpPr>
              <p:sp>
                <p:nvSpPr>
                  <p:cNvPr id="5153" name="Oval 86"/>
                  <p:cNvSpPr>
                    <a:spLocks noChangeArrowheads="1"/>
                  </p:cNvSpPr>
                  <p:nvPr/>
                </p:nvSpPr>
                <p:spPr bwMode="auto">
                  <a:xfrm>
                    <a:off x="2019" y="2024"/>
                    <a:ext cx="498" cy="136"/>
                  </a:xfrm>
                  <a:prstGeom prst="ellipse">
                    <a:avLst/>
                  </a:prstGeom>
                  <a:solidFill>
                    <a:srgbClr val="807898"/>
                  </a:solidFill>
                  <a:ln w="9525" algn="ctr">
                    <a:solidFill>
                      <a:schemeClr val="tx1"/>
                    </a:solidFill>
                    <a:round/>
                  </a:ln>
                </p:spPr>
                <p:txBody>
                  <a:bodyPr wrap="none" lIns="90000" tIns="46800" rIns="90000" bIns="46800" anchor="ctr"/>
                  <a:lstStyle/>
                  <a:p>
                    <a:endParaRPr lang="zh-CN" altLang="zh-CN" b="1">
                      <a:latin typeface="楷体_GB2312" pitchFamily="49" charset="-122"/>
                      <a:ea typeface="楷体_GB2312" pitchFamily="49" charset="-122"/>
                    </a:endParaRPr>
                  </a:p>
                </p:txBody>
              </p:sp>
              <p:sp>
                <p:nvSpPr>
                  <p:cNvPr id="5154" name="Oval 87"/>
                  <p:cNvSpPr>
                    <a:spLocks noChangeArrowheads="1"/>
                  </p:cNvSpPr>
                  <p:nvPr/>
                </p:nvSpPr>
                <p:spPr bwMode="auto">
                  <a:xfrm>
                    <a:off x="2018" y="1979"/>
                    <a:ext cx="498" cy="136"/>
                  </a:xfrm>
                  <a:prstGeom prst="ellipse">
                    <a:avLst/>
                  </a:prstGeom>
                  <a:solidFill>
                    <a:srgbClr val="B5B1C3"/>
                  </a:solidFill>
                  <a:ln w="9525" algn="ctr">
                    <a:solidFill>
                      <a:schemeClr val="tx1"/>
                    </a:solidFill>
                    <a:round/>
                  </a:ln>
                </p:spPr>
                <p:txBody>
                  <a:bodyPr wrap="none" lIns="90000" tIns="46800" rIns="90000" bIns="46800" anchor="ctr"/>
                  <a:lstStyle/>
                  <a:p>
                    <a:endParaRPr lang="zh-CN" altLang="zh-CN" b="1">
                      <a:latin typeface="楷体_GB2312" pitchFamily="49" charset="-122"/>
                      <a:ea typeface="楷体_GB2312" pitchFamily="49" charset="-122"/>
                    </a:endParaRPr>
                  </a:p>
                </p:txBody>
              </p:sp>
            </p:grpSp>
          </p:grpSp>
          <p:grpSp>
            <p:nvGrpSpPr>
              <p:cNvPr id="5144" name="Group 88"/>
              <p:cNvGrpSpPr/>
              <p:nvPr/>
            </p:nvGrpSpPr>
            <p:grpSpPr bwMode="auto">
              <a:xfrm>
                <a:off x="3833" y="1298"/>
                <a:ext cx="702" cy="953"/>
                <a:chOff x="3833" y="1298"/>
                <a:chExt cx="702" cy="953"/>
              </a:xfrm>
            </p:grpSpPr>
            <p:pic>
              <p:nvPicPr>
                <p:cNvPr id="5146" name="Picture 89"/>
                <p:cNvPicPr>
                  <a:picLocks noChangeAspect="1" noChangeArrowheads="1"/>
                </p:cNvPicPr>
                <p:nvPr/>
              </p:nvPicPr>
              <p:blipFill>
                <a:blip r:embed="rId4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3833" y="1298"/>
                  <a:ext cx="702" cy="9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5147" name="Rectangle 90"/>
                <p:cNvSpPr>
                  <a:spLocks noChangeArrowheads="1"/>
                </p:cNvSpPr>
                <p:nvPr/>
              </p:nvSpPr>
              <p:spPr bwMode="auto">
                <a:xfrm>
                  <a:off x="3999" y="1813"/>
                  <a:ext cx="409" cy="23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/>
                <a:p>
                  <a:r>
                    <a:rPr lang="en-US" altLang="zh-CN" b="1">
                      <a:latin typeface="楷体_GB2312" pitchFamily="49" charset="-122"/>
                      <a:ea typeface="楷体_GB2312" pitchFamily="49" charset="-122"/>
                    </a:rPr>
                    <a:t>100g</a:t>
                  </a:r>
                </a:p>
              </p:txBody>
            </p:sp>
          </p:grpSp>
          <p:pic>
            <p:nvPicPr>
              <p:cNvPr id="5145" name="Picture 91"/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156" y="1207"/>
                <a:ext cx="670" cy="1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5137" name="Group 92"/>
            <p:cNvGrpSpPr/>
            <p:nvPr/>
          </p:nvGrpSpPr>
          <p:grpSpPr bwMode="auto">
            <a:xfrm>
              <a:off x="4224" y="1344"/>
              <a:ext cx="681" cy="890"/>
              <a:chOff x="3956" y="1298"/>
              <a:chExt cx="702" cy="953"/>
            </a:xfrm>
          </p:grpSpPr>
          <p:pic>
            <p:nvPicPr>
              <p:cNvPr id="5141" name="Picture 93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956" y="1298"/>
                <a:ext cx="702" cy="9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142" name="Rectangle 94"/>
              <p:cNvSpPr>
                <a:spLocks noChangeArrowheads="1"/>
              </p:cNvSpPr>
              <p:nvPr/>
            </p:nvSpPr>
            <p:spPr bwMode="auto">
              <a:xfrm>
                <a:off x="4147" y="1787"/>
                <a:ext cx="418" cy="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r>
                  <a:rPr lang="en-US" altLang="zh-CN" b="1">
                    <a:latin typeface="楷体_GB2312" pitchFamily="49" charset="-122"/>
                    <a:ea typeface="楷体_GB2312" pitchFamily="49" charset="-122"/>
                  </a:rPr>
                  <a:t>100g</a:t>
                </a:r>
              </a:p>
            </p:txBody>
          </p:sp>
        </p:grpSp>
        <p:grpSp>
          <p:nvGrpSpPr>
            <p:cNvPr id="5138" name="Group 95"/>
            <p:cNvGrpSpPr/>
            <p:nvPr/>
          </p:nvGrpSpPr>
          <p:grpSpPr bwMode="auto">
            <a:xfrm>
              <a:off x="3561" y="1525"/>
              <a:ext cx="556" cy="726"/>
              <a:chOff x="3834" y="1298"/>
              <a:chExt cx="702" cy="953"/>
            </a:xfrm>
          </p:grpSpPr>
          <p:pic>
            <p:nvPicPr>
              <p:cNvPr id="5139" name="Picture 96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834" y="1298"/>
                <a:ext cx="702" cy="9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140" name="Rectangle 97"/>
              <p:cNvSpPr>
                <a:spLocks noChangeArrowheads="1"/>
              </p:cNvSpPr>
              <p:nvPr/>
            </p:nvSpPr>
            <p:spPr bwMode="auto">
              <a:xfrm>
                <a:off x="3985" y="1788"/>
                <a:ext cx="523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r>
                  <a:rPr lang="en-US" altLang="zh-CN" b="1">
                    <a:latin typeface="楷体_GB2312" pitchFamily="49" charset="-122"/>
                    <a:ea typeface="楷体_GB2312" pitchFamily="49" charset="-122"/>
                  </a:rPr>
                  <a:t>50g</a:t>
                </a:r>
              </a:p>
            </p:txBody>
          </p:sp>
        </p:grpSp>
      </p:grpSp>
      <p:grpSp>
        <p:nvGrpSpPr>
          <p:cNvPr id="5128" name="Group 41"/>
          <p:cNvGrpSpPr/>
          <p:nvPr/>
        </p:nvGrpSpPr>
        <p:grpSpPr bwMode="auto">
          <a:xfrm>
            <a:off x="3708400" y="3690938"/>
            <a:ext cx="1630363" cy="2117725"/>
            <a:chOff x="2653" y="2160"/>
            <a:chExt cx="454" cy="590"/>
          </a:xfrm>
        </p:grpSpPr>
        <p:sp>
          <p:nvSpPr>
            <p:cNvPr id="5131" name="Freeform 42"/>
            <p:cNvSpPr/>
            <p:nvPr/>
          </p:nvSpPr>
          <p:spPr bwMode="auto">
            <a:xfrm>
              <a:off x="2653" y="2614"/>
              <a:ext cx="454" cy="136"/>
            </a:xfrm>
            <a:custGeom>
              <a:avLst/>
              <a:gdLst>
                <a:gd name="T0" fmla="*/ 136 w 454"/>
                <a:gd name="T1" fmla="*/ 0 h 136"/>
                <a:gd name="T2" fmla="*/ 318 w 454"/>
                <a:gd name="T3" fmla="*/ 0 h 136"/>
                <a:gd name="T4" fmla="*/ 454 w 454"/>
                <a:gd name="T5" fmla="*/ 90 h 136"/>
                <a:gd name="T6" fmla="*/ 408 w 454"/>
                <a:gd name="T7" fmla="*/ 136 h 136"/>
                <a:gd name="T8" fmla="*/ 46 w 454"/>
                <a:gd name="T9" fmla="*/ 136 h 136"/>
                <a:gd name="T10" fmla="*/ 0 w 454"/>
                <a:gd name="T11" fmla="*/ 90 h 136"/>
                <a:gd name="T12" fmla="*/ 136 w 454"/>
                <a:gd name="T13" fmla="*/ 0 h 1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54"/>
                <a:gd name="T22" fmla="*/ 0 h 136"/>
                <a:gd name="T23" fmla="*/ 454 w 454"/>
                <a:gd name="T24" fmla="*/ 136 h 1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54" h="136">
                  <a:moveTo>
                    <a:pt x="136" y="0"/>
                  </a:moveTo>
                  <a:lnTo>
                    <a:pt x="318" y="0"/>
                  </a:lnTo>
                  <a:lnTo>
                    <a:pt x="454" y="90"/>
                  </a:lnTo>
                  <a:lnTo>
                    <a:pt x="408" y="136"/>
                  </a:lnTo>
                  <a:lnTo>
                    <a:pt x="46" y="136"/>
                  </a:lnTo>
                  <a:lnTo>
                    <a:pt x="0" y="90"/>
                  </a:lnTo>
                  <a:lnTo>
                    <a:pt x="136" y="0"/>
                  </a:lnTo>
                  <a:close/>
                </a:path>
              </a:pathLst>
            </a:custGeom>
            <a:solidFill>
              <a:srgbClr val="807898"/>
            </a:solidFill>
            <a:ln w="9525">
              <a:solidFill>
                <a:schemeClr val="tx1"/>
              </a:solidFill>
              <a:round/>
            </a:ln>
          </p:spPr>
          <p:txBody>
            <a:bodyPr wrap="none" lIns="90000" tIns="46800" rIns="90000" bIns="46800" anchor="ctr"/>
            <a:lstStyle/>
            <a:p>
              <a:endParaRPr lang="zh-CN" altLang="en-US" b="1">
                <a:latin typeface="Calibri" panose="020F0502020204030204" pitchFamily="34" charset="0"/>
              </a:endParaRPr>
            </a:p>
          </p:txBody>
        </p:sp>
        <p:sp>
          <p:nvSpPr>
            <p:cNvPr id="5132" name="Freeform 43"/>
            <p:cNvSpPr/>
            <p:nvPr/>
          </p:nvSpPr>
          <p:spPr bwMode="auto">
            <a:xfrm>
              <a:off x="2653" y="2432"/>
              <a:ext cx="136" cy="272"/>
            </a:xfrm>
            <a:custGeom>
              <a:avLst/>
              <a:gdLst>
                <a:gd name="T0" fmla="*/ 0 w 136"/>
                <a:gd name="T1" fmla="*/ 272 h 272"/>
                <a:gd name="T2" fmla="*/ 46 w 136"/>
                <a:gd name="T3" fmla="*/ 46 h 272"/>
                <a:gd name="T4" fmla="*/ 136 w 136"/>
                <a:gd name="T5" fmla="*/ 0 h 272"/>
                <a:gd name="T6" fmla="*/ 136 w 136"/>
                <a:gd name="T7" fmla="*/ 182 h 272"/>
                <a:gd name="T8" fmla="*/ 0 w 136"/>
                <a:gd name="T9" fmla="*/ 272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6"/>
                <a:gd name="T16" fmla="*/ 0 h 272"/>
                <a:gd name="T17" fmla="*/ 136 w 136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6" h="272">
                  <a:moveTo>
                    <a:pt x="0" y="272"/>
                  </a:moveTo>
                  <a:lnTo>
                    <a:pt x="46" y="46"/>
                  </a:lnTo>
                  <a:lnTo>
                    <a:pt x="136" y="0"/>
                  </a:lnTo>
                  <a:lnTo>
                    <a:pt x="136" y="182"/>
                  </a:lnTo>
                  <a:lnTo>
                    <a:pt x="0" y="272"/>
                  </a:lnTo>
                  <a:close/>
                </a:path>
              </a:pathLst>
            </a:custGeom>
            <a:solidFill>
              <a:srgbClr val="807898"/>
            </a:solidFill>
            <a:ln w="9525">
              <a:solidFill>
                <a:schemeClr val="tx1"/>
              </a:solidFill>
              <a:round/>
            </a:ln>
          </p:spPr>
          <p:txBody>
            <a:bodyPr wrap="none" lIns="90000" tIns="46800" rIns="90000" bIns="46800" anchor="ctr"/>
            <a:lstStyle/>
            <a:p>
              <a:endParaRPr lang="zh-CN" altLang="en-US" b="1">
                <a:latin typeface="Calibri" panose="020F0502020204030204" pitchFamily="34" charset="0"/>
              </a:endParaRPr>
            </a:p>
          </p:txBody>
        </p:sp>
        <p:sp>
          <p:nvSpPr>
            <p:cNvPr id="5133" name="Freeform 44"/>
            <p:cNvSpPr/>
            <p:nvPr/>
          </p:nvSpPr>
          <p:spPr bwMode="auto">
            <a:xfrm>
              <a:off x="2971" y="2432"/>
              <a:ext cx="136" cy="272"/>
            </a:xfrm>
            <a:custGeom>
              <a:avLst/>
              <a:gdLst>
                <a:gd name="T0" fmla="*/ 0 w 136"/>
                <a:gd name="T1" fmla="*/ 182 h 272"/>
                <a:gd name="T2" fmla="*/ 136 w 136"/>
                <a:gd name="T3" fmla="*/ 272 h 272"/>
                <a:gd name="T4" fmla="*/ 90 w 136"/>
                <a:gd name="T5" fmla="*/ 46 h 272"/>
                <a:gd name="T6" fmla="*/ 0 w 136"/>
                <a:gd name="T7" fmla="*/ 0 h 272"/>
                <a:gd name="T8" fmla="*/ 0 w 136"/>
                <a:gd name="T9" fmla="*/ 182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6"/>
                <a:gd name="T16" fmla="*/ 0 h 272"/>
                <a:gd name="T17" fmla="*/ 136 w 136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6" h="272">
                  <a:moveTo>
                    <a:pt x="0" y="182"/>
                  </a:moveTo>
                  <a:lnTo>
                    <a:pt x="136" y="272"/>
                  </a:lnTo>
                  <a:lnTo>
                    <a:pt x="90" y="46"/>
                  </a:lnTo>
                  <a:lnTo>
                    <a:pt x="0" y="0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rgbClr val="807898"/>
            </a:solidFill>
            <a:ln w="9525">
              <a:solidFill>
                <a:schemeClr val="tx1"/>
              </a:solidFill>
              <a:round/>
            </a:ln>
          </p:spPr>
          <p:txBody>
            <a:bodyPr wrap="none" lIns="90000" tIns="46800" rIns="90000" bIns="46800" anchor="ctr"/>
            <a:lstStyle/>
            <a:p>
              <a:endParaRPr lang="zh-CN" altLang="en-US" b="1">
                <a:latin typeface="Calibri" panose="020F0502020204030204" pitchFamily="34" charset="0"/>
              </a:endParaRPr>
            </a:p>
          </p:txBody>
        </p:sp>
        <p:sp>
          <p:nvSpPr>
            <p:cNvPr id="5134" name="Freeform 45"/>
            <p:cNvSpPr/>
            <p:nvPr/>
          </p:nvSpPr>
          <p:spPr bwMode="auto">
            <a:xfrm>
              <a:off x="2789" y="2251"/>
              <a:ext cx="182" cy="363"/>
            </a:xfrm>
            <a:custGeom>
              <a:avLst/>
              <a:gdLst>
                <a:gd name="T0" fmla="*/ 0 w 182"/>
                <a:gd name="T1" fmla="*/ 363 h 363"/>
                <a:gd name="T2" fmla="*/ 182 w 182"/>
                <a:gd name="T3" fmla="*/ 363 h 363"/>
                <a:gd name="T4" fmla="*/ 182 w 182"/>
                <a:gd name="T5" fmla="*/ 45 h 363"/>
                <a:gd name="T6" fmla="*/ 91 w 182"/>
                <a:gd name="T7" fmla="*/ 0 h 363"/>
                <a:gd name="T8" fmla="*/ 46 w 182"/>
                <a:gd name="T9" fmla="*/ 45 h 363"/>
                <a:gd name="T10" fmla="*/ 0 w 182"/>
                <a:gd name="T11" fmla="*/ 90 h 363"/>
                <a:gd name="T12" fmla="*/ 0 w 182"/>
                <a:gd name="T13" fmla="*/ 363 h 3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2"/>
                <a:gd name="T22" fmla="*/ 0 h 363"/>
                <a:gd name="T23" fmla="*/ 182 w 182"/>
                <a:gd name="T24" fmla="*/ 363 h 3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2" h="363">
                  <a:moveTo>
                    <a:pt x="0" y="363"/>
                  </a:moveTo>
                  <a:lnTo>
                    <a:pt x="182" y="363"/>
                  </a:lnTo>
                  <a:lnTo>
                    <a:pt x="182" y="45"/>
                  </a:lnTo>
                  <a:lnTo>
                    <a:pt x="91" y="0"/>
                  </a:lnTo>
                  <a:lnTo>
                    <a:pt x="46" y="45"/>
                  </a:lnTo>
                  <a:lnTo>
                    <a:pt x="0" y="90"/>
                  </a:lnTo>
                  <a:lnTo>
                    <a:pt x="0" y="363"/>
                  </a:lnTo>
                  <a:close/>
                </a:path>
              </a:pathLst>
            </a:custGeom>
            <a:solidFill>
              <a:srgbClr val="807898"/>
            </a:solidFill>
            <a:ln w="9525">
              <a:solidFill>
                <a:schemeClr val="tx1"/>
              </a:solidFill>
              <a:round/>
            </a:ln>
          </p:spPr>
          <p:txBody>
            <a:bodyPr wrap="none" lIns="90000" tIns="46800" rIns="90000" bIns="46800" anchor="ctr"/>
            <a:lstStyle/>
            <a:p>
              <a:endParaRPr lang="zh-CN" altLang="en-US" b="1">
                <a:latin typeface="Calibri" panose="020F0502020204030204" pitchFamily="34" charset="0"/>
              </a:endParaRPr>
            </a:p>
          </p:txBody>
        </p:sp>
        <p:sp>
          <p:nvSpPr>
            <p:cNvPr id="5135" name="Oval 46"/>
            <p:cNvSpPr>
              <a:spLocks noChangeArrowheads="1"/>
            </p:cNvSpPr>
            <p:nvPr/>
          </p:nvSpPr>
          <p:spPr bwMode="auto">
            <a:xfrm>
              <a:off x="2789" y="2160"/>
              <a:ext cx="182" cy="182"/>
            </a:xfrm>
            <a:prstGeom prst="ellipse">
              <a:avLst/>
            </a:prstGeom>
            <a:solidFill>
              <a:srgbClr val="807898"/>
            </a:solidFill>
            <a:ln w="9525" algn="ctr">
              <a:solidFill>
                <a:schemeClr val="tx1"/>
              </a:solidFill>
              <a:round/>
            </a:ln>
          </p:spPr>
          <p:txBody>
            <a:bodyPr wrap="none" lIns="90000" tIns="46800" rIns="90000" bIns="46800" anchor="ctr"/>
            <a:lstStyle/>
            <a:p>
              <a:endParaRPr lang="zh-CN" altLang="en-US" b="1">
                <a:latin typeface="Calibri" panose="020F0502020204030204" pitchFamily="34" charset="0"/>
              </a:endParaRPr>
            </a:p>
          </p:txBody>
        </p:sp>
      </p:grpSp>
      <p:sp>
        <p:nvSpPr>
          <p:cNvPr id="5129" name="Rectangle 53"/>
          <p:cNvSpPr>
            <a:spLocks noChangeArrowheads="1"/>
          </p:cNvSpPr>
          <p:nvPr/>
        </p:nvSpPr>
        <p:spPr bwMode="auto">
          <a:xfrm>
            <a:off x="2928938" y="5738813"/>
            <a:ext cx="3298825" cy="771525"/>
          </a:xfrm>
          <a:prstGeom prst="rect">
            <a:avLst/>
          </a:prstGeom>
          <a:solidFill>
            <a:srgbClr val="FFFFCC"/>
          </a:solidFill>
          <a:ln w="25400" algn="ctr">
            <a:solidFill>
              <a:srgbClr val="00B0F0"/>
            </a:solidFill>
            <a:miter lim="800000"/>
          </a:ln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4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100</a:t>
            </a:r>
            <a:r>
              <a:rPr lang="zh-CN" altLang="en-US" sz="4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4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4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4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250</a:t>
            </a:r>
          </a:p>
        </p:txBody>
      </p:sp>
      <p:sp>
        <p:nvSpPr>
          <p:cNvPr id="42" name="AutoShape 54"/>
          <p:cNvSpPr>
            <a:spLocks noChangeArrowheads="1"/>
          </p:cNvSpPr>
          <p:nvPr/>
        </p:nvSpPr>
        <p:spPr bwMode="auto">
          <a:xfrm>
            <a:off x="4508500" y="5091113"/>
            <a:ext cx="1500188" cy="792162"/>
          </a:xfrm>
          <a:prstGeom prst="wedgeEllipseCallout">
            <a:avLst>
              <a:gd name="adj1" fmla="val -43755"/>
              <a:gd name="adj2" fmla="val 62625"/>
            </a:avLst>
          </a:prstGeom>
          <a:solidFill>
            <a:srgbClr val="FFFFFF"/>
          </a:solidFill>
          <a:ln w="19050" algn="ctr">
            <a:solidFill>
              <a:schemeClr val="tx1"/>
            </a:solidFill>
            <a:miter lim="800000"/>
          </a:ln>
        </p:spPr>
        <p:txBody>
          <a:bodyPr lIns="90000" tIns="46800" rIns="90000" bIns="46800" anchor="ctr"/>
          <a:lstStyle/>
          <a:p>
            <a:r>
              <a:rPr lang="en-US" altLang="zh-CN" sz="4000" b="1">
                <a:latin typeface="楷体_GB2312" pitchFamily="49" charset="-122"/>
                <a:ea typeface="楷体_GB2312" pitchFamily="49" charset="-122"/>
              </a:rPr>
              <a:t>X=</a:t>
            </a:r>
            <a:r>
              <a:rPr lang="zh-CN" altLang="en-US" sz="4000" b="1">
                <a:latin typeface="楷体_GB2312" pitchFamily="49" charset="-122"/>
                <a:ea typeface="楷体_GB2312" pitchFamily="49" charset="-122"/>
              </a:rPr>
              <a:t>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747713" y="857250"/>
            <a:ext cx="8358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看图列方程求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的值。</a:t>
            </a:r>
          </a:p>
        </p:txBody>
      </p:sp>
      <p:pic>
        <p:nvPicPr>
          <p:cNvPr id="6147" name="图片 7" descr="绿枫叶1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4300" y="809625"/>
            <a:ext cx="61912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Box 5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探究新知</a:t>
            </a:r>
          </a:p>
        </p:txBody>
      </p:sp>
      <p:pic>
        <p:nvPicPr>
          <p:cNvPr id="6149" name="Picture 2"/>
          <p:cNvPicPr>
            <a:picLocks noChangeAspect="1" noChangeArrowheads="1"/>
          </p:cNvPicPr>
          <p:nvPr/>
        </p:nvPicPr>
        <p:blipFill>
          <a:blip r:embed="rId4">
            <a:lum bright="-10000" contrast="20000"/>
          </a:blip>
          <a:srcRect/>
          <a:stretch>
            <a:fillRect/>
          </a:stretch>
        </p:blipFill>
        <p:spPr bwMode="auto">
          <a:xfrm>
            <a:off x="714375" y="1500188"/>
            <a:ext cx="3400425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285875" y="4214813"/>
            <a:ext cx="1285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解：</a:t>
            </a:r>
            <a:endParaRPr lang="zh-CN" altLang="en-US" sz="32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285875" y="4845050"/>
            <a:ext cx="4214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58</a:t>
            </a:r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58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79</a:t>
            </a:r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58</a:t>
            </a:r>
            <a:endParaRPr lang="zh-CN" altLang="en-US" sz="3200" b="1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928938" y="5487988"/>
            <a:ext cx="2143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21</a:t>
            </a:r>
            <a:endParaRPr lang="zh-CN" altLang="en-US" sz="32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11" name="图片 10" descr="QQ截图20141215113208.png"/>
          <p:cNvPicPr>
            <a:picLocks noChangeAspect="1"/>
          </p:cNvPicPr>
          <p:nvPr/>
        </p:nvPicPr>
        <p:blipFill>
          <a:blip r:embed="rId5" cstate="email">
            <a:lum bright="-10000" contrast="20000"/>
          </a:blip>
          <a:srcRect/>
          <a:stretch>
            <a:fillRect/>
          </a:stretch>
        </p:blipFill>
        <p:spPr bwMode="auto">
          <a:xfrm>
            <a:off x="4143375" y="2071688"/>
            <a:ext cx="4714875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2093913" y="4214813"/>
            <a:ext cx="20431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58</a:t>
            </a:r>
            <a:r>
              <a:rPr lang="zh-CN" altLang="en-US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79</a:t>
            </a:r>
            <a:endParaRPr lang="zh-CN" altLang="en-US" sz="32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4857750" y="4905375"/>
            <a:ext cx="4286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……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方程两边同时减去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58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7170" name="TextBox 3"/>
          <p:cNvSpPr txBox="1">
            <a:spLocks noChangeArrowheads="1"/>
          </p:cNvSpPr>
          <p:nvPr/>
        </p:nvSpPr>
        <p:spPr bwMode="auto">
          <a:xfrm>
            <a:off x="2428875" y="857250"/>
            <a:ext cx="4214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解：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58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79</a:t>
            </a:r>
            <a:endParaRPr lang="zh-CN" altLang="en-US" sz="32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7171" name="TextBox 4"/>
          <p:cNvSpPr txBox="1">
            <a:spLocks noChangeArrowheads="1"/>
          </p:cNvSpPr>
          <p:nvPr/>
        </p:nvSpPr>
        <p:spPr bwMode="auto">
          <a:xfrm>
            <a:off x="2428875" y="1487488"/>
            <a:ext cx="4214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58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58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79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58</a:t>
            </a:r>
            <a:endParaRPr lang="zh-CN" altLang="en-US" sz="32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7172" name="TextBox 5"/>
          <p:cNvSpPr txBox="1">
            <a:spLocks noChangeArrowheads="1"/>
          </p:cNvSpPr>
          <p:nvPr/>
        </p:nvSpPr>
        <p:spPr bwMode="auto">
          <a:xfrm>
            <a:off x="4071938" y="2130425"/>
            <a:ext cx="2143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21</a:t>
            </a:r>
            <a:endParaRPr lang="zh-CN" altLang="en-US" sz="32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7173" name="TextBox 6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探究新知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42938" y="2363788"/>
            <a:ext cx="19288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>
                <a:solidFill>
                  <a:srgbClr val="FF00FF"/>
                </a:solidFill>
                <a:latin typeface="楷体_GB2312" pitchFamily="49" charset="-122"/>
                <a:ea typeface="楷体_GB2312" pitchFamily="49" charset="-122"/>
              </a:rPr>
              <a:t>检验：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42938" y="2922588"/>
            <a:ext cx="821531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把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21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代入原方程进行检验，看方程左右两边是否相等。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42938" y="4000500"/>
            <a:ext cx="4429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方程的左边＝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58</a:t>
            </a:r>
            <a:endParaRPr lang="zh-CN" altLang="en-US" sz="32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714625" y="4702175"/>
            <a:ext cx="2500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21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58</a:t>
            </a:r>
            <a:endParaRPr lang="zh-CN" altLang="en-US" sz="32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714625" y="5357813"/>
            <a:ext cx="2500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79</a:t>
            </a:r>
            <a:endParaRPr lang="zh-CN" altLang="en-US" sz="32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714625" y="5988050"/>
            <a:ext cx="3571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＝方程的右边</a:t>
            </a:r>
          </a:p>
        </p:txBody>
      </p:sp>
      <p:pic>
        <p:nvPicPr>
          <p:cNvPr id="16" name="图片 15" descr="QQ截图20141215113208.png"/>
          <p:cNvPicPr>
            <a:picLocks noChangeAspect="1"/>
          </p:cNvPicPr>
          <p:nvPr/>
        </p:nvPicPr>
        <p:blipFill>
          <a:blip r:embed="rId3" cstate="email">
            <a:lum bright="-10000" contrast="20000"/>
          </a:blip>
          <a:srcRect/>
          <a:stretch>
            <a:fillRect/>
          </a:stretch>
        </p:blipFill>
        <p:spPr bwMode="auto">
          <a:xfrm>
            <a:off x="4572000" y="4786313"/>
            <a:ext cx="4375150" cy="145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285750" y="2857500"/>
            <a:ext cx="8858250" cy="179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使方程左右两边相等的未知数的值，叫做</a:t>
            </a:r>
            <a:r>
              <a:rPr lang="zh-CN" altLang="en-US" sz="40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方程的解</a:t>
            </a:r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。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827584" y="5076825"/>
            <a:ext cx="7170737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求方程的解的过程叫做</a:t>
            </a:r>
            <a:r>
              <a:rPr lang="zh-CN" altLang="en-US" sz="40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解方程</a:t>
            </a:r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。</a:t>
            </a:r>
          </a:p>
        </p:txBody>
      </p:sp>
      <p:sp>
        <p:nvSpPr>
          <p:cNvPr id="8196" name="TextBox 10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探究新知</a:t>
            </a:r>
          </a:p>
        </p:txBody>
      </p:sp>
      <p:sp>
        <p:nvSpPr>
          <p:cNvPr id="8197" name="TextBox 11"/>
          <p:cNvSpPr txBox="1">
            <a:spLocks noChangeArrowheads="1"/>
          </p:cNvSpPr>
          <p:nvPr/>
        </p:nvSpPr>
        <p:spPr bwMode="auto">
          <a:xfrm>
            <a:off x="2143125" y="857250"/>
            <a:ext cx="42148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latin typeface="楷体_GB2312" pitchFamily="49" charset="-122"/>
                <a:ea typeface="楷体_GB2312" pitchFamily="49" charset="-122"/>
              </a:rPr>
              <a:t>解：</a:t>
            </a:r>
            <a:r>
              <a:rPr lang="en-US" altLang="zh-CN" sz="3600" b="1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3600" b="1"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3600" b="1">
                <a:latin typeface="楷体_GB2312" pitchFamily="49" charset="-122"/>
                <a:ea typeface="楷体_GB2312" pitchFamily="49" charset="-122"/>
              </a:rPr>
              <a:t>58</a:t>
            </a:r>
            <a:r>
              <a:rPr lang="zh-CN" altLang="en-US" sz="36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600" b="1">
                <a:latin typeface="楷体_GB2312" pitchFamily="49" charset="-122"/>
                <a:ea typeface="楷体_GB2312" pitchFamily="49" charset="-122"/>
              </a:rPr>
              <a:t>79</a:t>
            </a:r>
            <a:endParaRPr lang="zh-CN" altLang="en-US" sz="36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8198" name="TextBox 12"/>
          <p:cNvSpPr txBox="1">
            <a:spLocks noChangeArrowheads="1"/>
          </p:cNvSpPr>
          <p:nvPr/>
        </p:nvSpPr>
        <p:spPr bwMode="auto">
          <a:xfrm>
            <a:off x="2143125" y="1568450"/>
            <a:ext cx="42148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3600" b="1"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3600" b="1">
                <a:latin typeface="楷体_GB2312" pitchFamily="49" charset="-122"/>
                <a:ea typeface="楷体_GB2312" pitchFamily="49" charset="-122"/>
              </a:rPr>
              <a:t>58</a:t>
            </a:r>
            <a:r>
              <a:rPr lang="zh-CN" altLang="en-US" sz="3600" b="1"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3600" b="1">
                <a:latin typeface="楷体_GB2312" pitchFamily="49" charset="-122"/>
                <a:ea typeface="楷体_GB2312" pitchFamily="49" charset="-122"/>
              </a:rPr>
              <a:t>58</a:t>
            </a:r>
            <a:r>
              <a:rPr lang="zh-CN" altLang="en-US" sz="36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600" b="1">
                <a:latin typeface="楷体_GB2312" pitchFamily="49" charset="-122"/>
                <a:ea typeface="楷体_GB2312" pitchFamily="49" charset="-122"/>
              </a:rPr>
              <a:t>79</a:t>
            </a:r>
            <a:r>
              <a:rPr lang="zh-CN" altLang="en-US" sz="3600" b="1"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3600" b="1">
                <a:latin typeface="楷体_GB2312" pitchFamily="49" charset="-122"/>
                <a:ea typeface="楷体_GB2312" pitchFamily="49" charset="-122"/>
              </a:rPr>
              <a:t>58</a:t>
            </a:r>
            <a:endParaRPr lang="zh-CN" altLang="en-US" sz="36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8199" name="TextBox 13"/>
          <p:cNvSpPr txBox="1">
            <a:spLocks noChangeArrowheads="1"/>
          </p:cNvSpPr>
          <p:nvPr/>
        </p:nvSpPr>
        <p:spPr bwMode="auto">
          <a:xfrm>
            <a:off x="3929063" y="2211388"/>
            <a:ext cx="21431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36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600" b="1">
                <a:latin typeface="楷体_GB2312" pitchFamily="49" charset="-122"/>
                <a:ea typeface="楷体_GB2312" pitchFamily="49" charset="-122"/>
              </a:rPr>
              <a:t>21</a:t>
            </a:r>
            <a:endParaRPr lang="zh-CN" altLang="en-US" sz="3600" b="1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9218" name="TextBox 3"/>
          <p:cNvSpPr txBox="1">
            <a:spLocks noChangeArrowheads="1"/>
          </p:cNvSpPr>
          <p:nvPr/>
        </p:nvSpPr>
        <p:spPr bwMode="auto">
          <a:xfrm>
            <a:off x="747713" y="857250"/>
            <a:ext cx="8358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看图列方程并求解。</a:t>
            </a:r>
          </a:p>
        </p:txBody>
      </p:sp>
      <p:pic>
        <p:nvPicPr>
          <p:cNvPr id="9219" name="图片 7" descr="绿枫叶1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4300" y="809625"/>
            <a:ext cx="61912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Box 5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探究新知</a:t>
            </a:r>
          </a:p>
        </p:txBody>
      </p:sp>
      <p:pic>
        <p:nvPicPr>
          <p:cNvPr id="9221" name="Picture 2"/>
          <p:cNvPicPr>
            <a:picLocks noChangeAspect="1" noChangeArrowheads="1"/>
          </p:cNvPicPr>
          <p:nvPr/>
        </p:nvPicPr>
        <p:blipFill>
          <a:blip r:embed="rId4">
            <a:lum bright="-10000" contrast="20000"/>
          </a:blip>
          <a:srcRect/>
          <a:stretch>
            <a:fillRect/>
          </a:stretch>
        </p:blipFill>
        <p:spPr bwMode="auto">
          <a:xfrm>
            <a:off x="785813" y="1571625"/>
            <a:ext cx="40767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786313" y="2405063"/>
            <a:ext cx="4286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从图中你得到了哪些信息？</a:t>
            </a:r>
          </a:p>
        </p:txBody>
      </p:sp>
      <p:pic>
        <p:nvPicPr>
          <p:cNvPr id="9" name="图片 8" descr="QQ截图20141215124354.pn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786188" y="3357563"/>
            <a:ext cx="5148262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42938" y="4357688"/>
            <a:ext cx="1285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解：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143000" y="4987925"/>
            <a:ext cx="4214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3x</a:t>
            </a:r>
            <a:r>
              <a:rPr lang="en-US" altLang="zh-CN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÷3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438</a:t>
            </a:r>
            <a:r>
              <a:rPr lang="en-US" altLang="zh-CN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÷3</a:t>
            </a:r>
            <a:endParaRPr lang="zh-CN" altLang="en-US" sz="3200" b="1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286000" y="5630863"/>
            <a:ext cx="2143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146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727200" y="4357688"/>
            <a:ext cx="16303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3x</a:t>
            </a:r>
            <a:r>
              <a: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438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14" name="图片 13" descr="QQ截图20141215124354.png"/>
          <p:cNvPicPr>
            <a:picLocks noChangeAspect="1"/>
          </p:cNvPicPr>
          <p:nvPr/>
        </p:nvPicPr>
        <p:blipFill>
          <a:blip r:embed="rId6" cstate="email">
            <a:lum bright="-10000" contrast="20000"/>
          </a:blip>
          <a:srcRect/>
          <a:stretch>
            <a:fillRect/>
          </a:stretch>
        </p:blipFill>
        <p:spPr bwMode="auto">
          <a:xfrm>
            <a:off x="3857625" y="5000625"/>
            <a:ext cx="5000625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10242" name="图片 1" descr="3练一练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325" y="811213"/>
            <a:ext cx="2260600" cy="134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 Box 14"/>
          <p:cNvSpPr txBox="1">
            <a:spLocks noChangeArrowheads="1"/>
          </p:cNvSpPr>
          <p:nvPr/>
        </p:nvSpPr>
        <p:spPr bwMode="auto">
          <a:xfrm>
            <a:off x="285750" y="2208213"/>
            <a:ext cx="8858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解方程。</a:t>
            </a:r>
          </a:p>
        </p:txBody>
      </p:sp>
      <p:sp>
        <p:nvSpPr>
          <p:cNvPr id="10244" name="TextBox 4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牛刀小试</a:t>
            </a:r>
          </a:p>
        </p:txBody>
      </p:sp>
      <p:sp>
        <p:nvSpPr>
          <p:cNvPr id="10245" name="Text Box 14"/>
          <p:cNvSpPr txBox="1">
            <a:spLocks noChangeArrowheads="1"/>
          </p:cNvSpPr>
          <p:nvPr/>
        </p:nvSpPr>
        <p:spPr bwMode="auto">
          <a:xfrm>
            <a:off x="1285875" y="2987675"/>
            <a:ext cx="3000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27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56</a:t>
            </a:r>
            <a:endParaRPr lang="zh-CN" altLang="en-US" sz="3200" b="1" dirty="0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246" name="Text Box 14"/>
          <p:cNvSpPr txBox="1">
            <a:spLocks noChangeArrowheads="1"/>
          </p:cNvSpPr>
          <p:nvPr/>
        </p:nvSpPr>
        <p:spPr bwMode="auto">
          <a:xfrm>
            <a:off x="5500688" y="2987675"/>
            <a:ext cx="2786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x÷9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80</a:t>
            </a:r>
            <a:endParaRPr lang="zh-CN" altLang="en-US" sz="3200" b="1" dirty="0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71500" y="3656013"/>
            <a:ext cx="1285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解：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290638" y="3656013"/>
            <a:ext cx="20431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27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56</a:t>
            </a:r>
            <a:endParaRPr lang="zh-CN" altLang="en-US" sz="32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50850" y="4357688"/>
            <a:ext cx="4214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27</a:t>
            </a:r>
            <a:r>
              <a:rPr lang="zh-CN" altLang="en-US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27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56</a:t>
            </a:r>
            <a:r>
              <a:rPr lang="zh-CN" altLang="en-US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27</a:t>
            </a:r>
            <a:endParaRPr lang="zh-CN" altLang="en-US" sz="3200" b="1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143125" y="5000625"/>
            <a:ext cx="2143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83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764088" y="3643313"/>
            <a:ext cx="1285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解：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5483225" y="3643313"/>
            <a:ext cx="18351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x÷9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80</a:t>
            </a:r>
            <a:endParaRPr lang="zh-CN" altLang="en-US" sz="3200" b="1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857750" y="4344988"/>
            <a:ext cx="4214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x÷9</a:t>
            </a:r>
            <a:r>
              <a:rPr lang="en-US" altLang="zh-CN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×9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80</a:t>
            </a:r>
            <a:r>
              <a:rPr lang="en-US" altLang="zh-CN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×9</a:t>
            </a:r>
            <a:endParaRPr lang="zh-CN" altLang="en-US" sz="3200" b="1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143625" y="4987925"/>
            <a:ext cx="2143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720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488</Words>
  <Application>Microsoft Office PowerPoint</Application>
  <PresentationFormat>全屏显示(4:3)</PresentationFormat>
  <Paragraphs>117</Paragraphs>
  <Slides>14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汉仪小隶书简</vt:lpstr>
      <vt:lpstr>华文楷体</vt:lpstr>
      <vt:lpstr>楷体_GB2312</vt:lpstr>
      <vt:lpstr>宋体</vt:lpstr>
      <vt:lpstr>微软雅黑</vt:lpstr>
      <vt:lpstr>Arial</vt:lpstr>
      <vt:lpstr>Calibri</vt:lpstr>
      <vt:lpstr>Lucida Calligraphy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2014-12-15T05:25:00Z</dcterms:created>
  <dcterms:modified xsi:type="dcterms:W3CDTF">2023-01-16T20:13:25Z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FEE0237CDFD84216A95931640C2AAD8C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