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89" r:id="rId2"/>
    <p:sldId id="477" r:id="rId3"/>
    <p:sldId id="574" r:id="rId4"/>
    <p:sldId id="579" r:id="rId5"/>
    <p:sldId id="588" r:id="rId6"/>
    <p:sldId id="580" r:id="rId7"/>
    <p:sldId id="583" r:id="rId8"/>
    <p:sldId id="584" r:id="rId9"/>
    <p:sldId id="312" r:id="rId10"/>
    <p:sldId id="586" r:id="rId11"/>
    <p:sldId id="58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3300"/>
    <a:srgbClr val="000099"/>
    <a:srgbClr val="990033"/>
    <a:srgbClr val="FF3399"/>
    <a:srgbClr val="FF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0" autoAdjust="0"/>
    <p:restoredTop sz="94497" autoAdjust="0"/>
  </p:normalViewPr>
  <p:slideViewPr>
    <p:cSldViewPr>
      <p:cViewPr>
        <p:scale>
          <a:sx n="100" d="100"/>
          <a:sy n="100" d="100"/>
        </p:scale>
        <p:origin x="-3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C793C259-AEE4-4051-BDF1-81B12ADA19D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3C259-AEE4-4051-BDF1-81B12ADA19D6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A604-8916-4C22-90E1-F67E34E4DE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C6AE-B64A-402B-BA5D-6A31E35179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CB74-F9F4-4B21-A4BA-011DEBB12D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1FA9-AD50-4989-8560-516863C652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B4BB-40E0-431A-AA0E-C6B933E539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934A-C3C0-45CA-B795-3A9DAB3797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19B8-93CA-4A6A-B44D-19492E90CE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A5E5-F87D-4BBB-9D64-BBEE3D0096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4731-2F75-4B7B-932E-25CB72571E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B51AF-92B7-48E7-904C-156D2E7DC2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653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B5390A-BBBB-410B-9F39-E1BD3E204C2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 descr="紫色网格"/>
          <p:cNvSpPr>
            <a:spLocks noChangeArrowheads="1" noChangeShapeType="1" noTextEdit="1"/>
          </p:cNvSpPr>
          <p:nvPr/>
        </p:nvSpPr>
        <p:spPr bwMode="auto">
          <a:xfrm>
            <a:off x="1043608" y="2132856"/>
            <a:ext cx="7105650" cy="1295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392474"/>
              </a:avLst>
            </a:prstTxWarp>
          </a:bodyPr>
          <a:lstStyle/>
          <a:p>
            <a:pPr algn="ctr"/>
            <a:r>
              <a:rPr lang="en-US" altLang="zh-CN" sz="6000" kern="10" spc="1201" dirty="0" smtClean="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rotWithShape="0">
                    <a:srgbClr val="868686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8.4 </a:t>
            </a:r>
            <a:r>
              <a:rPr lang="zh-CN" altLang="en-US" sz="6000" kern="10" spc="1201" dirty="0" smtClean="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rotWithShape="0">
                    <a:srgbClr val="868686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整</a:t>
            </a:r>
            <a:r>
              <a:rPr lang="zh-CN" altLang="en-US" sz="6000" kern="10" spc="1201" dirty="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rotWithShape="0">
                    <a:srgbClr val="868686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式的乘</a:t>
            </a:r>
            <a:r>
              <a:rPr lang="zh-CN" altLang="en-US" sz="6000" kern="10" spc="1201" dirty="0" smtClean="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rotWithShape="0">
                    <a:srgbClr val="868686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法</a:t>
            </a:r>
            <a:endParaRPr lang="zh-CN" altLang="en-US" sz="6000" kern="10" spc="1201" dirty="0">
              <a:ln w="9525">
                <a:solidFill>
                  <a:srgbClr val="000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sy="50000" rotWithShape="0">
                  <a:srgbClr val="868686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49187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WordArt 2" descr="棕色大理石"/>
          <p:cNvSpPr>
            <a:spLocks noChangeArrowheads="1" noChangeShapeType="1" noTextEdit="1"/>
          </p:cNvSpPr>
          <p:nvPr/>
        </p:nvSpPr>
        <p:spPr bwMode="auto">
          <a:xfrm>
            <a:off x="491456" y="928688"/>
            <a:ext cx="2647950" cy="1509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8000" kern="10" dirty="0">
                <a:ln w="9525"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隶书" panose="02010509060101010101" charset="-122"/>
                <a:ea typeface="隶书" panose="02010509060101010101" charset="-122"/>
              </a:rPr>
              <a:t>作业</a:t>
            </a:r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2667000" y="2438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8820" name="Object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6804248" y="260648"/>
          <a:ext cx="195262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31" name="剪辑" r:id="rId6" imgW="20345400" imgH="19954875" progId="MS_ClipArt_Gallery.2">
                  <p:embed/>
                </p:oleObj>
              </mc:Choice>
              <mc:Fallback>
                <p:oleObj name="剪辑" r:id="rId6" imgW="20345400" imgH="1995487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60648"/>
                        <a:ext cx="1952625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8821" name="MS9088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900116607[1]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8822" name="Text Box 6"/>
          <p:cNvSpPr txBox="1">
            <a:spLocks noChangeArrowheads="1"/>
          </p:cNvSpPr>
          <p:nvPr/>
        </p:nvSpPr>
        <p:spPr bwMode="auto">
          <a:xfrm>
            <a:off x="251991" y="2941637"/>
            <a:ext cx="8893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6000" b="1" dirty="0">
                <a:latin typeface="Times New Roman" panose="02020603050405020304" pitchFamily="18" charset="0"/>
              </a:rPr>
              <a:t>完成课本本节习题</a:t>
            </a:r>
            <a:r>
              <a:rPr kumimoji="1" lang="en-US" altLang="zh-CN" sz="60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6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9" fill="hold"/>
                                        <p:tgtEl>
                                          <p:spTgt spid="418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882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42" name="Picture 2" descr="tut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43" name="Picture 3" descr="音乐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172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 descr="女孩谢幕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876800"/>
            <a:ext cx="11096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2133600" y="381000"/>
            <a:ext cx="47244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zh-CN" altLang="en-US" sz="8800">
                <a:latin typeface="华文彩云" panose="02010800040101010101" pitchFamily="2" charset="-122"/>
                <a:ea typeface="华文彩云" panose="02010800040101010101" pitchFamily="2" charset="-122"/>
              </a:rPr>
              <a:t>再                     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36" name="Group 8"/>
          <p:cNvGrpSpPr/>
          <p:nvPr/>
        </p:nvGrpSpPr>
        <p:grpSpPr bwMode="auto">
          <a:xfrm>
            <a:off x="3048000" y="495077"/>
            <a:ext cx="3359150" cy="701675"/>
            <a:chOff x="2448" y="2486"/>
            <a:chExt cx="2116" cy="442"/>
          </a:xfrm>
        </p:grpSpPr>
        <p:sp>
          <p:nvSpPr>
            <p:cNvPr id="278533" name="Rectangle 5"/>
            <p:cNvSpPr>
              <a:spLocks noChangeArrowheads="1"/>
            </p:cNvSpPr>
            <p:nvPr/>
          </p:nvSpPr>
          <p:spPr bwMode="auto">
            <a:xfrm>
              <a:off x="2448" y="2544"/>
              <a:ext cx="2112" cy="35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CN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sym typeface="MS Outlook" panose="05010100010000000000" pitchFamily="2" charset="2"/>
                </a:rPr>
                <a:t>    </a:t>
              </a:r>
              <a:r>
                <a:rPr lang="zh-CN" alt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sym typeface="MS Outlook" panose="05010100010000000000" pitchFamily="2" charset="2"/>
                </a:rPr>
                <a:t>回顾 </a:t>
              </a:r>
              <a:r>
                <a:rPr lang="en-US" altLang="zh-CN" sz="3600" b="1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</a:rPr>
                <a:t>&amp;</a:t>
              </a:r>
              <a:r>
                <a:rPr lang="en-US" altLang="zh-CN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panose="020B0604020202020204" pitchFamily="34" charset="0"/>
                </a:rPr>
                <a:t> </a:t>
              </a:r>
              <a:r>
                <a:rPr lang="zh-CN" alt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思考</a:t>
              </a:r>
              <a:endParaRPr lang="zh-CN" altLang="en-US" sz="3600" b="1" dirty="0">
                <a:solidFill>
                  <a:schemeClr val="hlink"/>
                </a:solidFill>
                <a:ea typeface="BatangChe" pitchFamily="49" charset="-127"/>
              </a:endParaRPr>
            </a:p>
          </p:txBody>
        </p:sp>
        <p:sp>
          <p:nvSpPr>
            <p:cNvPr id="278534" name="Rectangle 6" descr="PE03255_"/>
            <p:cNvSpPr>
              <a:spLocks noChangeArrowheads="1"/>
            </p:cNvSpPr>
            <p:nvPr/>
          </p:nvSpPr>
          <p:spPr bwMode="auto">
            <a:xfrm>
              <a:off x="2448" y="2544"/>
              <a:ext cx="35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5000"/>
                </a:lnSpc>
              </a:pPr>
              <a:r>
                <a:rPr lang="en-US" altLang="zh-CN" sz="2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MS Outlook" panose="05010100010000000000" pitchFamily="2" charset="2"/>
                </a:rPr>
                <a:t></a:t>
              </a:r>
              <a:endPara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S Outlook" panose="05010100010000000000" pitchFamily="2" charset="2"/>
              </a:endParaRPr>
            </a:p>
          </p:txBody>
        </p:sp>
        <p:sp>
          <p:nvSpPr>
            <p:cNvPr id="278535" name="Rectangle 7" descr="PE03255_"/>
            <p:cNvSpPr>
              <a:spLocks noChangeArrowheads="1"/>
            </p:cNvSpPr>
            <p:nvPr/>
          </p:nvSpPr>
          <p:spPr bwMode="auto">
            <a:xfrm>
              <a:off x="4128" y="2486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4000" b="1">
                  <a:solidFill>
                    <a:srgbClr val="0033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rPr>
                <a:t>☞</a:t>
              </a:r>
              <a:endParaRPr lang="en-US" sz="40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BatangChe" pitchFamily="49" charset="-127"/>
              </a:endParaRPr>
            </a:p>
          </p:txBody>
        </p:sp>
      </p:grpSp>
      <p:sp>
        <p:nvSpPr>
          <p:cNvPr id="278686" name="Rectangle 158" descr="PE03255_"/>
          <p:cNvSpPr>
            <a:spLocks noChangeArrowheads="1"/>
          </p:cNvSpPr>
          <p:nvPr/>
        </p:nvSpPr>
        <p:spPr bwMode="auto">
          <a:xfrm>
            <a:off x="0" y="1517104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☾</a:t>
            </a:r>
          </a:p>
        </p:txBody>
      </p:sp>
      <p:sp>
        <p:nvSpPr>
          <p:cNvPr id="278765" name="Text Box 237"/>
          <p:cNvSpPr txBox="1">
            <a:spLocks noChangeArrowheads="1"/>
          </p:cNvSpPr>
          <p:nvPr/>
        </p:nvSpPr>
        <p:spPr bwMode="auto">
          <a:xfrm>
            <a:off x="609600" y="3479254"/>
            <a:ext cx="830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②</a:t>
            </a:r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zh-CN" alt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再把所得的积相加。</a:t>
            </a:r>
          </a:p>
        </p:txBody>
      </p:sp>
      <p:grpSp>
        <p:nvGrpSpPr>
          <p:cNvPr id="278790" name="Group 262"/>
          <p:cNvGrpSpPr/>
          <p:nvPr/>
        </p:nvGrpSpPr>
        <p:grpSpPr bwMode="auto">
          <a:xfrm>
            <a:off x="76200" y="2355304"/>
            <a:ext cx="8001000" cy="641350"/>
            <a:chOff x="48" y="960"/>
            <a:chExt cx="5040" cy="404"/>
          </a:xfrm>
        </p:grpSpPr>
        <p:sp>
          <p:nvSpPr>
            <p:cNvPr id="278707" name="Rectangle 179" descr="PE03255_"/>
            <p:cNvSpPr>
              <a:spLocks noChangeArrowheads="1"/>
            </p:cNvSpPr>
            <p:nvPr/>
          </p:nvSpPr>
          <p:spPr bwMode="auto">
            <a:xfrm>
              <a:off x="48" y="960"/>
              <a:ext cx="50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Wingdings" panose="05000000000000000000" pitchFamily="2" charset="2"/>
                </a:rPr>
                <a:t></a:t>
              </a:r>
              <a:endPara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endParaRPr>
            </a:p>
          </p:txBody>
        </p:sp>
        <p:sp>
          <p:nvSpPr>
            <p:cNvPr id="278789" name="Rectangle 261" descr="PE03255_"/>
            <p:cNvSpPr>
              <a:spLocks noChangeArrowheads="1"/>
            </p:cNvSpPr>
            <p:nvPr/>
          </p:nvSpPr>
          <p:spPr bwMode="auto">
            <a:xfrm>
              <a:off x="432" y="960"/>
              <a:ext cx="39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如何进行</a:t>
              </a:r>
              <a:r>
                <a:rPr lang="zh-CN" altLang="en-US" sz="28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单项式与多项式乘法的</a:t>
              </a:r>
              <a:r>
                <a:rPr lang="zh-CN" altLang="en-US" sz="2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运算？</a:t>
              </a:r>
              <a:endPara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278794" name="Rectangle 266" descr="PE03255_"/>
          <p:cNvSpPr>
            <a:spLocks noChangeArrowheads="1"/>
          </p:cNvSpPr>
          <p:nvPr/>
        </p:nvSpPr>
        <p:spPr bwMode="auto">
          <a:xfrm>
            <a:off x="609600" y="2888704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① </a:t>
            </a:r>
            <a:r>
              <a:rPr lang="zh-CN" alt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用</a:t>
            </a:r>
            <a:r>
              <a:rPr kumimoji="1" lang="zh-CN" altLang="en-US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单项式分别去乘多项式的每一项。</a:t>
            </a:r>
            <a:endParaRPr kumimoji="1" lang="en-US" sz="28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278861" name="Group 333"/>
          <p:cNvGrpSpPr/>
          <p:nvPr/>
        </p:nvGrpSpPr>
        <p:grpSpPr bwMode="auto">
          <a:xfrm>
            <a:off x="-117475" y="4336504"/>
            <a:ext cx="9215438" cy="823913"/>
            <a:chOff x="-74" y="1968"/>
            <a:chExt cx="5805" cy="519"/>
          </a:xfrm>
        </p:grpSpPr>
        <p:sp>
          <p:nvSpPr>
            <p:cNvPr id="278725" name="Rectangle 197" descr="PE03255_"/>
            <p:cNvSpPr>
              <a:spLocks noChangeArrowheads="1"/>
            </p:cNvSpPr>
            <p:nvPr/>
          </p:nvSpPr>
          <p:spPr bwMode="auto">
            <a:xfrm>
              <a:off x="-74" y="1968"/>
              <a:ext cx="45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4800" b="1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Wingdings 2" panose="05020102010507070707" pitchFamily="18" charset="2"/>
                </a:rPr>
                <a:t></a:t>
              </a:r>
              <a:endPara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278797" name="Rectangle 269" descr="PE03255_"/>
            <p:cNvSpPr>
              <a:spLocks noChangeArrowheads="1"/>
            </p:cNvSpPr>
            <p:nvPr/>
          </p:nvSpPr>
          <p:spPr bwMode="auto">
            <a:xfrm>
              <a:off x="432" y="2016"/>
              <a:ext cx="5299" cy="35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进行</a:t>
              </a:r>
              <a:r>
                <a:rPr lang="zh-CN" altLang="en-US" sz="28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单项式与多项式乘法</a:t>
              </a:r>
              <a:r>
                <a:rPr lang="zh-CN" altLang="en-US" sz="28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运算时，要注意一些什么</a:t>
              </a:r>
              <a:r>
                <a:rPr lang="en-US" altLang="zh-CN" sz="28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?</a:t>
              </a:r>
              <a:endPara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278859" name="Rectangle 331" descr="PE03255_"/>
          <p:cNvSpPr>
            <a:spLocks noChangeArrowheads="1"/>
          </p:cNvSpPr>
          <p:nvPr/>
        </p:nvSpPr>
        <p:spPr bwMode="auto">
          <a:xfrm>
            <a:off x="395288" y="1596479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单项式乘以多项式的 依据是</a:t>
            </a:r>
            <a:r>
              <a:rPr lang="zh-CN" altLang="en-US" sz="28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</a:t>
            </a:r>
            <a:r>
              <a:rPr lang="en-US" altLang="zh-CN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;</a:t>
            </a:r>
            <a:r>
              <a:rPr lang="en-US" altLang="zh-CN" sz="28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endParaRPr lang="en-US" altLang="zh-CN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78860" name="Text Box 332"/>
          <p:cNvSpPr txBox="1">
            <a:spLocks noChangeArrowheads="1"/>
          </p:cNvSpPr>
          <p:nvPr/>
        </p:nvSpPr>
        <p:spPr bwMode="auto">
          <a:xfrm>
            <a:off x="5029200" y="1593304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乘法对加法的分配律</a:t>
            </a:r>
          </a:p>
        </p:txBody>
      </p:sp>
      <p:sp>
        <p:nvSpPr>
          <p:cNvPr id="278862" name="Rectangle 334" descr="PE03255_"/>
          <p:cNvSpPr>
            <a:spLocks noChangeArrowheads="1"/>
          </p:cNvSpPr>
          <p:nvPr/>
        </p:nvSpPr>
        <p:spPr bwMode="auto">
          <a:xfrm>
            <a:off x="762000" y="5098504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① </a:t>
            </a: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不能漏乘</a:t>
            </a:r>
            <a:r>
              <a:rPr lang="en-US" altLang="zh-CN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:</a:t>
            </a:r>
          </a:p>
        </p:txBody>
      </p:sp>
      <p:sp>
        <p:nvSpPr>
          <p:cNvPr id="278863" name="Rectangle 335" descr="PE03255_"/>
          <p:cNvSpPr>
            <a:spLocks noChangeArrowheads="1"/>
          </p:cNvSpPr>
          <p:nvPr/>
        </p:nvSpPr>
        <p:spPr bwMode="auto">
          <a:xfrm>
            <a:off x="3124200" y="5112792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即单项式要乘遍多项式的每一项。</a:t>
            </a:r>
          </a:p>
        </p:txBody>
      </p:sp>
      <p:sp>
        <p:nvSpPr>
          <p:cNvPr id="278864" name="Rectangle 336" descr="PE03255_"/>
          <p:cNvSpPr>
            <a:spLocks noChangeArrowheads="1"/>
          </p:cNvSpPr>
          <p:nvPr/>
        </p:nvSpPr>
        <p:spPr bwMode="auto">
          <a:xfrm>
            <a:off x="762000" y="5646192"/>
            <a:ext cx="746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② </a:t>
            </a: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去括号时注意符号的确定。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7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7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8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8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8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765" grpId="0" build="p" autoUpdateAnimBg="0"/>
      <p:bldP spid="278794" grpId="0" build="p" autoUpdateAnimBg="0"/>
      <p:bldP spid="278860" grpId="0" build="p" autoUpdateAnimBg="0"/>
      <p:bldP spid="278862" grpId="0" build="p" autoUpdateAnimBg="0"/>
      <p:bldP spid="278863" grpId="0" build="p" autoUpdateAnimBg="0"/>
      <p:bldP spid="27886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980" name="Group 4"/>
          <p:cNvGrpSpPr/>
          <p:nvPr/>
        </p:nvGrpSpPr>
        <p:grpSpPr bwMode="auto">
          <a:xfrm>
            <a:off x="5486400" y="1329160"/>
            <a:ext cx="2622550" cy="1814512"/>
            <a:chOff x="3456" y="2784"/>
            <a:chExt cx="1652" cy="1143"/>
          </a:xfrm>
        </p:grpSpPr>
        <p:sp>
          <p:nvSpPr>
            <p:cNvPr id="382981" name="Text Box 5" descr="PE03255_"/>
            <p:cNvSpPr txBox="1">
              <a:spLocks noChangeArrowheads="1"/>
            </p:cNvSpPr>
            <p:nvPr/>
          </p:nvSpPr>
          <p:spPr bwMode="auto">
            <a:xfrm>
              <a:off x="4272" y="3600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m</a:t>
              </a:r>
            </a:p>
          </p:txBody>
        </p:sp>
        <p:grpSp>
          <p:nvGrpSpPr>
            <p:cNvPr id="382982" name="Group 6"/>
            <p:cNvGrpSpPr/>
            <p:nvPr/>
          </p:nvGrpSpPr>
          <p:grpSpPr bwMode="auto">
            <a:xfrm>
              <a:off x="3456" y="2784"/>
              <a:ext cx="1652" cy="892"/>
              <a:chOff x="3456" y="2784"/>
              <a:chExt cx="1652" cy="892"/>
            </a:xfrm>
          </p:grpSpPr>
          <p:sp>
            <p:nvSpPr>
              <p:cNvPr id="38298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696" y="2784"/>
                <a:ext cx="1412" cy="892"/>
              </a:xfrm>
              <a:prstGeom prst="rect">
                <a:avLst/>
              </a:prstGeom>
              <a:solidFill>
                <a:srgbClr val="CC9FE7"/>
              </a:solidFill>
              <a:ln w="38100">
                <a:solidFill>
                  <a:srgbClr val="99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2984" name="Rectangle 8" descr="PE03255_"/>
              <p:cNvSpPr>
                <a:spLocks noChangeArrowheads="1"/>
              </p:cNvSpPr>
              <p:nvPr/>
            </p:nvSpPr>
            <p:spPr bwMode="auto">
              <a:xfrm>
                <a:off x="3456" y="3034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anose="02040602050305030304" pitchFamily="18" charset="0"/>
                    <a:ea typeface="华文中宋" panose="02010600040101010101" pitchFamily="2" charset="-122"/>
                  </a:rPr>
                  <a:t>n</a:t>
                </a:r>
              </a:p>
            </p:txBody>
          </p:sp>
        </p:grpSp>
      </p:grpSp>
      <p:grpSp>
        <p:nvGrpSpPr>
          <p:cNvPr id="382985" name="Group 9"/>
          <p:cNvGrpSpPr/>
          <p:nvPr/>
        </p:nvGrpSpPr>
        <p:grpSpPr bwMode="auto">
          <a:xfrm>
            <a:off x="5486400" y="2686472"/>
            <a:ext cx="2622550" cy="947738"/>
            <a:chOff x="3456" y="3648"/>
            <a:chExt cx="1652" cy="597"/>
          </a:xfrm>
        </p:grpSpPr>
        <p:sp>
          <p:nvSpPr>
            <p:cNvPr id="382986" name="Rectangle 10"/>
            <p:cNvSpPr>
              <a:spLocks noChangeArrowheads="1"/>
            </p:cNvSpPr>
            <p:nvPr/>
          </p:nvSpPr>
          <p:spPr bwMode="auto">
            <a:xfrm>
              <a:off x="3696" y="3687"/>
              <a:ext cx="1412" cy="304"/>
            </a:xfrm>
            <a:prstGeom prst="rect">
              <a:avLst/>
            </a:prstGeom>
            <a:solidFill>
              <a:srgbClr val="CC9FE7"/>
            </a:solidFill>
            <a:ln w="381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2987" name="Text Box 11" descr="PE03255_"/>
            <p:cNvSpPr txBox="1">
              <a:spLocks noChangeArrowheads="1"/>
            </p:cNvSpPr>
            <p:nvPr/>
          </p:nvSpPr>
          <p:spPr bwMode="auto">
            <a:xfrm>
              <a:off x="4272" y="391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m</a:t>
              </a:r>
            </a:p>
          </p:txBody>
        </p:sp>
        <p:sp>
          <p:nvSpPr>
            <p:cNvPr id="382988" name="Text Box 12" descr="PE03255_"/>
            <p:cNvSpPr txBox="1">
              <a:spLocks noChangeArrowheads="1"/>
            </p:cNvSpPr>
            <p:nvPr/>
          </p:nvSpPr>
          <p:spPr bwMode="auto">
            <a:xfrm>
              <a:off x="3456" y="364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</p:grpSp>
      <p:grpSp>
        <p:nvGrpSpPr>
          <p:cNvPr id="382989" name="Group 13"/>
          <p:cNvGrpSpPr/>
          <p:nvPr/>
        </p:nvGrpSpPr>
        <p:grpSpPr bwMode="auto">
          <a:xfrm>
            <a:off x="7696200" y="1329160"/>
            <a:ext cx="1323975" cy="1890712"/>
            <a:chOff x="4848" y="2784"/>
            <a:chExt cx="834" cy="1191"/>
          </a:xfrm>
        </p:grpSpPr>
        <p:sp>
          <p:nvSpPr>
            <p:cNvPr id="382990" name="Text Box 14" descr="PE03255_"/>
            <p:cNvSpPr txBox="1">
              <a:spLocks noChangeArrowheads="1"/>
            </p:cNvSpPr>
            <p:nvPr/>
          </p:nvSpPr>
          <p:spPr bwMode="auto">
            <a:xfrm>
              <a:off x="5280" y="364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grpSp>
          <p:nvGrpSpPr>
            <p:cNvPr id="382991" name="Group 15"/>
            <p:cNvGrpSpPr/>
            <p:nvPr/>
          </p:nvGrpSpPr>
          <p:grpSpPr bwMode="auto">
            <a:xfrm>
              <a:off x="4848" y="2784"/>
              <a:ext cx="834" cy="892"/>
              <a:chOff x="4848" y="2784"/>
              <a:chExt cx="834" cy="892"/>
            </a:xfrm>
          </p:grpSpPr>
          <p:sp>
            <p:nvSpPr>
              <p:cNvPr id="382992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5088" y="2784"/>
                <a:ext cx="594" cy="892"/>
              </a:xfrm>
              <a:prstGeom prst="rect">
                <a:avLst/>
              </a:prstGeom>
              <a:solidFill>
                <a:srgbClr val="CC9FE7"/>
              </a:solidFill>
              <a:ln w="38100">
                <a:solidFill>
                  <a:srgbClr val="99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2993" name="Text Box 17" descr="PE03255_"/>
              <p:cNvSpPr txBox="1">
                <a:spLocks noChangeArrowheads="1"/>
              </p:cNvSpPr>
              <p:nvPr/>
            </p:nvSpPr>
            <p:spPr bwMode="auto">
              <a:xfrm>
                <a:off x="4848" y="308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anose="02040602050305030304" pitchFamily="18" charset="0"/>
                    <a:ea typeface="华文中宋" panose="02010600040101010101" pitchFamily="2" charset="-122"/>
                  </a:rPr>
                  <a:t>n</a:t>
                </a:r>
              </a:p>
            </p:txBody>
          </p:sp>
        </p:grpSp>
      </p:grpSp>
      <p:grpSp>
        <p:nvGrpSpPr>
          <p:cNvPr id="382994" name="Group 18"/>
          <p:cNvGrpSpPr/>
          <p:nvPr/>
        </p:nvGrpSpPr>
        <p:grpSpPr bwMode="auto">
          <a:xfrm>
            <a:off x="7696200" y="2700760"/>
            <a:ext cx="1323975" cy="976312"/>
            <a:chOff x="4848" y="3648"/>
            <a:chExt cx="834" cy="615"/>
          </a:xfrm>
        </p:grpSpPr>
        <p:sp>
          <p:nvSpPr>
            <p:cNvPr id="382995" name="Rectangle 19"/>
            <p:cNvSpPr>
              <a:spLocks noChangeAspect="1" noChangeArrowheads="1"/>
            </p:cNvSpPr>
            <p:nvPr/>
          </p:nvSpPr>
          <p:spPr bwMode="auto">
            <a:xfrm>
              <a:off x="5088" y="3687"/>
              <a:ext cx="594" cy="297"/>
            </a:xfrm>
            <a:prstGeom prst="rect">
              <a:avLst/>
            </a:prstGeom>
            <a:solidFill>
              <a:srgbClr val="CC9FE7"/>
            </a:solidFill>
            <a:ln w="381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2996" name="Text Box 20" descr="PE03255_"/>
            <p:cNvSpPr txBox="1">
              <a:spLocks noChangeArrowheads="1"/>
            </p:cNvSpPr>
            <p:nvPr/>
          </p:nvSpPr>
          <p:spPr bwMode="auto">
            <a:xfrm>
              <a:off x="5232" y="393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382997" name="Text Box 21" descr="PE03255_"/>
            <p:cNvSpPr txBox="1">
              <a:spLocks noChangeArrowheads="1"/>
            </p:cNvSpPr>
            <p:nvPr/>
          </p:nvSpPr>
          <p:spPr bwMode="auto">
            <a:xfrm>
              <a:off x="4848" y="364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</p:grpSp>
      <p:sp>
        <p:nvSpPr>
          <p:cNvPr id="383014" name="Rectangle 38" descr="PE03255_"/>
          <p:cNvSpPr>
            <a:spLocks noChangeArrowheads="1"/>
          </p:cNvSpPr>
          <p:nvPr/>
        </p:nvSpPr>
        <p:spPr bwMode="auto">
          <a:xfrm>
            <a:off x="11125200" y="2209800"/>
            <a:ext cx="3886200" cy="762000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3033" name="Rectangle 57" descr="PE03255_"/>
          <p:cNvSpPr>
            <a:spLocks noChangeArrowheads="1"/>
          </p:cNvSpPr>
          <p:nvPr/>
        </p:nvSpPr>
        <p:spPr bwMode="auto">
          <a:xfrm>
            <a:off x="0" y="476672"/>
            <a:ext cx="8953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576070" algn="l"/>
                <a:tab pos="2911475" algn="l"/>
                <a:tab pos="4244975" algn="l"/>
              </a:tabLst>
            </a:pPr>
            <a:r>
              <a:rPr kumimoji="1" lang="zh-CN" altLang="en-US" sz="3200" b="1" dirty="0"/>
              <a:t>先把长为</a:t>
            </a:r>
            <a:r>
              <a:rPr kumimoji="1" lang="en-US" altLang="zh-CN" sz="3200" b="1" dirty="0"/>
              <a:t>m</a:t>
            </a:r>
            <a:r>
              <a:rPr kumimoji="1" lang="zh-CN" altLang="en-US" sz="3200" b="1" dirty="0"/>
              <a:t>宽为</a:t>
            </a:r>
            <a:r>
              <a:rPr kumimoji="1" lang="en-US" altLang="zh-CN" sz="3200" b="1" dirty="0"/>
              <a:t>n</a:t>
            </a:r>
            <a:r>
              <a:rPr kumimoji="1" lang="zh-CN" altLang="en-US" sz="3200" b="1" dirty="0"/>
              <a:t>的长方形鱼塘进行扩建，使得长</a:t>
            </a:r>
          </a:p>
          <a:p>
            <a:pPr>
              <a:tabLst>
                <a:tab pos="1576070" algn="l"/>
                <a:tab pos="2911475" algn="l"/>
                <a:tab pos="4244975" algn="l"/>
              </a:tabLst>
            </a:pPr>
            <a:r>
              <a:rPr kumimoji="1" lang="zh-CN" altLang="en-US" sz="3200" b="1" dirty="0"/>
              <a:t>增加</a:t>
            </a:r>
            <a:r>
              <a:rPr kumimoji="1" lang="en-US" altLang="zh-CN" sz="3200" b="1" dirty="0"/>
              <a:t>b</a:t>
            </a:r>
            <a:r>
              <a:rPr kumimoji="1" lang="zh-CN" altLang="en-US" sz="3200" b="1" dirty="0"/>
              <a:t>宽增加</a:t>
            </a:r>
            <a:r>
              <a:rPr kumimoji="1" lang="en-US" altLang="zh-CN" sz="3200" b="1" dirty="0"/>
              <a:t>a,</a:t>
            </a:r>
            <a:r>
              <a:rPr kumimoji="1" lang="zh-CN" altLang="en-US" sz="3200" b="1" dirty="0"/>
              <a:t>求扩建后的面积。</a:t>
            </a:r>
          </a:p>
        </p:txBody>
      </p:sp>
      <p:sp>
        <p:nvSpPr>
          <p:cNvPr id="383034" name="Text Box 58" descr="PE03255_"/>
          <p:cNvSpPr txBox="1">
            <a:spLocks noChangeArrowheads="1"/>
          </p:cNvSpPr>
          <p:nvPr/>
        </p:nvSpPr>
        <p:spPr bwMode="auto">
          <a:xfrm>
            <a:off x="323850" y="2034010"/>
            <a:ext cx="7488238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扩建后的鱼塘面积有几种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表示方法把它们写出来</a:t>
            </a: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 </a:t>
            </a:r>
            <a:r>
              <a:rPr lang="zh-CN" altLang="en-US" sz="3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 </a:t>
            </a:r>
            <a:r>
              <a:rPr lang="zh-CN" altLang="en-US" sz="3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dirty="0"/>
              <a:t> </a:t>
            </a:r>
          </a:p>
        </p:txBody>
      </p:sp>
      <p:sp>
        <p:nvSpPr>
          <p:cNvPr id="383035" name="Line 59"/>
          <p:cNvSpPr>
            <a:spLocks noChangeShapeType="1"/>
          </p:cNvSpPr>
          <p:nvPr/>
        </p:nvSpPr>
        <p:spPr bwMode="auto">
          <a:xfrm>
            <a:off x="4643438" y="4769272"/>
            <a:ext cx="3527425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3036" name="Line 60"/>
          <p:cNvSpPr>
            <a:spLocks noChangeShapeType="1"/>
          </p:cNvSpPr>
          <p:nvPr/>
        </p:nvSpPr>
        <p:spPr bwMode="auto">
          <a:xfrm>
            <a:off x="4572000" y="5489997"/>
            <a:ext cx="3527425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3037" name="Text Box 61" descr="PE03255_"/>
          <p:cNvSpPr txBox="1">
            <a:spLocks noChangeArrowheads="1"/>
          </p:cNvSpPr>
          <p:nvPr/>
        </p:nvSpPr>
        <p:spPr bwMode="auto">
          <a:xfrm>
            <a:off x="1331640" y="4050135"/>
            <a:ext cx="604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kumimoji="1" lang="en-US" sz="4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kumimoji="1" lang="en-US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kumimoji="1" lang="en-US" sz="4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kumimoji="1" lang="en-US" sz="4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kumimoji="1" lang="en-US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kumimoji="1" lang="en-US" sz="40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kumimoji="1" lang="en-US" altLang="zh-CN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3038" name="Text Box 62" descr="PE03255_"/>
          <p:cNvSpPr txBox="1">
            <a:spLocks noChangeArrowheads="1"/>
          </p:cNvSpPr>
          <p:nvPr/>
        </p:nvSpPr>
        <p:spPr bwMode="auto">
          <a:xfrm>
            <a:off x="4500563" y="4189835"/>
            <a:ext cx="367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</a:rPr>
              <a:t>m(</a:t>
            </a:r>
            <a:r>
              <a:rPr lang="en-US" altLang="zh-CN" sz="3200" dirty="0" err="1">
                <a:solidFill>
                  <a:srgbClr val="000000"/>
                </a:solidFill>
              </a:rPr>
              <a:t>n+a</a:t>
            </a:r>
            <a:r>
              <a:rPr lang="en-US" altLang="zh-CN" sz="3200" dirty="0">
                <a:solidFill>
                  <a:srgbClr val="000000"/>
                </a:solidFill>
              </a:rPr>
              <a:t>)+b(</a:t>
            </a:r>
            <a:r>
              <a:rPr lang="en-US" altLang="zh-CN" sz="3200" dirty="0" err="1">
                <a:solidFill>
                  <a:srgbClr val="000000"/>
                </a:solidFill>
              </a:rPr>
              <a:t>n+a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83039" name="Text Box 63" descr="PE03255_"/>
          <p:cNvSpPr txBox="1">
            <a:spLocks noChangeArrowheads="1"/>
          </p:cNvSpPr>
          <p:nvPr/>
        </p:nvSpPr>
        <p:spPr bwMode="auto">
          <a:xfrm>
            <a:off x="1331640" y="4985172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0000"/>
                </a:solidFill>
              </a:rPr>
              <a:t>n(</a:t>
            </a:r>
            <a:r>
              <a:rPr lang="en-US" altLang="zh-CN" sz="2800" dirty="0" err="1">
                <a:solidFill>
                  <a:srgbClr val="000000"/>
                </a:solidFill>
              </a:rPr>
              <a:t>m+b</a:t>
            </a:r>
            <a:r>
              <a:rPr lang="en-US" altLang="zh-CN" sz="2800" dirty="0">
                <a:solidFill>
                  <a:srgbClr val="000000"/>
                </a:solidFill>
              </a:rPr>
              <a:t>)+a(</a:t>
            </a:r>
            <a:r>
              <a:rPr lang="en-US" altLang="zh-CN" sz="2800" dirty="0" err="1">
                <a:solidFill>
                  <a:srgbClr val="000000"/>
                </a:solidFill>
              </a:rPr>
              <a:t>m+b</a:t>
            </a:r>
            <a:r>
              <a:rPr lang="en-US" altLang="zh-CN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83040" name="Text Box 64" descr="PE03255_"/>
          <p:cNvSpPr txBox="1">
            <a:spLocks noChangeArrowheads="1"/>
          </p:cNvSpPr>
          <p:nvPr/>
        </p:nvSpPr>
        <p:spPr bwMode="auto">
          <a:xfrm>
            <a:off x="4572000" y="4913735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err="1">
                <a:solidFill>
                  <a:srgbClr val="000000"/>
                </a:solidFill>
              </a:rPr>
              <a:t>mn+ma+bn+ba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37" grpId="0"/>
      <p:bldP spid="383038" grpId="0"/>
      <p:bldP spid="383039" grpId="0"/>
      <p:bldP spid="3830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Text Box 4" descr="PE03255_"/>
          <p:cNvSpPr txBox="1">
            <a:spLocks noChangeArrowheads="1"/>
          </p:cNvSpPr>
          <p:nvPr/>
        </p:nvSpPr>
        <p:spPr bwMode="auto">
          <a:xfrm>
            <a:off x="539750" y="1052513"/>
            <a:ext cx="82089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</a:rPr>
              <a:t>四种方法都表示鱼塘面积，我们可以得到：</a:t>
            </a:r>
          </a:p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</a:rPr>
              <a:t>(</a:t>
            </a:r>
            <a:r>
              <a:rPr lang="en-US" altLang="zh-CN" sz="4000" b="1" dirty="0" err="1">
                <a:solidFill>
                  <a:srgbClr val="000000"/>
                </a:solidFill>
              </a:rPr>
              <a:t>m+b</a:t>
            </a:r>
            <a:r>
              <a:rPr lang="en-US" altLang="zh-CN" sz="4000" b="1" dirty="0">
                <a:solidFill>
                  <a:srgbClr val="000000"/>
                </a:solidFill>
              </a:rPr>
              <a:t>)(</a:t>
            </a:r>
            <a:r>
              <a:rPr lang="en-US" altLang="zh-CN" sz="4000" b="1" dirty="0" err="1">
                <a:solidFill>
                  <a:srgbClr val="000000"/>
                </a:solidFill>
              </a:rPr>
              <a:t>n+a</a:t>
            </a:r>
            <a:r>
              <a:rPr lang="en-US" altLang="zh-CN" sz="4000" b="1" dirty="0">
                <a:solidFill>
                  <a:srgbClr val="000000"/>
                </a:solidFill>
              </a:rPr>
              <a:t>)=m(</a:t>
            </a:r>
            <a:r>
              <a:rPr lang="en-US" altLang="zh-CN" sz="4000" b="1" dirty="0" err="1">
                <a:solidFill>
                  <a:srgbClr val="000000"/>
                </a:solidFill>
              </a:rPr>
              <a:t>n+a</a:t>
            </a:r>
            <a:r>
              <a:rPr lang="en-US" altLang="zh-CN" sz="4000" b="1" dirty="0">
                <a:solidFill>
                  <a:srgbClr val="000000"/>
                </a:solidFill>
              </a:rPr>
              <a:t>)+b(</a:t>
            </a:r>
            <a:r>
              <a:rPr lang="en-US" altLang="zh-CN" sz="4000" b="1" dirty="0" err="1">
                <a:solidFill>
                  <a:srgbClr val="000000"/>
                </a:solidFill>
              </a:rPr>
              <a:t>n+a</a:t>
            </a:r>
            <a:r>
              <a:rPr lang="en-US" altLang="zh-CN" sz="4000" b="1" dirty="0">
                <a:solidFill>
                  <a:srgbClr val="000000"/>
                </a:solidFill>
              </a:rPr>
              <a:t>)=</a:t>
            </a:r>
          </a:p>
          <a:p>
            <a:pPr>
              <a:spcBef>
                <a:spcPct val="50000"/>
              </a:spcBef>
            </a:pPr>
            <a:r>
              <a:rPr lang="en-US" altLang="zh-CN" sz="4000" b="1" dirty="0" err="1">
                <a:solidFill>
                  <a:srgbClr val="000000"/>
                </a:solidFill>
              </a:rPr>
              <a:t>mn+ma+bn+ba</a:t>
            </a:r>
            <a:endParaRPr lang="en-US" altLang="zh-CN" sz="4000" b="1" dirty="0">
              <a:solidFill>
                <a:srgbClr val="000000"/>
              </a:solidFill>
            </a:endParaRPr>
          </a:p>
        </p:txBody>
      </p:sp>
      <p:sp>
        <p:nvSpPr>
          <p:cNvPr id="411653" name="Text Box 5" descr="PE03255_"/>
          <p:cNvSpPr txBox="1">
            <a:spLocks noChangeArrowheads="1"/>
          </p:cNvSpPr>
          <p:nvPr/>
        </p:nvSpPr>
        <p:spPr bwMode="auto">
          <a:xfrm>
            <a:off x="468313" y="4581525"/>
            <a:ext cx="84248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想一想上面多项式乘以多项式是如何计算的？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8" name="Text Box 4" descr="PE03255_"/>
          <p:cNvSpPr txBox="1">
            <a:spLocks noChangeArrowheads="1"/>
          </p:cNvSpPr>
          <p:nvPr/>
        </p:nvSpPr>
        <p:spPr bwMode="auto">
          <a:xfrm>
            <a:off x="539552" y="1557337"/>
            <a:ext cx="8136904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000000"/>
                </a:solidFill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</a:rPr>
              <a:t>1</a:t>
            </a:r>
            <a:r>
              <a:rPr lang="zh-CN" altLang="en-US" sz="4800" b="1" dirty="0">
                <a:solidFill>
                  <a:srgbClr val="000000"/>
                </a:solidFill>
              </a:rPr>
              <a:t>）先转化成单项式</a:t>
            </a:r>
            <a:r>
              <a:rPr lang="zh-CN" altLang="en-US" sz="4800" b="1" dirty="0" smtClean="0">
                <a:solidFill>
                  <a:srgbClr val="000000"/>
                </a:solidFill>
              </a:rPr>
              <a:t>乘以</a:t>
            </a:r>
            <a:r>
              <a:rPr lang="zh-CN" altLang="en-US" sz="4800" b="1" dirty="0">
                <a:solidFill>
                  <a:srgbClr val="000000"/>
                </a:solidFill>
              </a:rPr>
              <a:t>多项式</a:t>
            </a:r>
          </a:p>
          <a:p>
            <a:r>
              <a:rPr lang="zh-CN" altLang="en-US" sz="4800" b="1" dirty="0">
                <a:solidFill>
                  <a:srgbClr val="000000"/>
                </a:solidFill>
              </a:rPr>
              <a:t>（</a:t>
            </a:r>
            <a:r>
              <a:rPr lang="en-US" altLang="zh-CN" sz="4800" b="1" dirty="0">
                <a:solidFill>
                  <a:srgbClr val="000000"/>
                </a:solidFill>
              </a:rPr>
              <a:t>2</a:t>
            </a:r>
            <a:r>
              <a:rPr lang="zh-CN" altLang="en-US" sz="4800" b="1" dirty="0">
                <a:solidFill>
                  <a:srgbClr val="000000"/>
                </a:solidFill>
              </a:rPr>
              <a:t>）再按单项式乘以</a:t>
            </a:r>
            <a:r>
              <a:rPr lang="zh-CN" altLang="en-US" sz="4800" b="1" dirty="0" smtClean="0">
                <a:solidFill>
                  <a:srgbClr val="000000"/>
                </a:solidFill>
              </a:rPr>
              <a:t>多项</a:t>
            </a:r>
            <a:r>
              <a:rPr lang="zh-CN" altLang="en-US" sz="4800" b="1" dirty="0">
                <a:solidFill>
                  <a:srgbClr val="000000"/>
                </a:solidFill>
              </a:rPr>
              <a:t>式运算法则运算。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540750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多项式与多项式相乘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endParaRPr kumimoji="1"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229600" cy="2548880"/>
          </a:xfrm>
        </p:spPr>
        <p:txBody>
          <a:bodyPr/>
          <a:lstStyle/>
          <a:p>
            <a:pPr>
              <a:buFontTx/>
              <a:buNone/>
            </a:pPr>
            <a:r>
              <a:rPr kumimoji="1"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kumimoji="1"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先用一个多项式的每一项 乘另一个多项式的每一项再把所得的积相加</a:t>
            </a:r>
            <a:r>
              <a:rPr kumimoji="1"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kumimoji="1" lang="zh-CN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76200" y="685800"/>
            <a:ext cx="92202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【</a:t>
            </a:r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】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计算：</a:t>
            </a:r>
            <a:endParaRPr kumimoji="1"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52" name="Rectangle 8" descr="PE03255_"/>
          <p:cNvSpPr>
            <a:spLocks noChangeArrowheads="1"/>
          </p:cNvSpPr>
          <p:nvPr/>
        </p:nvSpPr>
        <p:spPr bwMode="auto">
          <a:xfrm>
            <a:off x="2743200" y="9144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kumimoji="1"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(1)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(1</a:t>
            </a:r>
            <a:r>
              <a:rPr lang="en-US" altLang="zh-CN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)(0.6</a:t>
            </a:r>
            <a:r>
              <a:rPr lang="en-US" altLang="zh-CN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；     </a:t>
            </a:r>
            <a:r>
              <a:rPr kumimoji="1"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(2)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(2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kumimoji="1" lang="en-US" altLang="zh-CN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</a:p>
        </p:txBody>
      </p:sp>
      <p:pic>
        <p:nvPicPr>
          <p:cNvPr id="415753" name="Picture 9" descr="RW_0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88" y="0"/>
            <a:ext cx="1268412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5754" name="Group 10"/>
          <p:cNvGrpSpPr/>
          <p:nvPr/>
        </p:nvGrpSpPr>
        <p:grpSpPr bwMode="auto">
          <a:xfrm>
            <a:off x="0" y="1600200"/>
            <a:ext cx="4114800" cy="823913"/>
            <a:chOff x="0" y="1344"/>
            <a:chExt cx="2592" cy="519"/>
          </a:xfrm>
        </p:grpSpPr>
        <p:sp>
          <p:nvSpPr>
            <p:cNvPr id="415755" name="Rectangle 11" descr="PE03255_"/>
            <p:cNvSpPr>
              <a:spLocks noChangeArrowheads="1"/>
            </p:cNvSpPr>
            <p:nvPr/>
          </p:nvSpPr>
          <p:spPr bwMode="auto">
            <a:xfrm>
              <a:off x="0" y="1496"/>
              <a:ext cx="4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2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解</a:t>
              </a:r>
              <a:r>
                <a:rPr lang="en-US" altLang="zh-CN" sz="32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:</a:t>
              </a:r>
              <a:endPara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415756" name="Text Box 12" descr="PE03255_"/>
            <p:cNvSpPr txBox="1">
              <a:spLocks noChangeArrowheads="1"/>
            </p:cNvSpPr>
            <p:nvPr/>
          </p:nvSpPr>
          <p:spPr bwMode="auto">
            <a:xfrm>
              <a:off x="192" y="1344"/>
              <a:ext cx="2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25000"/>
                </a:spcBef>
              </a:pPr>
              <a:r>
                <a:rPr lang="en-US" altLang="zh-CN" sz="32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 :   </a:t>
              </a:r>
              <a:r>
                <a:rPr lang="en-US" altLang="zh-CN" sz="32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(1)</a:t>
              </a:r>
              <a:r>
                <a:rPr lang="en-US" altLang="zh-CN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</a:t>
              </a:r>
              <a:r>
                <a:rPr kumimoji="1" lang="en-US" altLang="zh-CN" sz="2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(1</a:t>
              </a:r>
              <a:r>
                <a:rPr lang="en-US" altLang="zh-CN" sz="28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ahoma" panose="020B0604030504040204" pitchFamily="34" charset="0"/>
                </a:rPr>
                <a:t>−</a:t>
              </a:r>
              <a:r>
                <a:rPr kumimoji="1" lang="en-US" altLang="zh-CN" sz="2800" b="1" i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x</a:t>
              </a:r>
              <a:r>
                <a:rPr kumimoji="1" lang="en-US" altLang="zh-CN" sz="2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)(0.6</a:t>
              </a:r>
              <a:r>
                <a:rPr lang="en-US" altLang="zh-CN" sz="28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ahoma" panose="020B0604030504040204" pitchFamily="34" charset="0"/>
                </a:rPr>
                <a:t>−</a:t>
              </a:r>
              <a:r>
                <a:rPr kumimoji="1" lang="en-US" altLang="zh-CN" sz="2800" b="1" i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x</a:t>
              </a:r>
              <a:r>
                <a:rPr kumimoji="1" lang="en-US" altLang="zh-CN" sz="28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)</a:t>
              </a:r>
            </a:p>
          </p:txBody>
        </p:sp>
      </p:grpSp>
      <p:sp>
        <p:nvSpPr>
          <p:cNvPr id="415757" name="Rectangle 13" descr="PE03255_"/>
          <p:cNvSpPr>
            <a:spLocks noChangeArrowheads="1"/>
          </p:cNvSpPr>
          <p:nvPr/>
        </p:nvSpPr>
        <p:spPr bwMode="auto">
          <a:xfrm>
            <a:off x="5867400" y="37338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所得积的符号由这</a:t>
            </a:r>
          </a:p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两项的符号来确定：</a:t>
            </a:r>
          </a:p>
        </p:txBody>
      </p:sp>
      <p:sp>
        <p:nvSpPr>
          <p:cNvPr id="415758" name="Freeform 14" descr="PE03255_"/>
          <p:cNvSpPr/>
          <p:nvPr/>
        </p:nvSpPr>
        <p:spPr bwMode="auto">
          <a:xfrm>
            <a:off x="1371600" y="4191000"/>
            <a:ext cx="1143000" cy="228600"/>
          </a:xfrm>
          <a:custGeom>
            <a:avLst/>
            <a:gdLst>
              <a:gd name="T0" fmla="*/ 0 w 336"/>
              <a:gd name="T1" fmla="*/ 144 h 144"/>
              <a:gd name="T2" fmla="*/ 48 w 336"/>
              <a:gd name="T3" fmla="*/ 48 h 144"/>
              <a:gd name="T4" fmla="*/ 192 w 336"/>
              <a:gd name="T5" fmla="*/ 0 h 144"/>
              <a:gd name="T6" fmla="*/ 288 w 336"/>
              <a:gd name="T7" fmla="*/ 48 h 144"/>
              <a:gd name="T8" fmla="*/ 336 w 336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8" y="108"/>
                  <a:pt x="16" y="72"/>
                  <a:pt x="48" y="48"/>
                </a:cubicBezTo>
                <a:cubicBezTo>
                  <a:pt x="80" y="24"/>
                  <a:pt x="152" y="0"/>
                  <a:pt x="192" y="0"/>
                </a:cubicBezTo>
                <a:cubicBezTo>
                  <a:pt x="232" y="0"/>
                  <a:pt x="264" y="24"/>
                  <a:pt x="288" y="48"/>
                </a:cubicBezTo>
                <a:cubicBezTo>
                  <a:pt x="312" y="72"/>
                  <a:pt x="324" y="108"/>
                  <a:pt x="336" y="144"/>
                </a:cubicBez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59" name="Rectangle 15" descr="PE03255_"/>
          <p:cNvSpPr>
            <a:spLocks noChangeArrowheads="1"/>
          </p:cNvSpPr>
          <p:nvPr/>
        </p:nvSpPr>
        <p:spPr bwMode="auto">
          <a:xfrm flipH="1">
            <a:off x="2646363" y="1820863"/>
            <a:ext cx="514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60" name="Rectangle 16" descr="PE03255_"/>
          <p:cNvSpPr>
            <a:spLocks noChangeArrowheads="1"/>
          </p:cNvSpPr>
          <p:nvPr/>
        </p:nvSpPr>
        <p:spPr bwMode="auto">
          <a:xfrm>
            <a:off x="2362200" y="2560638"/>
            <a:ext cx="38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61" name="Freeform 17" descr="PE03255_"/>
          <p:cNvSpPr/>
          <p:nvPr/>
        </p:nvSpPr>
        <p:spPr bwMode="auto">
          <a:xfrm>
            <a:off x="1600200" y="1524000"/>
            <a:ext cx="1524000" cy="533400"/>
          </a:xfrm>
          <a:custGeom>
            <a:avLst/>
            <a:gdLst>
              <a:gd name="T0" fmla="*/ 0 w 736"/>
              <a:gd name="T1" fmla="*/ 248 h 248"/>
              <a:gd name="T2" fmla="*/ 48 w 736"/>
              <a:gd name="T3" fmla="*/ 152 h 248"/>
              <a:gd name="T4" fmla="*/ 144 w 736"/>
              <a:gd name="T5" fmla="*/ 56 h 248"/>
              <a:gd name="T6" fmla="*/ 288 w 736"/>
              <a:gd name="T7" fmla="*/ 8 h 248"/>
              <a:gd name="T8" fmla="*/ 432 w 736"/>
              <a:gd name="T9" fmla="*/ 8 h 248"/>
              <a:gd name="T10" fmla="*/ 624 w 736"/>
              <a:gd name="T11" fmla="*/ 56 h 248"/>
              <a:gd name="T12" fmla="*/ 720 w 736"/>
              <a:gd name="T13" fmla="*/ 152 h 248"/>
              <a:gd name="T14" fmla="*/ 720 w 736"/>
              <a:gd name="T15" fmla="*/ 2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6" h="248">
                <a:moveTo>
                  <a:pt x="0" y="248"/>
                </a:moveTo>
                <a:cubicBezTo>
                  <a:pt x="12" y="216"/>
                  <a:pt x="24" y="184"/>
                  <a:pt x="48" y="152"/>
                </a:cubicBezTo>
                <a:cubicBezTo>
                  <a:pt x="72" y="120"/>
                  <a:pt x="104" y="80"/>
                  <a:pt x="144" y="56"/>
                </a:cubicBezTo>
                <a:cubicBezTo>
                  <a:pt x="184" y="32"/>
                  <a:pt x="240" y="16"/>
                  <a:pt x="288" y="8"/>
                </a:cubicBezTo>
                <a:cubicBezTo>
                  <a:pt x="336" y="0"/>
                  <a:pt x="376" y="0"/>
                  <a:pt x="432" y="8"/>
                </a:cubicBezTo>
                <a:cubicBezTo>
                  <a:pt x="488" y="16"/>
                  <a:pt x="576" y="32"/>
                  <a:pt x="624" y="56"/>
                </a:cubicBezTo>
                <a:cubicBezTo>
                  <a:pt x="672" y="80"/>
                  <a:pt x="704" y="120"/>
                  <a:pt x="720" y="152"/>
                </a:cubicBezTo>
                <a:cubicBezTo>
                  <a:pt x="736" y="184"/>
                  <a:pt x="728" y="216"/>
                  <a:pt x="720" y="248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62" name="Rectangle 18" descr="PE03255_"/>
          <p:cNvSpPr>
            <a:spLocks noChangeArrowheads="1"/>
          </p:cNvSpPr>
          <p:nvPr/>
        </p:nvSpPr>
        <p:spPr bwMode="auto">
          <a:xfrm>
            <a:off x="2684463" y="256063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lang="en-US" altLang="zh-CN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en-US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>
            <a:off x="1676400" y="2362200"/>
            <a:ext cx="38100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64" name="Freeform 20" descr="PE03255_"/>
          <p:cNvSpPr/>
          <p:nvPr/>
        </p:nvSpPr>
        <p:spPr bwMode="auto">
          <a:xfrm>
            <a:off x="1828800" y="2286000"/>
            <a:ext cx="685800" cy="254000"/>
          </a:xfrm>
          <a:custGeom>
            <a:avLst/>
            <a:gdLst>
              <a:gd name="T0" fmla="*/ 0 w 432"/>
              <a:gd name="T1" fmla="*/ 48 h 160"/>
              <a:gd name="T2" fmla="*/ 96 w 432"/>
              <a:gd name="T3" fmla="*/ 144 h 160"/>
              <a:gd name="T4" fmla="*/ 288 w 432"/>
              <a:gd name="T5" fmla="*/ 144 h 160"/>
              <a:gd name="T6" fmla="*/ 384 w 432"/>
              <a:gd name="T7" fmla="*/ 96 h 160"/>
              <a:gd name="T8" fmla="*/ 432 w 432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" h="160">
                <a:moveTo>
                  <a:pt x="0" y="48"/>
                </a:moveTo>
                <a:cubicBezTo>
                  <a:pt x="24" y="88"/>
                  <a:pt x="48" y="128"/>
                  <a:pt x="96" y="144"/>
                </a:cubicBezTo>
                <a:cubicBezTo>
                  <a:pt x="144" y="160"/>
                  <a:pt x="240" y="152"/>
                  <a:pt x="288" y="144"/>
                </a:cubicBezTo>
                <a:cubicBezTo>
                  <a:pt x="336" y="136"/>
                  <a:pt x="360" y="120"/>
                  <a:pt x="384" y="96"/>
                </a:cubicBezTo>
                <a:cubicBezTo>
                  <a:pt x="408" y="72"/>
                  <a:pt x="420" y="36"/>
                  <a:pt x="432" y="0"/>
                </a:cubicBezTo>
              </a:path>
            </a:pathLst>
          </a:custGeom>
          <a:noFill/>
          <a:ln w="38100" cap="flat" cmpd="sng">
            <a:solidFill>
              <a:srgbClr val="9900CC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65" name="Rectangle 21" descr="PE03255_"/>
          <p:cNvSpPr>
            <a:spLocks noChangeArrowheads="1"/>
          </p:cNvSpPr>
          <p:nvPr/>
        </p:nvSpPr>
        <p:spPr bwMode="auto">
          <a:xfrm>
            <a:off x="3370263" y="2536825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r>
              <a:rPr lang="en-US" sz="32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0.6</a:t>
            </a:r>
            <a:endParaRPr lang="en-US" sz="32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15766" name="Freeform 22" descr="PE03255_"/>
          <p:cNvSpPr/>
          <p:nvPr/>
        </p:nvSpPr>
        <p:spPr bwMode="auto">
          <a:xfrm>
            <a:off x="1828800" y="2286000"/>
            <a:ext cx="1143000" cy="381000"/>
          </a:xfrm>
          <a:custGeom>
            <a:avLst/>
            <a:gdLst>
              <a:gd name="T0" fmla="*/ 0 w 816"/>
              <a:gd name="T1" fmla="*/ 48 h 240"/>
              <a:gd name="T2" fmla="*/ 144 w 816"/>
              <a:gd name="T3" fmla="*/ 192 h 240"/>
              <a:gd name="T4" fmla="*/ 384 w 816"/>
              <a:gd name="T5" fmla="*/ 240 h 240"/>
              <a:gd name="T6" fmla="*/ 624 w 816"/>
              <a:gd name="T7" fmla="*/ 192 h 240"/>
              <a:gd name="T8" fmla="*/ 768 w 816"/>
              <a:gd name="T9" fmla="*/ 96 h 240"/>
              <a:gd name="T10" fmla="*/ 816 w 816"/>
              <a:gd name="T11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6" h="240">
                <a:moveTo>
                  <a:pt x="0" y="48"/>
                </a:moveTo>
                <a:cubicBezTo>
                  <a:pt x="40" y="104"/>
                  <a:pt x="80" y="160"/>
                  <a:pt x="144" y="192"/>
                </a:cubicBezTo>
                <a:cubicBezTo>
                  <a:pt x="208" y="224"/>
                  <a:pt x="304" y="240"/>
                  <a:pt x="384" y="240"/>
                </a:cubicBezTo>
                <a:cubicBezTo>
                  <a:pt x="464" y="240"/>
                  <a:pt x="560" y="216"/>
                  <a:pt x="624" y="192"/>
                </a:cubicBezTo>
                <a:cubicBezTo>
                  <a:pt x="688" y="168"/>
                  <a:pt x="736" y="128"/>
                  <a:pt x="768" y="96"/>
                </a:cubicBezTo>
                <a:cubicBezTo>
                  <a:pt x="800" y="64"/>
                  <a:pt x="808" y="32"/>
                  <a:pt x="81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67" name="Rectangle 23" descr="PE03255_"/>
          <p:cNvSpPr>
            <a:spLocks noChangeArrowheads="1"/>
          </p:cNvSpPr>
          <p:nvPr/>
        </p:nvSpPr>
        <p:spPr bwMode="auto">
          <a:xfrm>
            <a:off x="4632325" y="2605088"/>
            <a:ext cx="396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endParaRPr lang="en-US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15768" name="Rectangle 24" descr="PE03255_"/>
          <p:cNvSpPr>
            <a:spLocks noChangeArrowheads="1"/>
          </p:cNvSpPr>
          <p:nvPr/>
        </p:nvSpPr>
        <p:spPr bwMode="auto">
          <a:xfrm>
            <a:off x="990600" y="3154363"/>
            <a:ext cx="43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415769" name="Rectangle 25" descr="PE03255_"/>
          <p:cNvSpPr>
            <a:spLocks noChangeArrowheads="1"/>
          </p:cNvSpPr>
          <p:nvPr/>
        </p:nvSpPr>
        <p:spPr bwMode="auto">
          <a:xfrm>
            <a:off x="1295400" y="3154363"/>
            <a:ext cx="358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0.6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−1.6</a:t>
            </a: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；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 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sp>
        <p:nvSpPr>
          <p:cNvPr id="415770" name="Rectangle 26" descr="PE03255_"/>
          <p:cNvSpPr>
            <a:spLocks noChangeArrowheads="1"/>
          </p:cNvSpPr>
          <p:nvPr/>
        </p:nvSpPr>
        <p:spPr bwMode="auto">
          <a:xfrm>
            <a:off x="1582738" y="181927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71" name="Rectangle 27" descr="PE03255_"/>
          <p:cNvSpPr>
            <a:spLocks noChangeArrowheads="1"/>
          </p:cNvSpPr>
          <p:nvPr/>
        </p:nvSpPr>
        <p:spPr bwMode="auto">
          <a:xfrm>
            <a:off x="2652713" y="181927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72" name="Rectangle 28" descr="PE03255_"/>
          <p:cNvSpPr>
            <a:spLocks noChangeArrowheads="1"/>
          </p:cNvSpPr>
          <p:nvPr/>
        </p:nvSpPr>
        <p:spPr bwMode="auto">
          <a:xfrm>
            <a:off x="4953000" y="2514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</a:rPr>
              <a:t>• </a:t>
            </a: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415773" name="Rectangle 29" descr="PE03255_"/>
          <p:cNvSpPr>
            <a:spLocks noChangeArrowheads="1"/>
          </p:cNvSpPr>
          <p:nvPr/>
        </p:nvSpPr>
        <p:spPr bwMode="auto">
          <a:xfrm>
            <a:off x="5791200" y="46482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负负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得正</a:t>
            </a:r>
          </a:p>
          <a:p>
            <a:pPr eaLnBrk="0" hangingPunct="0"/>
            <a:r>
              <a:rPr lang="zh-CN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一正一负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得负。</a:t>
            </a:r>
          </a:p>
        </p:txBody>
      </p:sp>
      <p:sp>
        <p:nvSpPr>
          <p:cNvPr id="415774" name="Rectangle 30" descr="PE03255_"/>
          <p:cNvSpPr>
            <a:spLocks noChangeArrowheads="1"/>
          </p:cNvSpPr>
          <p:nvPr/>
        </p:nvSpPr>
        <p:spPr bwMode="auto">
          <a:xfrm>
            <a:off x="-152400" y="4297363"/>
            <a:ext cx="349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kumimoji="1" lang="en-US" altLang="zh-CN" sz="3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zh-CN" alt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kumimoji="1"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(2</a:t>
            </a:r>
            <a:r>
              <a:rPr kumimoji="1" lang="en-US" altLang="zh-CN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32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kumimoji="1"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kumimoji="1"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</a:t>
            </a:r>
            <a:r>
              <a:rPr kumimoji="1" lang="en-US" altLang="zh-CN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kumimoji="1"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endParaRPr kumimoji="1" lang="en-US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75" name="Rectangle 31" descr="PE03255_"/>
          <p:cNvSpPr>
            <a:spLocks noChangeArrowheads="1"/>
          </p:cNvSpPr>
          <p:nvPr/>
        </p:nvSpPr>
        <p:spPr bwMode="auto">
          <a:xfrm>
            <a:off x="685800" y="5059363"/>
            <a:ext cx="43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415776" name="Rectangle 32" descr="PE03255_"/>
          <p:cNvSpPr>
            <a:spLocks noChangeArrowheads="1"/>
          </p:cNvSpPr>
          <p:nvPr/>
        </p:nvSpPr>
        <p:spPr bwMode="auto">
          <a:xfrm>
            <a:off x="1066800" y="42973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en-US" altLang="zh-CN" sz="3200" b="1" i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kumimoji="1" lang="en-US" sz="3200" b="1" i="1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415777" name="Group 33"/>
          <p:cNvGrpSpPr/>
          <p:nvPr/>
        </p:nvGrpSpPr>
        <p:grpSpPr bwMode="auto">
          <a:xfrm>
            <a:off x="990600" y="1752600"/>
            <a:ext cx="1524000" cy="1417638"/>
            <a:chOff x="624" y="1440"/>
            <a:chExt cx="960" cy="893"/>
          </a:xfrm>
        </p:grpSpPr>
        <p:sp>
          <p:nvSpPr>
            <p:cNvPr id="415778" name="Freeform 34" descr="PE03255_"/>
            <p:cNvSpPr/>
            <p:nvPr/>
          </p:nvSpPr>
          <p:spPr bwMode="auto">
            <a:xfrm>
              <a:off x="1008" y="1440"/>
              <a:ext cx="576" cy="144"/>
            </a:xfrm>
            <a:custGeom>
              <a:avLst/>
              <a:gdLst>
                <a:gd name="T0" fmla="*/ 0 w 336"/>
                <a:gd name="T1" fmla="*/ 144 h 144"/>
                <a:gd name="T2" fmla="*/ 48 w 336"/>
                <a:gd name="T3" fmla="*/ 48 h 144"/>
                <a:gd name="T4" fmla="*/ 192 w 336"/>
                <a:gd name="T5" fmla="*/ 0 h 144"/>
                <a:gd name="T6" fmla="*/ 288 w 336"/>
                <a:gd name="T7" fmla="*/ 48 h 144"/>
                <a:gd name="T8" fmla="*/ 336 w 33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144">
                  <a:moveTo>
                    <a:pt x="0" y="144"/>
                  </a:moveTo>
                  <a:cubicBezTo>
                    <a:pt x="8" y="108"/>
                    <a:pt x="16" y="72"/>
                    <a:pt x="48" y="48"/>
                  </a:cubicBezTo>
                  <a:cubicBezTo>
                    <a:pt x="80" y="24"/>
                    <a:pt x="152" y="0"/>
                    <a:pt x="192" y="0"/>
                  </a:cubicBezTo>
                  <a:cubicBezTo>
                    <a:pt x="232" y="0"/>
                    <a:pt x="264" y="24"/>
                    <a:pt x="288" y="48"/>
                  </a:cubicBezTo>
                  <a:cubicBezTo>
                    <a:pt x="312" y="72"/>
                    <a:pt x="324" y="108"/>
                    <a:pt x="336" y="144"/>
                  </a:cubicBezTo>
                </a:path>
              </a:pathLst>
            </a:custGeom>
            <a:noFill/>
            <a:ln w="38100" cap="flat" cmpd="sng">
              <a:solidFill>
                <a:srgbClr val="99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79" name="Rectangle 35" descr="PE03255_"/>
            <p:cNvSpPr>
              <a:spLocks noChangeArrowheads="1"/>
            </p:cNvSpPr>
            <p:nvPr/>
          </p:nvSpPr>
          <p:spPr bwMode="auto">
            <a:xfrm>
              <a:off x="624" y="1968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新魏" panose="02010800040101010101" pitchFamily="2" charset="-122"/>
                </a:rPr>
                <a:t>=</a:t>
              </a:r>
              <a:r>
                <a:rPr lang="en-US" sz="3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1</a:t>
              </a:r>
              <a:r>
                <a:rPr lang="en-US" altLang="zh-CN" sz="24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×</a:t>
              </a:r>
              <a:r>
                <a:rPr lang="en-US" altLang="zh-CN" sz="3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0.6</a:t>
              </a:r>
              <a:endPara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415780" name="Rectangle 36" descr="PE03255_"/>
          <p:cNvSpPr>
            <a:spLocks noChangeArrowheads="1"/>
          </p:cNvSpPr>
          <p:nvPr/>
        </p:nvSpPr>
        <p:spPr bwMode="auto">
          <a:xfrm>
            <a:off x="2406650" y="4267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 i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kumimoji="1" lang="en-US" altLang="zh-CN" sz="2400" i="1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5781" name="Rectangle 37" descr="PE03255_"/>
          <p:cNvSpPr>
            <a:spLocks noChangeArrowheads="1"/>
          </p:cNvSpPr>
          <p:nvPr/>
        </p:nvSpPr>
        <p:spPr bwMode="auto">
          <a:xfrm>
            <a:off x="990600" y="50292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en-US" altLang="zh-CN" sz="3200" b="1" i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kumimoji="1" lang="en-US" altLang="zh-CN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kumimoji="1" lang="en-US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82" name="Rectangle 38" descr="PE03255_"/>
          <p:cNvSpPr>
            <a:spLocks noChangeArrowheads="1"/>
          </p:cNvSpPr>
          <p:nvPr/>
        </p:nvSpPr>
        <p:spPr bwMode="auto">
          <a:xfrm>
            <a:off x="1108075" y="42624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kumimoji="1" lang="en-US" sz="3200" b="1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83" name="Freeform 39" descr="PE03255_"/>
          <p:cNvSpPr/>
          <p:nvPr/>
        </p:nvSpPr>
        <p:spPr bwMode="auto">
          <a:xfrm>
            <a:off x="1371600" y="3886200"/>
            <a:ext cx="1687513" cy="533400"/>
          </a:xfrm>
          <a:custGeom>
            <a:avLst/>
            <a:gdLst>
              <a:gd name="T0" fmla="*/ 0 w 736"/>
              <a:gd name="T1" fmla="*/ 248 h 248"/>
              <a:gd name="T2" fmla="*/ 48 w 736"/>
              <a:gd name="T3" fmla="*/ 152 h 248"/>
              <a:gd name="T4" fmla="*/ 144 w 736"/>
              <a:gd name="T5" fmla="*/ 56 h 248"/>
              <a:gd name="T6" fmla="*/ 288 w 736"/>
              <a:gd name="T7" fmla="*/ 8 h 248"/>
              <a:gd name="T8" fmla="*/ 432 w 736"/>
              <a:gd name="T9" fmla="*/ 8 h 248"/>
              <a:gd name="T10" fmla="*/ 624 w 736"/>
              <a:gd name="T11" fmla="*/ 56 h 248"/>
              <a:gd name="T12" fmla="*/ 720 w 736"/>
              <a:gd name="T13" fmla="*/ 152 h 248"/>
              <a:gd name="T14" fmla="*/ 720 w 736"/>
              <a:gd name="T15" fmla="*/ 2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6" h="248">
                <a:moveTo>
                  <a:pt x="0" y="248"/>
                </a:moveTo>
                <a:cubicBezTo>
                  <a:pt x="12" y="216"/>
                  <a:pt x="24" y="184"/>
                  <a:pt x="48" y="152"/>
                </a:cubicBezTo>
                <a:cubicBezTo>
                  <a:pt x="72" y="120"/>
                  <a:pt x="104" y="80"/>
                  <a:pt x="144" y="56"/>
                </a:cubicBezTo>
                <a:cubicBezTo>
                  <a:pt x="184" y="32"/>
                  <a:pt x="240" y="16"/>
                  <a:pt x="288" y="8"/>
                </a:cubicBezTo>
                <a:cubicBezTo>
                  <a:pt x="336" y="0"/>
                  <a:pt x="376" y="0"/>
                  <a:pt x="432" y="8"/>
                </a:cubicBezTo>
                <a:cubicBezTo>
                  <a:pt x="488" y="16"/>
                  <a:pt x="576" y="32"/>
                  <a:pt x="624" y="56"/>
                </a:cubicBezTo>
                <a:cubicBezTo>
                  <a:pt x="672" y="80"/>
                  <a:pt x="704" y="120"/>
                  <a:pt x="720" y="152"/>
                </a:cubicBezTo>
                <a:cubicBezTo>
                  <a:pt x="736" y="184"/>
                  <a:pt x="728" y="216"/>
                  <a:pt x="720" y="248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84" name="Rectangle 40" descr="PE03255_"/>
          <p:cNvSpPr>
            <a:spLocks noChangeArrowheads="1"/>
          </p:cNvSpPr>
          <p:nvPr/>
        </p:nvSpPr>
        <p:spPr bwMode="auto">
          <a:xfrm>
            <a:off x="2617788" y="4268788"/>
            <a:ext cx="59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endParaRPr kumimoji="1" lang="en-US" sz="3200" b="1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85" name="Rectangle 41" descr="PE03255_"/>
          <p:cNvSpPr>
            <a:spLocks noChangeArrowheads="1"/>
          </p:cNvSpPr>
          <p:nvPr/>
        </p:nvSpPr>
        <p:spPr bwMode="auto">
          <a:xfrm>
            <a:off x="1828800" y="5029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y</a:t>
            </a:r>
            <a:endParaRPr lang="en-US" altLang="zh-CN" sz="3200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Microsoft Sans Serif" panose="020B0604020202020204" pitchFamily="34" charset="0"/>
              <a:sym typeface="MT Extra" panose="05050102010205020202" pitchFamily="18" charset="2"/>
            </a:endParaRPr>
          </a:p>
        </p:txBody>
      </p:sp>
      <p:sp>
        <p:nvSpPr>
          <p:cNvPr id="415786" name="Rectangle 42" descr="PE03255_"/>
          <p:cNvSpPr>
            <a:spLocks noChangeArrowheads="1"/>
          </p:cNvSpPr>
          <p:nvPr/>
        </p:nvSpPr>
        <p:spPr bwMode="auto">
          <a:xfrm>
            <a:off x="1600200" y="4297363"/>
            <a:ext cx="71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kumimoji="1"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endParaRPr kumimoji="1" lang="en-US" sz="3200" b="1" i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87" name="Freeform 43" descr="PE03255_"/>
          <p:cNvSpPr/>
          <p:nvPr/>
        </p:nvSpPr>
        <p:spPr bwMode="auto">
          <a:xfrm>
            <a:off x="1981200" y="4724400"/>
            <a:ext cx="685800" cy="254000"/>
          </a:xfrm>
          <a:custGeom>
            <a:avLst/>
            <a:gdLst>
              <a:gd name="T0" fmla="*/ 0 w 432"/>
              <a:gd name="T1" fmla="*/ 48 h 160"/>
              <a:gd name="T2" fmla="*/ 96 w 432"/>
              <a:gd name="T3" fmla="*/ 144 h 160"/>
              <a:gd name="T4" fmla="*/ 288 w 432"/>
              <a:gd name="T5" fmla="*/ 144 h 160"/>
              <a:gd name="T6" fmla="*/ 384 w 432"/>
              <a:gd name="T7" fmla="*/ 96 h 160"/>
              <a:gd name="T8" fmla="*/ 432 w 432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" h="160">
                <a:moveTo>
                  <a:pt x="0" y="48"/>
                </a:moveTo>
                <a:cubicBezTo>
                  <a:pt x="24" y="88"/>
                  <a:pt x="48" y="128"/>
                  <a:pt x="96" y="144"/>
                </a:cubicBezTo>
                <a:cubicBezTo>
                  <a:pt x="144" y="160"/>
                  <a:pt x="240" y="152"/>
                  <a:pt x="288" y="144"/>
                </a:cubicBezTo>
                <a:cubicBezTo>
                  <a:pt x="336" y="136"/>
                  <a:pt x="360" y="120"/>
                  <a:pt x="384" y="96"/>
                </a:cubicBezTo>
                <a:cubicBezTo>
                  <a:pt x="408" y="72"/>
                  <a:pt x="420" y="36"/>
                  <a:pt x="432" y="0"/>
                </a:cubicBezTo>
              </a:path>
            </a:pathLst>
          </a:custGeom>
          <a:noFill/>
          <a:ln w="38100" cap="flat" cmpd="sng">
            <a:solidFill>
              <a:srgbClr val="9900CC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88" name="Rectangle 44" descr="PE03255_"/>
          <p:cNvSpPr>
            <a:spLocks noChangeArrowheads="1"/>
          </p:cNvSpPr>
          <p:nvPr/>
        </p:nvSpPr>
        <p:spPr bwMode="auto">
          <a:xfrm>
            <a:off x="3124200" y="5059363"/>
            <a:ext cx="1104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kumimoji="1"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en-US" sz="3200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x</a:t>
            </a:r>
          </a:p>
        </p:txBody>
      </p:sp>
      <p:sp>
        <p:nvSpPr>
          <p:cNvPr id="415789" name="Freeform 45" descr="PE03255_"/>
          <p:cNvSpPr/>
          <p:nvPr/>
        </p:nvSpPr>
        <p:spPr bwMode="auto">
          <a:xfrm>
            <a:off x="1981200" y="4797425"/>
            <a:ext cx="1006475" cy="307975"/>
          </a:xfrm>
          <a:custGeom>
            <a:avLst/>
            <a:gdLst>
              <a:gd name="T0" fmla="*/ 0 w 816"/>
              <a:gd name="T1" fmla="*/ 48 h 240"/>
              <a:gd name="T2" fmla="*/ 144 w 816"/>
              <a:gd name="T3" fmla="*/ 192 h 240"/>
              <a:gd name="T4" fmla="*/ 384 w 816"/>
              <a:gd name="T5" fmla="*/ 240 h 240"/>
              <a:gd name="T6" fmla="*/ 624 w 816"/>
              <a:gd name="T7" fmla="*/ 192 h 240"/>
              <a:gd name="T8" fmla="*/ 768 w 816"/>
              <a:gd name="T9" fmla="*/ 96 h 240"/>
              <a:gd name="T10" fmla="*/ 816 w 816"/>
              <a:gd name="T11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6" h="240">
                <a:moveTo>
                  <a:pt x="0" y="48"/>
                </a:moveTo>
                <a:cubicBezTo>
                  <a:pt x="40" y="104"/>
                  <a:pt x="80" y="160"/>
                  <a:pt x="144" y="192"/>
                </a:cubicBezTo>
                <a:cubicBezTo>
                  <a:pt x="208" y="224"/>
                  <a:pt x="304" y="240"/>
                  <a:pt x="384" y="240"/>
                </a:cubicBezTo>
                <a:cubicBezTo>
                  <a:pt x="464" y="240"/>
                  <a:pt x="560" y="216"/>
                  <a:pt x="624" y="192"/>
                </a:cubicBezTo>
                <a:cubicBezTo>
                  <a:pt x="688" y="168"/>
                  <a:pt x="736" y="128"/>
                  <a:pt x="768" y="96"/>
                </a:cubicBezTo>
                <a:cubicBezTo>
                  <a:pt x="800" y="64"/>
                  <a:pt x="808" y="32"/>
                  <a:pt x="81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90" name="Rectangle 46" descr="PE03255_"/>
          <p:cNvSpPr>
            <a:spLocks noChangeArrowheads="1"/>
          </p:cNvSpPr>
          <p:nvPr/>
        </p:nvSpPr>
        <p:spPr bwMode="auto">
          <a:xfrm>
            <a:off x="1600200" y="429736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sp>
        <p:nvSpPr>
          <p:cNvPr id="415791" name="Rectangle 47" descr="PE03255_"/>
          <p:cNvSpPr>
            <a:spLocks noChangeArrowheads="1"/>
          </p:cNvSpPr>
          <p:nvPr/>
        </p:nvSpPr>
        <p:spPr bwMode="auto">
          <a:xfrm>
            <a:off x="2643188" y="4268788"/>
            <a:ext cx="38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92" name="Rectangle 48" descr="PE03255_"/>
          <p:cNvSpPr>
            <a:spLocks noChangeArrowheads="1"/>
          </p:cNvSpPr>
          <p:nvPr/>
        </p:nvSpPr>
        <p:spPr bwMode="auto">
          <a:xfrm>
            <a:off x="4097338" y="5119688"/>
            <a:ext cx="38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415793" name="Rectangle 49" descr="PE03255_"/>
          <p:cNvSpPr>
            <a:spLocks noChangeArrowheads="1"/>
          </p:cNvSpPr>
          <p:nvPr/>
        </p:nvSpPr>
        <p:spPr bwMode="auto">
          <a:xfrm>
            <a:off x="4413250" y="5057775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endParaRPr kumimoji="1" lang="en-US" sz="3200" b="1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94" name="Rectangle 50" descr="PE03255_"/>
          <p:cNvSpPr>
            <a:spLocks noChangeArrowheads="1"/>
          </p:cNvSpPr>
          <p:nvPr/>
        </p:nvSpPr>
        <p:spPr bwMode="auto">
          <a:xfrm>
            <a:off x="685800" y="5715000"/>
            <a:ext cx="430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415795" name="Rectangle 51" descr="PE03255_"/>
          <p:cNvSpPr>
            <a:spLocks noChangeArrowheads="1"/>
          </p:cNvSpPr>
          <p:nvPr/>
        </p:nvSpPr>
        <p:spPr bwMode="auto">
          <a:xfrm>
            <a:off x="1066800" y="5668963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en-US" altLang="zh-CN" sz="3200" b="1" i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3200" b="1" i="1" baseline="3000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endParaRPr kumimoji="1" lang="en-US" sz="3200" b="1" i="1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96" name="Rectangle 52" descr="PE03255_"/>
          <p:cNvSpPr>
            <a:spLocks noChangeArrowheads="1"/>
          </p:cNvSpPr>
          <p:nvPr/>
        </p:nvSpPr>
        <p:spPr bwMode="auto">
          <a:xfrm>
            <a:off x="1819275" y="5668963"/>
            <a:ext cx="1381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endParaRPr kumimoji="1" lang="en-US" sz="3200" b="1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97" name="Rectangle 53" descr="PE03255_"/>
          <p:cNvSpPr>
            <a:spLocks noChangeArrowheads="1"/>
          </p:cNvSpPr>
          <p:nvPr/>
        </p:nvSpPr>
        <p:spPr bwMode="auto">
          <a:xfrm>
            <a:off x="3098800" y="5668963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kumimoji="1" lang="en-US" altLang="zh-CN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endParaRPr kumimoji="1" lang="en-US" sz="3200" b="1" i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5798" name="Rectangle 54" descr="PE03255_"/>
          <p:cNvSpPr>
            <a:spLocks noChangeArrowheads="1"/>
          </p:cNvSpPr>
          <p:nvPr/>
        </p:nvSpPr>
        <p:spPr bwMode="auto">
          <a:xfrm>
            <a:off x="4114800" y="568166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r>
              <a:rPr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y</a:t>
            </a:r>
            <a:r>
              <a:rPr lang="en-US" altLang="zh-CN" sz="3200" b="1" baseline="300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endParaRPr lang="en-US" sz="32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415799" name="Rectangle 55" descr="PE03255_"/>
          <p:cNvSpPr>
            <a:spLocks noChangeArrowheads="1"/>
          </p:cNvSpPr>
          <p:nvPr/>
        </p:nvSpPr>
        <p:spPr bwMode="auto">
          <a:xfrm>
            <a:off x="685800" y="6248400"/>
            <a:ext cx="430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415800" name="Rectangle 56" descr="PE03255_"/>
          <p:cNvSpPr>
            <a:spLocks noChangeArrowheads="1"/>
          </p:cNvSpPr>
          <p:nvPr/>
        </p:nvSpPr>
        <p:spPr bwMode="auto">
          <a:xfrm>
            <a:off x="1066800" y="62484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32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en-US" altLang="zh-CN" sz="3200" b="1" i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kumimoji="1" lang="en-US" altLang="zh-CN" sz="3200" b="1" i="1" baseline="3000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 </a:t>
            </a:r>
            <a:r>
              <a:rPr lang="en-US" altLang="zh-CN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−</a:t>
            </a:r>
            <a:r>
              <a:rPr kumimoji="1" lang="en-US" altLang="zh-CN" sz="3200" b="1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−</a:t>
            </a:r>
            <a:r>
              <a:rPr lang="en-US" altLang="zh-CN" sz="3200" b="1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y</a:t>
            </a:r>
            <a:r>
              <a:rPr lang="en-US" altLang="zh-CN" sz="3200" b="1" baseline="300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lang="zh-CN" altLang="en-US" sz="32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。</a:t>
            </a:r>
            <a:endParaRPr kumimoji="1" lang="zh-CN" altLang="en-US" sz="3200" b="1" i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415801" name="Group 57"/>
          <p:cNvGrpSpPr/>
          <p:nvPr/>
        </p:nvGrpSpPr>
        <p:grpSpPr bwMode="auto">
          <a:xfrm>
            <a:off x="5791200" y="2162175"/>
            <a:ext cx="3429000" cy="4695825"/>
            <a:chOff x="3648" y="1362"/>
            <a:chExt cx="2160" cy="2958"/>
          </a:xfrm>
        </p:grpSpPr>
        <p:grpSp>
          <p:nvGrpSpPr>
            <p:cNvPr id="415802" name="Group 58"/>
            <p:cNvGrpSpPr/>
            <p:nvPr/>
          </p:nvGrpSpPr>
          <p:grpSpPr bwMode="auto">
            <a:xfrm>
              <a:off x="3675" y="1362"/>
              <a:ext cx="1317" cy="462"/>
              <a:chOff x="-48" y="3349"/>
              <a:chExt cx="1317" cy="462"/>
            </a:xfrm>
          </p:grpSpPr>
          <p:grpSp>
            <p:nvGrpSpPr>
              <p:cNvPr id="415803" name="Group 59"/>
              <p:cNvGrpSpPr/>
              <p:nvPr/>
            </p:nvGrpSpPr>
            <p:grpSpPr bwMode="auto">
              <a:xfrm>
                <a:off x="-48" y="3425"/>
                <a:ext cx="1200" cy="386"/>
                <a:chOff x="-48" y="3425"/>
                <a:chExt cx="1200" cy="386"/>
              </a:xfrm>
            </p:grpSpPr>
            <p:sp>
              <p:nvSpPr>
                <p:cNvPr id="415804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3436"/>
                  <a:ext cx="1152" cy="375"/>
                </a:xfrm>
                <a:prstGeom prst="rect">
                  <a:avLst/>
                </a:prstGeom>
                <a:solidFill>
                  <a:srgbClr val="FFFFFF"/>
                </a:solidFill>
                <a:ln w="76200">
                  <a:pattFill prst="wave">
                    <a:fgClr>
                      <a:srgbClr val="FFFFFF"/>
                    </a:fgClr>
                    <a:bgClr>
                      <a:srgbClr val="990033"/>
                    </a:bgClr>
                  </a:patt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800" b="1" dirty="0">
                      <a:solidFill>
                        <a:srgbClr val="003366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 </a:t>
                  </a:r>
                  <a:r>
                    <a:rPr lang="zh-CN" altLang="en-US" sz="2800" b="1" dirty="0">
                      <a:solidFill>
                        <a:srgbClr val="003366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注意</a:t>
                  </a:r>
                  <a:endParaRPr lang="zh-CN" altLang="en-US" sz="3600" b="1" dirty="0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5805" name="Rectangle 61" descr="PE03255_"/>
                <p:cNvSpPr>
                  <a:spLocks noChangeArrowheads="1"/>
                </p:cNvSpPr>
                <p:nvPr/>
              </p:nvSpPr>
              <p:spPr bwMode="auto">
                <a:xfrm>
                  <a:off x="-48" y="3425"/>
                  <a:ext cx="48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32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隶书" panose="02010509060101010101" charset="-122"/>
                      <a:ea typeface="隶书" panose="02010509060101010101" charset="-122"/>
                      <a:sym typeface="Webdings" panose="05030102010509060703" pitchFamily="18" charset="2"/>
                    </a:rPr>
                    <a:t></a:t>
                  </a:r>
                  <a:endParaRPr lang="en-US" sz="32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隶书" panose="02010509060101010101" charset="-122"/>
                    <a:ea typeface="隶书" panose="02010509060101010101" charset="-122"/>
                  </a:endParaRPr>
                </a:p>
              </p:txBody>
            </p:sp>
          </p:grpSp>
          <p:pic>
            <p:nvPicPr>
              <p:cNvPr id="415806" name="Picture 62" descr="0068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16" y="3349"/>
                <a:ext cx="453" cy="4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15807" name="Text Box 63" descr="PE03255_"/>
            <p:cNvSpPr txBox="1">
              <a:spLocks noChangeArrowheads="1"/>
            </p:cNvSpPr>
            <p:nvPr/>
          </p:nvSpPr>
          <p:spPr bwMode="auto">
            <a:xfrm>
              <a:off x="3648" y="1804"/>
              <a:ext cx="21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            </a:t>
              </a:r>
              <a:r>
                <a:rPr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两项相乘时，</a:t>
              </a:r>
              <a:r>
                <a:rPr lang="zh-CN" altLang="en-US" sz="28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先定符号。</a:t>
              </a:r>
            </a:p>
          </p:txBody>
        </p:sp>
        <p:sp>
          <p:nvSpPr>
            <p:cNvPr id="415808" name="Freeform 64" descr="PE03255_"/>
            <p:cNvSpPr/>
            <p:nvPr/>
          </p:nvSpPr>
          <p:spPr bwMode="auto">
            <a:xfrm>
              <a:off x="3648" y="1392"/>
              <a:ext cx="2016" cy="2928"/>
            </a:xfrm>
            <a:custGeom>
              <a:avLst/>
              <a:gdLst>
                <a:gd name="T0" fmla="*/ 2016 w 2016"/>
                <a:gd name="T1" fmla="*/ 0 h 2928"/>
                <a:gd name="T2" fmla="*/ 0 w 2016"/>
                <a:gd name="T3" fmla="*/ 0 h 2928"/>
                <a:gd name="T4" fmla="*/ 0 w 2016"/>
                <a:gd name="T5" fmla="*/ 2928 h 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6" h="2928">
                  <a:moveTo>
                    <a:pt x="2016" y="0"/>
                  </a:moveTo>
                  <a:lnTo>
                    <a:pt x="0" y="0"/>
                  </a:lnTo>
                  <a:lnTo>
                    <a:pt x="0" y="2928"/>
                  </a:lnTo>
                </a:path>
              </a:pathLst>
            </a:custGeom>
            <a:noFill/>
            <a:ln w="38100" cap="flat" cmpd="sng">
              <a:solidFill>
                <a:srgbClr val="6600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09" name="Rectangle 65" descr="PE03255_"/>
            <p:cNvSpPr>
              <a:spLocks noChangeArrowheads="1"/>
            </p:cNvSpPr>
            <p:nvPr/>
          </p:nvSpPr>
          <p:spPr bwMode="auto">
            <a:xfrm>
              <a:off x="3936" y="177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200" b="1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☾</a:t>
              </a:r>
              <a:endParaRPr kumimoji="1" lang="en-US" altLang="zh-CN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415810" name="Rectangle 66" descr="PE03255_"/>
          <p:cNvSpPr>
            <a:spLocks noChangeArrowheads="1"/>
          </p:cNvSpPr>
          <p:nvPr/>
        </p:nvSpPr>
        <p:spPr bwMode="auto">
          <a:xfrm>
            <a:off x="5791200" y="5638800"/>
            <a:ext cx="358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</a:t>
            </a:r>
            <a:r>
              <a:rPr lang="en-US" altLang="zh-CN" sz="32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</a:t>
            </a: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最后的结果要合并同类项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5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5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5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4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41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5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5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5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5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8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1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41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1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300" fill="hold"/>
                                        <p:tgtEl>
                                          <p:spTgt spid="41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00" fill="hold"/>
                                        <p:tgtEl>
                                          <p:spTgt spid="41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"/>
                            </p:stCondLst>
                            <p:childTnLst>
                              <p:par>
                                <p:cTn id="1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300" fill="hold"/>
                                        <p:tgtEl>
                                          <p:spTgt spid="41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" fill="hold"/>
                                        <p:tgtEl>
                                          <p:spTgt spid="41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300" fill="hold"/>
                                        <p:tgtEl>
                                          <p:spTgt spid="41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00" fill="hold"/>
                                        <p:tgtEl>
                                          <p:spTgt spid="41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41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4" dur="500"/>
                                        <p:tgtEl>
                                          <p:spTgt spid="41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9" dur="500"/>
                                        <p:tgtEl>
                                          <p:spTgt spid="41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1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9" dur="500"/>
                                        <p:tgtEl>
                                          <p:spTgt spid="41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4" dur="500"/>
                                        <p:tgtEl>
                                          <p:spTgt spid="41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9" dur="500"/>
                                        <p:tgtEl>
                                          <p:spTgt spid="41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41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7" grpId="0" autoUpdateAnimBg="0"/>
      <p:bldP spid="415758" grpId="0" animBg="1"/>
      <p:bldP spid="415759" grpId="0" build="p" autoUpdateAnimBg="0"/>
      <p:bldP spid="415760" grpId="0" build="p" autoUpdateAnimBg="0" advAuto="0"/>
      <p:bldP spid="415761" grpId="0" animBg="1"/>
      <p:bldP spid="415762" grpId="0" build="p" autoUpdateAnimBg="0"/>
      <p:bldP spid="415763" grpId="0" animBg="1"/>
      <p:bldP spid="415764" grpId="0" animBg="1"/>
      <p:bldP spid="415765" grpId="0" build="p" autoUpdateAnimBg="0"/>
      <p:bldP spid="415766" grpId="0" animBg="1"/>
      <p:bldP spid="415767" grpId="0" autoUpdateAnimBg="0"/>
      <p:bldP spid="415768" grpId="0" autoUpdateAnimBg="0"/>
      <p:bldP spid="415769" grpId="0" build="p" autoUpdateAnimBg="0"/>
      <p:bldP spid="415770" grpId="0" autoUpdateAnimBg="0"/>
      <p:bldP spid="415771" grpId="0" autoUpdateAnimBg="0"/>
      <p:bldP spid="415772" grpId="0" autoUpdateAnimBg="0"/>
      <p:bldP spid="415773" grpId="0" autoUpdateAnimBg="0"/>
      <p:bldP spid="415774" grpId="0" autoUpdateAnimBg="0"/>
      <p:bldP spid="415775" grpId="0" autoUpdateAnimBg="0"/>
      <p:bldP spid="415776" grpId="0" build="p" autoUpdateAnimBg="0"/>
      <p:bldP spid="415780" grpId="0" build="p" autoUpdateAnimBg="0" advAuto="0"/>
      <p:bldP spid="415781" grpId="0" build="p" autoUpdateAnimBg="0"/>
      <p:bldP spid="415782" grpId="0" build="p" autoUpdateAnimBg="0"/>
      <p:bldP spid="415783" grpId="0" animBg="1"/>
      <p:bldP spid="415784" grpId="0" autoUpdateAnimBg="0"/>
      <p:bldP spid="415785" grpId="0" autoUpdateAnimBg="0"/>
      <p:bldP spid="415786" grpId="0" build="p" autoUpdateAnimBg="0"/>
      <p:bldP spid="415787" grpId="0" animBg="1"/>
      <p:bldP spid="415788" grpId="0" autoUpdateAnimBg="0"/>
      <p:bldP spid="415789" grpId="0" animBg="1"/>
      <p:bldP spid="415790" grpId="0" build="p" autoUpdateAnimBg="0"/>
      <p:bldP spid="415791" grpId="0" build="p" autoUpdateAnimBg="0" advAuto="0"/>
      <p:bldP spid="415792" grpId="0" build="p" autoUpdateAnimBg="0"/>
      <p:bldP spid="415793" grpId="0" build="p" autoUpdateAnimBg="0"/>
      <p:bldP spid="415794" grpId="0" autoUpdateAnimBg="0"/>
      <p:bldP spid="415795" grpId="0" autoUpdateAnimBg="0"/>
      <p:bldP spid="415796" grpId="0" autoUpdateAnimBg="0"/>
      <p:bldP spid="415797" grpId="0" autoUpdateAnimBg="0"/>
      <p:bldP spid="415798" grpId="0" autoUpdateAnimBg="0"/>
      <p:bldP spid="415799" grpId="0" autoUpdateAnimBg="0"/>
      <p:bldP spid="415800" grpId="0" build="p" autoUpdateAnimBg="0"/>
      <p:bldP spid="4158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2" name="Text Box 4" descr="PE03255_"/>
          <p:cNvSpPr txBox="1">
            <a:spLocks noChangeArrowheads="1"/>
          </p:cNvSpPr>
          <p:nvPr/>
        </p:nvSpPr>
        <p:spPr bwMode="auto">
          <a:xfrm>
            <a:off x="1042988" y="2276475"/>
            <a:ext cx="6985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1.</a:t>
            </a:r>
            <a:r>
              <a:rPr lang="zh-CN" altLang="en-US" sz="3200" b="1">
                <a:solidFill>
                  <a:srgbClr val="FF0000"/>
                </a:solidFill>
              </a:rPr>
              <a:t>掌握多项式乘以多项式的法则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2.</a:t>
            </a:r>
            <a:r>
              <a:rPr lang="zh-CN" altLang="en-US" sz="3200" b="1">
                <a:solidFill>
                  <a:srgbClr val="FF0000"/>
                </a:solidFill>
              </a:rPr>
              <a:t>最后的计算结果要化简</a:t>
            </a:r>
          </a:p>
          <a:p>
            <a:pPr>
              <a:spcBef>
                <a:spcPct val="50000"/>
              </a:spcBef>
            </a:pP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416774" name="WordArt 6"/>
          <p:cNvSpPr>
            <a:spLocks noChangeArrowheads="1" noChangeShapeType="1"/>
          </p:cNvSpPr>
          <p:nvPr/>
        </p:nvSpPr>
        <p:spPr bwMode="auto">
          <a:xfrm>
            <a:off x="971550" y="620713"/>
            <a:ext cx="6400800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本节课你学到了什么</a:t>
            </a:r>
            <a:r>
              <a:rPr lang="en-US" altLang="zh-CN" sz="3600" kern="1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>
              <a:ln w="9525">
                <a:solidFill>
                  <a:srgbClr val="D80090"/>
                </a:solidFill>
                <a:miter lim="800000"/>
              </a:ln>
              <a:solidFill>
                <a:srgbClr val="D8009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37" name="WordArt 97"/>
          <p:cNvSpPr>
            <a:spLocks noChangeArrowheads="1" noChangeShapeType="1"/>
          </p:cNvSpPr>
          <p:nvPr/>
        </p:nvSpPr>
        <p:spPr bwMode="auto">
          <a:xfrm>
            <a:off x="2743200" y="977900"/>
            <a:ext cx="1905000" cy="795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215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3366"/>
                </a:solidFill>
                <a:latin typeface="华文行楷" panose="02010800040101010101" charset="-122"/>
                <a:ea typeface="华文行楷" panose="02010800040101010101" charset="-122"/>
              </a:rPr>
              <a:t>小结</a:t>
            </a:r>
          </a:p>
        </p:txBody>
      </p:sp>
      <p:sp>
        <p:nvSpPr>
          <p:cNvPr id="87152" name="Rectangle 112" descr="PE03255_"/>
          <p:cNvSpPr>
            <a:spLocks noChangeArrowheads="1"/>
          </p:cNvSpPr>
          <p:nvPr/>
        </p:nvSpPr>
        <p:spPr bwMode="auto">
          <a:xfrm>
            <a:off x="0" y="443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7172" name="WordArt 132"/>
          <p:cNvSpPr>
            <a:spLocks noChangeArrowheads="1" noChangeShapeType="1"/>
          </p:cNvSpPr>
          <p:nvPr/>
        </p:nvSpPr>
        <p:spPr bwMode="auto">
          <a:xfrm>
            <a:off x="2133600" y="214313"/>
            <a:ext cx="6400800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本节课你学到了什么</a:t>
            </a:r>
            <a:r>
              <a:rPr lang="en-US" altLang="zh-CN" sz="3600" kern="1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>
              <a:ln w="9525">
                <a:solidFill>
                  <a:srgbClr val="D80090"/>
                </a:solidFill>
                <a:miter lim="800000"/>
              </a:ln>
              <a:solidFill>
                <a:srgbClr val="D8009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7174" name="Picture 134" descr="米老鼠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-76200"/>
            <a:ext cx="19716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204" name="Text Box 164"/>
          <p:cNvSpPr txBox="1">
            <a:spLocks noChangeArrowheads="1"/>
          </p:cNvSpPr>
          <p:nvPr/>
        </p:nvSpPr>
        <p:spPr bwMode="auto">
          <a:xfrm>
            <a:off x="6629400" y="4495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panose="02020603050405020304" pitchFamily="18" charset="0"/>
            </a:endParaRPr>
          </a:p>
        </p:txBody>
      </p:sp>
      <p:grpSp>
        <p:nvGrpSpPr>
          <p:cNvPr id="87375" name="Group 335"/>
          <p:cNvGrpSpPr/>
          <p:nvPr/>
        </p:nvGrpSpPr>
        <p:grpSpPr bwMode="auto">
          <a:xfrm>
            <a:off x="49213" y="1905000"/>
            <a:ext cx="8915400" cy="758825"/>
            <a:chOff x="48" y="1412"/>
            <a:chExt cx="5616" cy="478"/>
          </a:xfrm>
        </p:grpSpPr>
        <p:pic>
          <p:nvPicPr>
            <p:cNvPr id="87323" name="Picture 283" descr="GIF-20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" y="1412"/>
              <a:ext cx="44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363" name="Text Box 323"/>
            <p:cNvSpPr txBox="1">
              <a:spLocks noChangeArrowheads="1"/>
            </p:cNvSpPr>
            <p:nvPr/>
          </p:nvSpPr>
          <p:spPr bwMode="auto">
            <a:xfrm>
              <a:off x="576" y="1488"/>
              <a:ext cx="5088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zh-CN" altLang="en-US" sz="3200" b="1">
                  <a:solidFill>
                    <a:srgbClr val="FF0000"/>
                  </a:solidFill>
                </a:rPr>
                <a:t>掌握多项式乘以多项式的法则</a:t>
              </a:r>
            </a:p>
          </p:txBody>
        </p:sp>
      </p:grpSp>
      <p:grpSp>
        <p:nvGrpSpPr>
          <p:cNvPr id="87377" name="Group 337"/>
          <p:cNvGrpSpPr/>
          <p:nvPr/>
        </p:nvGrpSpPr>
        <p:grpSpPr bwMode="auto">
          <a:xfrm>
            <a:off x="0" y="4941888"/>
            <a:ext cx="8950325" cy="1266825"/>
            <a:chOff x="74" y="2880"/>
            <a:chExt cx="5638" cy="798"/>
          </a:xfrm>
        </p:grpSpPr>
        <p:pic>
          <p:nvPicPr>
            <p:cNvPr id="87343" name="Picture 303" descr="GIF-209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" y="3072"/>
              <a:ext cx="454" cy="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369" name="Rectangle 329" descr="PE03255_"/>
            <p:cNvSpPr>
              <a:spLocks noChangeArrowheads="1"/>
            </p:cNvSpPr>
            <p:nvPr/>
          </p:nvSpPr>
          <p:spPr bwMode="auto">
            <a:xfrm>
              <a:off x="624" y="2880"/>
              <a:ext cx="5088" cy="798"/>
            </a:xfrm>
            <a:prstGeom prst="rect">
              <a:avLst/>
            </a:prstGeom>
            <a:noFill/>
            <a:ln w="76200">
              <a:solidFill>
                <a:srgbClr val="9966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1" lang="zh-CN" altLang="en-US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运用多项式乘法法则，要有序地逐项相乘，不要漏乘，并注意项的符号．</a:t>
              </a:r>
              <a:endParaRPr kumimoji="1" lang="en-US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87378" name="Rectangle 338" descr="PE03255_"/>
          <p:cNvSpPr>
            <a:spLocks noChangeArrowheads="1"/>
          </p:cNvSpPr>
          <p:nvPr/>
        </p:nvSpPr>
        <p:spPr bwMode="auto">
          <a:xfrm>
            <a:off x="468313" y="2781300"/>
            <a:ext cx="698400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1" lang="en-US" altLang="zh-CN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kumimoji="1" lang="zh-CN" alt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最后的计算结果要化简</a:t>
            </a:r>
            <a:r>
              <a:rPr kumimoji="1" lang="zh-CN" altLang="en-US" sz="4100" b="1" baseline="-30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￣￣￣</a:t>
            </a:r>
            <a:endParaRPr kumimoji="1" lang="zh-CN" alt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7379" name="Rectangle 339" descr="PE03255_"/>
          <p:cNvSpPr>
            <a:spLocks noChangeArrowheads="1"/>
          </p:cNvSpPr>
          <p:nvPr/>
        </p:nvSpPr>
        <p:spPr bwMode="auto">
          <a:xfrm>
            <a:off x="6018213" y="3573463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4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合并同类项。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8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8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37" grpId="0" animBg="1"/>
      <p:bldP spid="87172" grpId="0" animBg="1"/>
      <p:bldP spid="87378" grpId="0" autoUpdateAnimBg="0"/>
      <p:bldP spid="8737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全屏显示(4:3)</PresentationFormat>
  <Paragraphs>102</Paragraphs>
  <Slides>11</Slides>
  <Notes>1</Notes>
  <HiddenSlides>0</HiddenSlides>
  <MMClips>1</MMClips>
  <ScaleCrop>false</ScaleCrop>
  <HeadingPairs>
    <vt:vector size="8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8" baseType="lpstr">
      <vt:lpstr>BatangChe</vt:lpstr>
      <vt:lpstr>MS PGothic</vt:lpstr>
      <vt:lpstr>黑体</vt:lpstr>
      <vt:lpstr>华文彩云</vt:lpstr>
      <vt:lpstr>华文行楷</vt:lpstr>
      <vt:lpstr>华文新魏</vt:lpstr>
      <vt:lpstr>华文中宋</vt:lpstr>
      <vt:lpstr>楷体_GB2312</vt:lpstr>
      <vt:lpstr>隶书</vt:lpstr>
      <vt:lpstr>宋体</vt:lpstr>
      <vt:lpstr>微软雅黑</vt:lpstr>
      <vt:lpstr>幼圆</vt:lpstr>
      <vt:lpstr>Arial</vt:lpstr>
      <vt:lpstr>Book Antiqua</vt:lpstr>
      <vt:lpstr>Calibri</vt:lpstr>
      <vt:lpstr>Courier New</vt:lpstr>
      <vt:lpstr>Microsoft Sans Serif</vt:lpstr>
      <vt:lpstr>MS Outlook</vt:lpstr>
      <vt:lpstr>MT Extra</vt:lpstr>
      <vt:lpstr>Symbol</vt:lpstr>
      <vt:lpstr>Tahoma</vt:lpstr>
      <vt:lpstr>Times New Roman</vt:lpstr>
      <vt:lpstr>Webdings</vt:lpstr>
      <vt:lpstr>Wingdings</vt:lpstr>
      <vt:lpstr>Wingdings 2</vt:lpstr>
      <vt:lpstr>WWW.2PPT.COM
</vt:lpstr>
      <vt:lpstr>剪辑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多项式与多项式相乘：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2022-01-07T05:45:58Z</dcterms:created>
  <dcterms:modified xsi:type="dcterms:W3CDTF">2023-01-16T20:13:42Z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BE2DD964B66046C29DAEF8578A17B9F8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