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0" r:id="rId2"/>
    <p:sldId id="343" r:id="rId3"/>
    <p:sldId id="344" r:id="rId4"/>
    <p:sldId id="345" r:id="rId5"/>
    <p:sldId id="346" r:id="rId6"/>
    <p:sldId id="347" r:id="rId7"/>
    <p:sldId id="348" r:id="rId8"/>
    <p:sldId id="350" r:id="rId9"/>
    <p:sldId id="351" r:id="rId10"/>
    <p:sldId id="352" r:id="rId11"/>
    <p:sldId id="389" r:id="rId12"/>
    <p:sldId id="354" r:id="rId13"/>
    <p:sldId id="387" r:id="rId14"/>
    <p:sldId id="356" r:id="rId15"/>
    <p:sldId id="390" r:id="rId16"/>
    <p:sldId id="357" r:id="rId17"/>
    <p:sldId id="358" r:id="rId18"/>
    <p:sldId id="359" r:id="rId19"/>
    <p:sldId id="360" r:id="rId20"/>
    <p:sldId id="361" r:id="rId21"/>
    <p:sldId id="362" r:id="rId22"/>
    <p:sldId id="391" r:id="rId23"/>
    <p:sldId id="392" r:id="rId24"/>
    <p:sldId id="393" r:id="rId25"/>
    <p:sldId id="394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0">
          <p15:clr>
            <a:srgbClr val="A4A3A4"/>
          </p15:clr>
        </p15:guide>
        <p15:guide id="2" pos="29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kb1.com" initials="xkb1.co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A56AD"/>
    <a:srgbClr val="E6FBFE"/>
    <a:srgbClr val="57D2E3"/>
    <a:srgbClr val="21B1C5"/>
    <a:srgbClr val="B2F3FC"/>
    <a:srgbClr val="4BCFE1"/>
    <a:srgbClr val="5BAD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8" autoAdjust="0"/>
    <p:restoredTop sz="93982" autoAdjust="0"/>
  </p:normalViewPr>
  <p:slideViewPr>
    <p:cSldViewPr snapToGrid="0">
      <p:cViewPr varScale="1">
        <p:scale>
          <a:sx n="145" d="100"/>
          <a:sy n="145" d="100"/>
        </p:scale>
        <p:origin x="-654" y="-90"/>
      </p:cViewPr>
      <p:guideLst>
        <p:guide orient="horz" pos="165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B50A476D-8B94-420E-92BC-092D905DE1E2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8F0E2D9-DAD9-4A8B-A99C-FBB57B0D1E98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Times New Roman" panose="02020603050405020304" pitchFamily="18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Times New Roman" panose="02020603050405020304" pitchFamily="18" charset="0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Times New Roman" panose="02020603050405020304" pitchFamily="18" charset="0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Times New Roman" panose="02020603050405020304" pitchFamily="18" charset="0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Times New Roman" panose="02020603050405020304" pitchFamily="18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23CD6F49-44D4-4098-BF5A-2992F7BBCCC3}" type="slidenum">
              <a:rPr lang="zh-CN" altLang="en-US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fld>
            <a:endParaRPr lang="zh-CN" altLang="en-US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E338B9-E089-4696-98AB-5C2995032A5A}" type="slidenum">
              <a:rPr lang="zh-CN" altLang="en-US"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BB2463-0D34-42A4-8800-B2E6882C27AC}" type="slidenum">
              <a:rPr lang="zh-CN" altLang="en-US"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1E28013-5936-45C7-A65B-A2013970FE61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12</a:t>
            </a:fld>
            <a:endParaRPr lang="en-US" altLang="zh-CN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40CCE6-04EF-4715-8E59-9A062401BA89}" type="slidenum">
              <a:rPr lang="zh-CN" altLang="en-US"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731733-D206-4779-B398-04FBBAAA01A1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16</a:t>
            </a:fld>
            <a:endParaRPr lang="en-US" altLang="zh-CN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DF856EE-69F1-42B1-9FC6-A4BACEFFB082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17</a:t>
            </a:fld>
            <a:endParaRPr lang="en-US" altLang="zh-CN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A14B1F8-F1D9-4F1B-8910-AC914BEC43C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18</a:t>
            </a:fld>
            <a:endParaRPr lang="en-US" altLang="zh-CN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6180BE4-8173-42BA-B7FC-15C9287B6505}" type="slidenum">
              <a:rPr lang="zh-CN" altLang="en-US">
                <a:latin typeface="Calibri" panose="020F0502020204030204" pitchFamily="34" charset="0"/>
                <a:ea typeface="微软雅黑" panose="020B0503020204020204" pitchFamily="34" charset="-122"/>
              </a:rPr>
              <a:t>19</a:t>
            </a:fld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●"/>
              <a:defRPr kumimoji="0" lang="zh-CN" altLang="en-US" sz="14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 b="1" i="0" u="none" strike="noStrike" kern="1200" cap="none" spc="225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1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00"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685800" eaLnBrk="1" fontAlgn="auto" latinLnBrk="0" hangingPunct="1">
              <a:buFont typeface="Arial" panose="020B0604020202020204" pitchFamily="34" charset="0"/>
              <a:buNone/>
              <a:tabLst>
                <a:tab pos="1207135" algn="l"/>
                <a:tab pos="1207135" algn="l"/>
                <a:tab pos="1207135" algn="l"/>
                <a:tab pos="1207135" algn="l"/>
              </a:tabLst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22823;&#22561;&#30977;&#29255;_&#39640;&#28165;_clip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image.baidu.com/i?ct=503316480&amp;tn=baiduimagedetail&amp;statnum=landscape&amp;ipn=d&amp;s=0&amp;ic=0&amp;lm=-1&amp;cg=landscape&amp;word=%E6%82%89%E5%B0%BC%E6%AD%8C%E5%89%A7%E9%99%A2&amp;ie=utf-8&amp;in=3354&amp;cl=2&amp;st=&amp;pn=0&amp;rn=1&amp;di=&amp;ln=1013&amp;&amp;fmq=1378374347070_R&amp;se=&amp;sme=0&amp;tab=&amp;face=&amp;&amp;is=0,-1&amp;cs=3072749923,4033174792&amp;pi=13366346672&amp;adpicid=0&amp;istype=&amp;ist=&amp;jit=&amp;objurl=http://a.hiphotos.baidu.com/image/pic/item/5243fbf2b2119313003d789c66380cd791238da4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../../&#21516;&#27493;&#21548;&#21147;/M7Unit1-4.mp3" TargetMode="External"/><Relationship Id="rId1" Type="http://schemas.openxmlformats.org/officeDocument/2006/relationships/slideLayout" Target="../slideLayouts/slideLayout10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5.GIF"/><Relationship Id="rId4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pic.sogou.com/d?query=%B0%C4%B4%F3%C0%FB%D1%C7%B5%C4%CD%BC%C6%AC&amp;mood=0&amp;st=255&amp;picformat=0&amp;mode=255&amp;di=0&amp;p=40230500&amp;dp=1&amp;did=3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196" name="图片 6"/>
          <p:cNvSpPr>
            <a:spLocks noChangeAspect="1" noChangeArrowheads="1"/>
          </p:cNvSpPr>
          <p:nvPr/>
        </p:nvSpPr>
        <p:spPr bwMode="auto">
          <a:xfrm>
            <a:off x="8470107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197" name="组合 8"/>
          <p:cNvGrpSpPr/>
          <p:nvPr/>
        </p:nvGrpSpPr>
        <p:grpSpPr bwMode="auto">
          <a:xfrm>
            <a:off x="1320979" y="630226"/>
            <a:ext cx="6511835" cy="2867885"/>
            <a:chOff x="-468084" y="1114101"/>
            <a:chExt cx="7443503" cy="3822327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156411" y="1114101"/>
              <a:ext cx="4194515" cy="76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en-US" altLang="zh-CN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Module 10 Australia</a:t>
              </a:r>
            </a:p>
          </p:txBody>
        </p:sp>
        <p:sp>
          <p:nvSpPr>
            <p:cNvPr id="6154" name="TextBox 2"/>
            <p:cNvSpPr txBox="1">
              <a:spLocks noChangeArrowheads="1"/>
            </p:cNvSpPr>
            <p:nvPr/>
          </p:nvSpPr>
          <p:spPr bwMode="auto">
            <a:xfrm>
              <a:off x="-468084" y="1921416"/>
              <a:ext cx="7443503" cy="301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en-US" altLang="zh-CN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Unit 1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I have some photos that I took in Australia last year.</a:t>
              </a:r>
            </a:p>
          </p:txBody>
        </p:sp>
      </p:grpSp>
      <p:sp>
        <p:nvSpPr>
          <p:cNvPr id="8198" name="图片 2"/>
          <p:cNvSpPr>
            <a:spLocks noChangeAspect="1" noChangeArrowheads="1"/>
          </p:cNvSpPr>
          <p:nvPr/>
        </p:nvSpPr>
        <p:spPr bwMode="auto">
          <a:xfrm>
            <a:off x="6020991" y="775098"/>
            <a:ext cx="3044428" cy="430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6932" y="421610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267" y="602350"/>
            <a:ext cx="4970462" cy="44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任意多边形 3"/>
          <p:cNvSpPr/>
          <p:nvPr/>
        </p:nvSpPr>
        <p:spPr bwMode="auto">
          <a:xfrm>
            <a:off x="4683919" y="1977630"/>
            <a:ext cx="482204" cy="696515"/>
          </a:xfrm>
          <a:custGeom>
            <a:avLst/>
            <a:gdLst>
              <a:gd name="T0" fmla="*/ 0 w 643414"/>
              <a:gd name="T1" fmla="*/ 0 h 832550"/>
              <a:gd name="T2" fmla="*/ 13618 w 643414"/>
              <a:gd name="T3" fmla="*/ 211361 h 832550"/>
              <a:gd name="T4" fmla="*/ 27235 w 643414"/>
              <a:gd name="T5" fmla="*/ 274769 h 832550"/>
              <a:gd name="T6" fmla="*/ 68089 w 643414"/>
              <a:gd name="T7" fmla="*/ 295906 h 832550"/>
              <a:gd name="T8" fmla="*/ 81704 w 643414"/>
              <a:gd name="T9" fmla="*/ 380450 h 832550"/>
              <a:gd name="T10" fmla="*/ 149792 w 643414"/>
              <a:gd name="T11" fmla="*/ 486130 h 832550"/>
              <a:gd name="T12" fmla="*/ 177028 w 643414"/>
              <a:gd name="T13" fmla="*/ 612948 h 832550"/>
              <a:gd name="T14" fmla="*/ 190645 w 643414"/>
              <a:gd name="T15" fmla="*/ 676356 h 832550"/>
              <a:gd name="T16" fmla="*/ 258731 w 643414"/>
              <a:gd name="T17" fmla="*/ 782036 h 832550"/>
              <a:gd name="T18" fmla="*/ 313202 w 643414"/>
              <a:gd name="T19" fmla="*/ 866581 h 832550"/>
              <a:gd name="T20" fmla="*/ 408525 w 643414"/>
              <a:gd name="T21" fmla="*/ 972261 h 832550"/>
              <a:gd name="T22" fmla="*/ 422141 w 643414"/>
              <a:gd name="T23" fmla="*/ 1035670 h 832550"/>
              <a:gd name="T24" fmla="*/ 503847 w 643414"/>
              <a:gd name="T25" fmla="*/ 1077942 h 832550"/>
              <a:gd name="T26" fmla="*/ 544699 w 643414"/>
              <a:gd name="T27" fmla="*/ 1141351 h 832550"/>
              <a:gd name="T28" fmla="*/ 599169 w 643414"/>
              <a:gd name="T29" fmla="*/ 1268166 h 832550"/>
              <a:gd name="T30" fmla="*/ 626405 w 643414"/>
              <a:gd name="T31" fmla="*/ 1289303 h 8325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43414" h="832550">
                <a:moveTo>
                  <a:pt x="0" y="0"/>
                </a:moveTo>
                <a:cubicBezTo>
                  <a:pt x="4549" y="45493"/>
                  <a:pt x="6696" y="91290"/>
                  <a:pt x="13648" y="136478"/>
                </a:cubicBezTo>
                <a:cubicBezTo>
                  <a:pt x="15835" y="150697"/>
                  <a:pt x="17123" y="167249"/>
                  <a:pt x="27295" y="177421"/>
                </a:cubicBezTo>
                <a:cubicBezTo>
                  <a:pt x="37468" y="187594"/>
                  <a:pt x="54591" y="186520"/>
                  <a:pt x="68239" y="191069"/>
                </a:cubicBezTo>
                <a:cubicBezTo>
                  <a:pt x="72788" y="209266"/>
                  <a:pt x="71482" y="230053"/>
                  <a:pt x="81886" y="245660"/>
                </a:cubicBezTo>
                <a:cubicBezTo>
                  <a:pt x="160742" y="363944"/>
                  <a:pt x="89468" y="177420"/>
                  <a:pt x="150125" y="313899"/>
                </a:cubicBezTo>
                <a:cubicBezTo>
                  <a:pt x="161810" y="340191"/>
                  <a:pt x="168323" y="368490"/>
                  <a:pt x="177421" y="395786"/>
                </a:cubicBezTo>
                <a:cubicBezTo>
                  <a:pt x="181970" y="409434"/>
                  <a:pt x="183088" y="424759"/>
                  <a:pt x="191068" y="436729"/>
                </a:cubicBezTo>
                <a:cubicBezTo>
                  <a:pt x="243638" y="515582"/>
                  <a:pt x="188541" y="444311"/>
                  <a:pt x="259307" y="504968"/>
                </a:cubicBezTo>
                <a:cubicBezTo>
                  <a:pt x="278846" y="521716"/>
                  <a:pt x="294531" y="542613"/>
                  <a:pt x="313898" y="559559"/>
                </a:cubicBezTo>
                <a:cubicBezTo>
                  <a:pt x="340987" y="583262"/>
                  <a:pt x="378858" y="607414"/>
                  <a:pt x="409433" y="627797"/>
                </a:cubicBezTo>
                <a:cubicBezTo>
                  <a:pt x="413982" y="641445"/>
                  <a:pt x="411374" y="660379"/>
                  <a:pt x="423080" y="668741"/>
                </a:cubicBezTo>
                <a:cubicBezTo>
                  <a:pt x="446493" y="685465"/>
                  <a:pt x="504967" y="696036"/>
                  <a:pt x="504967" y="696036"/>
                </a:cubicBezTo>
                <a:cubicBezTo>
                  <a:pt x="518615" y="709684"/>
                  <a:pt x="534060" y="721745"/>
                  <a:pt x="545910" y="736980"/>
                </a:cubicBezTo>
                <a:cubicBezTo>
                  <a:pt x="566050" y="762875"/>
                  <a:pt x="569379" y="808492"/>
                  <a:pt x="600501" y="818866"/>
                </a:cubicBezTo>
                <a:cubicBezTo>
                  <a:pt x="645761" y="833953"/>
                  <a:pt x="655831" y="832514"/>
                  <a:pt x="627797" y="832514"/>
                </a:cubicBezTo>
              </a:path>
            </a:pathLst>
          </a:cu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26671" y="3898237"/>
            <a:ext cx="5724525" cy="11775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Great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it can 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seen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from outer 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space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大堡礁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9467" y="1189433"/>
            <a:ext cx="3187303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385887" y="3511152"/>
            <a:ext cx="6805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 is an island with many ______ animals.</a:t>
            </a:r>
          </a:p>
          <a:p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223962" y="453628"/>
            <a:ext cx="4806554" cy="50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6" tIns="44444" rIns="88886" bIns="44444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Great Barrier Reef 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大堡礁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624638" y="1945480"/>
            <a:ext cx="1152525" cy="88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6" tIns="44444" rIns="88886" bIns="44444">
            <a:spAutoFit/>
          </a:bodyPr>
          <a:lstStyle>
            <a:lvl1pPr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shark   </a:t>
            </a:r>
          </a:p>
          <a:p>
            <a:r>
              <a:rPr lang="zh-CN" altLang="en-US" sz="26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鲨鱼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193381" y="4754166"/>
            <a:ext cx="1015604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r>
              <a:rPr lang="zh-CN" altLang="en-US" sz="21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珊瑚礁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55" name="Picture 65" descr="Silvertip%20Shark,%20Great%20Barrier%20Reef,%20Australi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95851" y="1621631"/>
            <a:ext cx="1674019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112545" y="919162"/>
            <a:ext cx="2127827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natural wonder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545682" y="4448286"/>
            <a:ext cx="871072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['kɒrəl] 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895851" y="3565922"/>
            <a:ext cx="746522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sea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85887" y="4105275"/>
            <a:ext cx="6805613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 the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largest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coral reef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in the world.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951560" y="809142"/>
            <a:ext cx="87274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27376" bIns="34290" anchor="ctr">
            <a:spAutoFit/>
          </a:bodyPr>
          <a:lstStyle/>
          <a:p>
            <a:pPr fontAlgn="t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[bæriə]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924301" y="809141"/>
            <a:ext cx="62909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27376" bIns="34290" anchor="ctr">
            <a:spAutoFit/>
          </a:bodyPr>
          <a:lstStyle/>
          <a:p>
            <a:pPr fontAlgn="t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[ri:f]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椭圆形标注 13"/>
          <p:cNvSpPr/>
          <p:nvPr/>
        </p:nvSpPr>
        <p:spPr>
          <a:xfrm rot="965975">
            <a:off x="607180" y="783644"/>
            <a:ext cx="2289572" cy="1307306"/>
          </a:xfrm>
          <a:prstGeom prst="wedgeEllipseCallout">
            <a:avLst>
              <a:gd name="adj1" fmla="val 54084"/>
              <a:gd name="adj2" fmla="val 30159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barrier</a:t>
            </a:r>
          </a:p>
          <a:p>
            <a:pPr algn="ctr">
              <a:defRPr/>
            </a:pPr>
            <a:r>
              <a:rPr lang="en-US" altLang="zh-C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屏障</a:t>
            </a:r>
            <a:r>
              <a:rPr lang="en-US" altLang="zh-CN" sz="3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73" grpId="0"/>
      <p:bldP spid="6153" grpId="0"/>
      <p:bldP spid="6158" grpId="0"/>
      <p:bldP spid="6160" grpId="0"/>
      <p:bldP spid="6161" grpId="0"/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2" y="631705"/>
            <a:ext cx="6180666" cy="347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52780" y="611828"/>
            <a:ext cx="3161109" cy="5488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coral reef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1559" y="1689708"/>
            <a:ext cx="5108707" cy="34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3093245" y="2537222"/>
            <a:ext cx="2126456" cy="1384697"/>
          </a:xfrm>
          <a:prstGeom prst="wedgeEllipseCallout">
            <a:avLst>
              <a:gd name="adj1" fmla="val 68606"/>
              <a:gd name="adj2" fmla="val 29408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sailing boat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上箭头 2">
            <a:hlinkClick r:id="rId5" action="ppaction://hlinksldjump"/>
          </p:cNvPr>
          <p:cNvSpPr/>
          <p:nvPr/>
        </p:nvSpPr>
        <p:spPr>
          <a:xfrm>
            <a:off x="1318023" y="4354116"/>
            <a:ext cx="305990" cy="3429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歌剧院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1" y="519112"/>
            <a:ext cx="4374356" cy="19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31119" y="2463405"/>
            <a:ext cx="6535341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1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 Sydney Opera House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 a  _____________ wonder.</a:t>
            </a:r>
          </a:p>
          <a:p>
            <a:pPr>
              <a:spcBef>
                <a:spcPct val="20000"/>
              </a:spcBef>
            </a:pPr>
            <a:r>
              <a:rPr lang="en-US" altLang="zh-CN" sz="21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It looks like a huge _______ boat on the water.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254920" y="533188"/>
            <a:ext cx="6318647" cy="50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6" tIns="44444" rIns="88886" bIns="44444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Sydney Opera House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654030" y="2842022"/>
            <a:ext cx="983456" cy="3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sailing</a:t>
            </a:r>
          </a:p>
        </p:txBody>
      </p:sp>
      <p:pic>
        <p:nvPicPr>
          <p:cNvPr id="5126" name="Picture 6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592" y="844153"/>
            <a:ext cx="1944290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895850" y="2463404"/>
            <a:ext cx="1432123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man-made</a:t>
            </a:r>
          </a:p>
        </p:txBody>
      </p:sp>
      <p:pic>
        <p:nvPicPr>
          <p:cNvPr id="5132" name="Picture 12" descr="5243fbf2b2119313003d789c66380cd791238da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2220" y="3295650"/>
            <a:ext cx="548878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9" descr="C:\Documents and Settings\zhengli\桌面\QQ截图20140715102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2" y="625234"/>
            <a:ext cx="6673454" cy="44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3264694" y="3651648"/>
            <a:ext cx="2591991" cy="5774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3.6 km long </a:t>
            </a:r>
          </a:p>
        </p:txBody>
      </p: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V="1">
            <a:off x="2033588" y="2409825"/>
            <a:ext cx="5724525" cy="53579"/>
          </a:xfrm>
          <a:prstGeom prst="line">
            <a:avLst/>
          </a:prstGeom>
          <a:noFill/>
          <a:ln w="57150" algn="ctr">
            <a:solidFill>
              <a:srgbClr val="FFFF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8"/>
          <p:cNvCxnSpPr>
            <a:cxnSpLocks noChangeShapeType="1"/>
          </p:cNvCxnSpPr>
          <p:nvPr/>
        </p:nvCxnSpPr>
        <p:spPr bwMode="auto">
          <a:xfrm flipV="1">
            <a:off x="1918099" y="3489722"/>
            <a:ext cx="5516165" cy="80963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箭头连接符 26"/>
          <p:cNvCxnSpPr>
            <a:cxnSpLocks noChangeShapeType="1"/>
          </p:cNvCxnSpPr>
          <p:nvPr/>
        </p:nvCxnSpPr>
        <p:spPr bwMode="auto">
          <a:xfrm flipV="1">
            <a:off x="7434263" y="2474119"/>
            <a:ext cx="0" cy="1015604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椭圆形标注 36"/>
          <p:cNvSpPr/>
          <p:nvPr/>
        </p:nvSpPr>
        <p:spPr>
          <a:xfrm>
            <a:off x="3437336" y="789385"/>
            <a:ext cx="3482578" cy="1384697"/>
          </a:xfrm>
          <a:prstGeom prst="wedgeEllipseCallout">
            <a:avLst>
              <a:gd name="adj1" fmla="val 63242"/>
              <a:gd name="adj2" fmla="val 100406"/>
            </a:avLst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en-US" altLang="zh-CN" sz="3300" b="1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Height: over 300 meters</a:t>
            </a:r>
            <a:endParaRPr lang="zh-CN" altLang="en-US" sz="3300" b="1" dirty="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417" name="TextBox 6"/>
          <p:cNvSpPr txBox="1">
            <a:spLocks noChangeArrowheads="1"/>
          </p:cNvSpPr>
          <p:nvPr/>
        </p:nvSpPr>
        <p:spPr bwMode="auto">
          <a:xfrm rot="20901356">
            <a:off x="1253730" y="1273011"/>
            <a:ext cx="2412206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99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magical</a:t>
            </a:r>
          </a:p>
        </p:txBody>
      </p:sp>
      <p:sp>
        <p:nvSpPr>
          <p:cNvPr id="11" name="上箭头 10">
            <a:hlinkClick r:id="rId4" action="ppaction://hlinksldjump"/>
          </p:cNvPr>
          <p:cNvSpPr/>
          <p:nvPr/>
        </p:nvSpPr>
        <p:spPr>
          <a:xfrm>
            <a:off x="1290638" y="4445795"/>
            <a:ext cx="305991" cy="34171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11387" y="474464"/>
            <a:ext cx="510540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Ayers Rock (also called Uluru) 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37" grpId="0" animBg="1"/>
      <p:bldP spid="17417" grpId="0" animBg="1"/>
      <p:bldP spid="11" grpId="0" animBg="1"/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vo-106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1" y="411956"/>
            <a:ext cx="3483769" cy="27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182131" y="541430"/>
            <a:ext cx="2051447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Ayers Rock</a:t>
            </a:r>
          </a:p>
          <a:p>
            <a:pPr algn="ctr">
              <a:spcBef>
                <a:spcPct val="50000"/>
              </a:spcBef>
            </a:pP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884605" y="1065924"/>
            <a:ext cx="3024188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1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2100" b="1" dirty="0" err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colour</a:t>
            </a:r>
            <a:r>
              <a:rPr lang="en-US" altLang="zh-CN" sz="21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the rock will be </a:t>
            </a:r>
            <a:r>
              <a:rPr lang="en-US" altLang="zh-CN" sz="21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changed </a:t>
            </a:r>
            <a:r>
              <a:rPr lang="en-US" altLang="zh-CN" sz="21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because of the sunlight.</a:t>
            </a:r>
            <a:r>
              <a:rPr lang="en-US" altLang="zh-CN" sz="27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663" y="3307786"/>
            <a:ext cx="3200000" cy="18357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066" y="2269960"/>
            <a:ext cx="4487388" cy="2412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20" y="890854"/>
            <a:ext cx="2116931" cy="25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67658" y="1270993"/>
            <a:ext cx="3456385" cy="25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95850" y="2842023"/>
            <a:ext cx="3068241" cy="230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2702985" y="869753"/>
            <a:ext cx="3007519" cy="691753"/>
          </a:xfrm>
          <a:prstGeom prst="cloudCallout">
            <a:avLst>
              <a:gd name="adj1" fmla="val -77110"/>
              <a:gd name="adj2" fmla="val 5214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sheep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4529139" y="925117"/>
            <a:ext cx="4140994" cy="691753"/>
          </a:xfrm>
          <a:prstGeom prst="cloudCallout">
            <a:avLst>
              <a:gd name="adj1" fmla="val -17858"/>
              <a:gd name="adj2" fmla="val 14685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lots of sheep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1494236" y="3921919"/>
            <a:ext cx="3006328" cy="1134666"/>
          </a:xfrm>
          <a:prstGeom prst="cloudCallout">
            <a:avLst>
              <a:gd name="adj1" fmla="val 81165"/>
              <a:gd name="adj2" fmla="val -72701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sheep farmers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6369845" y="2463405"/>
            <a:ext cx="1608535" cy="711994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hat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6354366" y="2453880"/>
            <a:ext cx="1608534" cy="711994"/>
          </a:xfrm>
          <a:prstGeom prst="wedgeEllipseCallout">
            <a:avLst>
              <a:gd name="adj1" fmla="val -101604"/>
              <a:gd name="adj2" fmla="val 61835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6354366" y="2453880"/>
            <a:ext cx="1608534" cy="711994"/>
          </a:xfrm>
          <a:prstGeom prst="wedgeEllipseCallout">
            <a:avLst>
              <a:gd name="adj1" fmla="val 35706"/>
              <a:gd name="adj2" fmla="val 10149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2066" y="1354931"/>
            <a:ext cx="4008834" cy="267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463654" y="3907631"/>
            <a:ext cx="3456384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cut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wool off the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sheep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6030517" y="2095501"/>
            <a:ext cx="1626394" cy="864394"/>
          </a:xfrm>
          <a:prstGeom prst="wedgeEllipseCallout">
            <a:avLst>
              <a:gd name="adj1" fmla="val -87860"/>
              <a:gd name="adj2" fmla="val 739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wool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636390" y="739379"/>
            <a:ext cx="3673078" cy="1046559"/>
          </a:xfrm>
          <a:prstGeom prst="wedgeEllipseCallout">
            <a:avLst>
              <a:gd name="adj1" fmla="val 42378"/>
              <a:gd name="adj2" fmla="val 833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keep</a:t>
            </a: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 flies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away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7418" y="1024533"/>
            <a:ext cx="1398985" cy="104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椭圆形标注 12"/>
          <p:cNvSpPr/>
          <p:nvPr/>
        </p:nvSpPr>
        <p:spPr>
          <a:xfrm>
            <a:off x="1143000" y="2842023"/>
            <a:ext cx="2511029" cy="711994"/>
          </a:xfrm>
          <a:prstGeom prst="wedgeEllipseCallout">
            <a:avLst>
              <a:gd name="adj1" fmla="val 76789"/>
              <a:gd name="adj2" fmla="val -410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scissors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3554016"/>
            <a:ext cx="2049066" cy="1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92379" y="1084660"/>
            <a:ext cx="99893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椭圆形标注 11"/>
          <p:cNvSpPr/>
          <p:nvPr/>
        </p:nvSpPr>
        <p:spPr>
          <a:xfrm>
            <a:off x="8273653" y="1787724"/>
            <a:ext cx="917972" cy="632222"/>
          </a:xfrm>
          <a:prstGeom prst="wedgeEllipseCallout">
            <a:avLst>
              <a:gd name="adj1" fmla="val -65098"/>
              <a:gd name="adj2" fmla="val -26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fly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0" grpId="0" animBg="1"/>
      <p:bldP spid="11" grpId="0" animBg="1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5345" y="613768"/>
            <a:ext cx="4058840" cy="26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3655" y="3182541"/>
            <a:ext cx="3407569" cy="19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37335" y="1707358"/>
            <a:ext cx="2933700" cy="170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形标注 7"/>
          <p:cNvSpPr/>
          <p:nvPr/>
        </p:nvSpPr>
        <p:spPr>
          <a:xfrm>
            <a:off x="5679281" y="1600201"/>
            <a:ext cx="2191941" cy="711994"/>
          </a:xfrm>
          <a:prstGeom prst="wedgeEllipseCallout">
            <a:avLst>
              <a:gd name="adj1" fmla="val -57050"/>
              <a:gd name="adj2" fmla="val 630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en-US" altLang="zh-CN" sz="41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 ant</a:t>
            </a:r>
            <a:endParaRPr lang="zh-CN" altLang="en-US" sz="41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1196580" y="3586164"/>
            <a:ext cx="4482703" cy="1113235"/>
          </a:xfrm>
          <a:prstGeom prst="wedgeEllipseCallout">
            <a:avLst>
              <a:gd name="adj1" fmla="val 58665"/>
              <a:gd name="adj2" fmla="val 23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local people’s sweet food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836" y="816999"/>
            <a:ext cx="2451231" cy="242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形标注 7"/>
          <p:cNvSpPr/>
          <p:nvPr/>
        </p:nvSpPr>
        <p:spPr>
          <a:xfrm>
            <a:off x="3383756" y="3529014"/>
            <a:ext cx="4482704" cy="864394"/>
          </a:xfrm>
          <a:prstGeom prst="wedgeEllipseCallout">
            <a:avLst>
              <a:gd name="adj1" fmla="val -4219"/>
              <a:gd name="adj2" fmla="val -1120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brush them off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79910" y="1491855"/>
            <a:ext cx="2862263" cy="19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3381" y="4225528"/>
            <a:ext cx="919163" cy="9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3506" y="1103971"/>
            <a:ext cx="6854428" cy="358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7800" y="719667"/>
            <a:ext cx="13716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Warm up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023012" y="831058"/>
            <a:ext cx="7003388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Let’s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review</a:t>
            </a: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 new words we’ve learned.</a:t>
            </a:r>
            <a:endParaRPr lang="zh-CN" alt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76041" y="2394613"/>
            <a:ext cx="5400675" cy="1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Read aloud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Put it into Chinese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Ask your partner for help when necessary.</a:t>
            </a:r>
            <a:endParaRPr lang="zh-CN" alt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形标注 8"/>
          <p:cNvSpPr/>
          <p:nvPr/>
        </p:nvSpPr>
        <p:spPr>
          <a:xfrm>
            <a:off x="1763554" y="1032510"/>
            <a:ext cx="1198721" cy="711994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hat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3440907" y="909637"/>
            <a:ext cx="2484835" cy="710804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scissors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5491163" y="1977630"/>
            <a:ext cx="2230041" cy="711994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brush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6196014" y="923926"/>
            <a:ext cx="1608535" cy="711994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wool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5566174" y="4083845"/>
            <a:ext cx="2353865" cy="711994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fly(</a:t>
            </a:r>
            <a:r>
              <a:rPr lang="en-US" altLang="zh-CN" sz="36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ies</a:t>
            </a: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3250406" y="4245770"/>
            <a:ext cx="2214563" cy="711994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height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1468042" y="1744267"/>
            <a:ext cx="3652598" cy="710803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according to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1104901" y="3538537"/>
            <a:ext cx="2336006" cy="710804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diary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4145758" y="3199211"/>
            <a:ext cx="3564731" cy="710803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sailing boat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3440906" y="2455070"/>
            <a:ext cx="2287191" cy="711994"/>
          </a:xfrm>
          <a:prstGeom prst="wedgeEllipseCallout">
            <a:avLst>
              <a:gd name="adj1" fmla="val -38905"/>
              <a:gd name="adj2" fmla="val 76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central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椭圆形标注 18"/>
          <p:cNvSpPr/>
          <p:nvPr/>
        </p:nvSpPr>
        <p:spPr>
          <a:xfrm>
            <a:off x="1669732" y="4299585"/>
            <a:ext cx="1197293" cy="711994"/>
          </a:xfrm>
          <a:prstGeom prst="wedgeEllipseCallout">
            <a:avLst>
              <a:gd name="adj1" fmla="val 35012"/>
              <a:gd name="adj2" fmla="val 587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ant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1212057" y="2677717"/>
            <a:ext cx="2388394" cy="710803"/>
          </a:xfrm>
          <a:prstGeom prst="wedgeEllipseCallout">
            <a:avLst>
              <a:gd name="adj1" fmla="val 12957"/>
              <a:gd name="adj2" fmla="val 702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magical</a:t>
            </a:r>
            <a:endParaRPr lang="zh-CN" altLang="en-US" sz="3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bldLvl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/>
          </p:cNvSpPr>
          <p:nvPr/>
        </p:nvSpPr>
        <p:spPr bwMode="auto">
          <a:xfrm>
            <a:off x="1921934" y="639234"/>
            <a:ext cx="2536163" cy="39647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100" b="1" kern="10" dirty="0">
                <a:ln w="12700">
                  <a:solidFill>
                    <a:srgbClr val="EAEAEA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Listening</a:t>
            </a:r>
            <a:endParaRPr lang="zh-CN" altLang="en-US" sz="4100" b="1" kern="10" dirty="0">
              <a:ln w="12700">
                <a:solidFill>
                  <a:srgbClr val="EAEAEA"/>
                </a:solidFill>
                <a:miter lim="800000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9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63638" y="999994"/>
            <a:ext cx="7100888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Answer the questions. Use the pictures to help you.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244602" y="1485768"/>
            <a:ext cx="405050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28" tIns="35243" rIns="67628" bIns="3524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Where were the Olympic 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Games held in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2000?</a:t>
            </a:r>
          </a:p>
        </p:txBody>
      </p:sp>
      <p:pic>
        <p:nvPicPr>
          <p:cNvPr id="65541" name="Picture 5" descr="QQ截图201408260921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9105" y="1323844"/>
            <a:ext cx="1997869" cy="1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757760" y="2188238"/>
            <a:ext cx="109709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Sydney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244600" y="2835938"/>
            <a:ext cx="6367463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What is the</a:t>
            </a:r>
            <a:r>
              <a:rPr lang="zh-CN" altLang="en-US" sz="21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100" b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largest</a:t>
            </a:r>
            <a:r>
              <a:rPr lang="zh-CN" altLang="en-US" sz="21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English-speaking</a:t>
            </a:r>
            <a:endParaRPr lang="en-US" altLang="zh-CN" sz="21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country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the </a:t>
            </a:r>
            <a:r>
              <a:rPr lang="zh-CN" altLang="en-US" sz="2100" b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southern part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the world?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595835" y="3484827"/>
            <a:ext cx="1357313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Australia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244602" y="4059899"/>
            <a:ext cx="4851797" cy="3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What famous things can you see there?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432720" y="4456377"/>
            <a:ext cx="502324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 can see the Opera House, Ayers Rock and the Great Barrier Reef.</a:t>
            </a:r>
          </a:p>
        </p:txBody>
      </p:sp>
      <p:pic>
        <p:nvPicPr>
          <p:cNvPr id="65547" name="Picture 11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56301" y="2575786"/>
            <a:ext cx="1754981" cy="10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5968" y="3840229"/>
            <a:ext cx="1565672" cy="123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177800" y="719667"/>
            <a:ext cx="13716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Listening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55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44" grpId="0"/>
      <p:bldP spid="645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06911" y="870878"/>
            <a:ext cx="492204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Listen and complete the sentences.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14066" y="1464999"/>
            <a:ext cx="6156722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 country that Tony would like to visit is ______________.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 Tony’s opinion, Australia is famous for ______________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Ayers Rock is a huge rock in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 Australia.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Australia is ___________ English-speaking country in the southern part of the world.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46263" y="1788848"/>
            <a:ext cx="1357313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Australia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468837" y="2544897"/>
            <a:ext cx="3879056" cy="4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Olympic Games held in 2000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626499" y="2923515"/>
            <a:ext cx="1763315" cy="4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centre of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466705" y="3624792"/>
            <a:ext cx="15013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largest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843193" y="3247365"/>
            <a:ext cx="1226344" cy="4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=central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7174311" y="3318913"/>
            <a:ext cx="97533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27376" bIns="34290" anchor="ctr">
            <a:spAutoFit/>
          </a:bodyPr>
          <a:lstStyle/>
          <a:p>
            <a:pPr fontAlgn="t"/>
            <a:r>
              <a:rPr lang="en-US" altLang="zh-CN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[sentrəl]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3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9998" y="1228726"/>
            <a:ext cx="6380560" cy="339447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zh-CN" sz="1800" b="1" dirty="0">
                <a:solidFill>
                  <a:srgbClr val="6600CC"/>
                </a:solidFill>
              </a:rPr>
              <a:t>What is Tony going to write about?</a:t>
            </a:r>
          </a:p>
          <a:p>
            <a:pPr marL="457200" indent="-457200">
              <a:buNone/>
            </a:pPr>
            <a:r>
              <a:rPr lang="en-US" altLang="zh-CN" sz="1800" dirty="0"/>
              <a:t>      A. American    B. China     C. Australia</a:t>
            </a:r>
          </a:p>
          <a:p>
            <a:pPr marL="457200" indent="-457200">
              <a:buNone/>
            </a:pPr>
            <a:endParaRPr lang="en-US" altLang="zh-CN" sz="1800" dirty="0"/>
          </a:p>
          <a:p>
            <a:pPr marL="457200" indent="-457200">
              <a:buNone/>
            </a:pPr>
            <a:r>
              <a:rPr lang="en-US" altLang="zh-CN" sz="1800" b="1" dirty="0">
                <a:solidFill>
                  <a:srgbClr val="6600CC"/>
                </a:solidFill>
              </a:rPr>
              <a:t>2. Which things does his father show him?</a:t>
            </a:r>
          </a:p>
          <a:p>
            <a:pPr marL="457200" indent="-457200">
              <a:buNone/>
            </a:pPr>
            <a:r>
              <a:rPr lang="en-US" altLang="zh-CN" sz="1800" dirty="0"/>
              <a:t>      A. photos        B. maps      C. toys</a:t>
            </a:r>
          </a:p>
          <a:p>
            <a:pPr marL="457200" indent="-457200">
              <a:buNone/>
            </a:pPr>
            <a:endParaRPr lang="en-US" altLang="zh-CN" sz="1800" dirty="0"/>
          </a:p>
          <a:p>
            <a:pPr marL="457200" indent="-457200">
              <a:buNone/>
            </a:pPr>
            <a:r>
              <a:rPr lang="en-US" altLang="zh-CN" sz="1800" b="1" dirty="0">
                <a:solidFill>
                  <a:srgbClr val="6600CC"/>
                </a:solidFill>
              </a:rPr>
              <a:t>3. What’s the </a:t>
            </a:r>
            <a:r>
              <a:rPr lang="en-US" altLang="zh-CN" sz="1800" b="1" dirty="0">
                <a:solidFill>
                  <a:srgbClr val="FF3300"/>
                </a:solidFill>
              </a:rPr>
              <a:t>height </a:t>
            </a:r>
            <a:r>
              <a:rPr lang="en-US" altLang="zh-CN" sz="1800" b="1" dirty="0">
                <a:solidFill>
                  <a:srgbClr val="6600CC"/>
                </a:solidFill>
              </a:rPr>
              <a:t>of the Ayers Rock?</a:t>
            </a:r>
          </a:p>
          <a:p>
            <a:pPr marL="457200" indent="-457200">
              <a:buNone/>
            </a:pPr>
            <a:r>
              <a:rPr lang="en-US" altLang="zh-CN" sz="1800" b="1" dirty="0">
                <a:solidFill>
                  <a:srgbClr val="6600CC"/>
                </a:solidFill>
              </a:rPr>
              <a:t>    </a:t>
            </a:r>
            <a:r>
              <a:rPr lang="en-US" altLang="zh-CN" sz="1800" dirty="0"/>
              <a:t>  A. 384 m         B. 348 m     C. 448 m</a:t>
            </a:r>
          </a:p>
          <a:p>
            <a:pPr marL="457200" indent="-457200">
              <a:buNone/>
            </a:pPr>
            <a:endParaRPr lang="en-US" altLang="zh-CN" sz="1800" dirty="0"/>
          </a:p>
          <a:p>
            <a:pPr marL="457200" indent="-457200">
              <a:buNone/>
            </a:pPr>
            <a:endParaRPr lang="en-US" altLang="zh-CN" sz="1800" dirty="0"/>
          </a:p>
        </p:txBody>
      </p:sp>
      <p:pic>
        <p:nvPicPr>
          <p:cNvPr id="70660" name="Picture 4" descr="图片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9973" y="1653780"/>
            <a:ext cx="540544" cy="5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 descr="图片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18086" y="2950369"/>
            <a:ext cx="486965" cy="4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图片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1" y="4192192"/>
            <a:ext cx="431006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641600" y="715403"/>
            <a:ext cx="3920067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 and answer </a:t>
            </a:r>
            <a:endParaRPr lang="zh-CN" altLang="en-US" sz="27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61" name="Group 93"/>
          <p:cNvGraphicFramePr>
            <a:graphicFrameLocks noGrp="1"/>
          </p:cNvGraphicFramePr>
          <p:nvPr>
            <p:ph/>
          </p:nvPr>
        </p:nvGraphicFramePr>
        <p:xfrm>
          <a:off x="988285" y="1037796"/>
          <a:ext cx="6535342" cy="4105704"/>
        </p:xfrm>
        <a:graphic>
          <a:graphicData uri="http://schemas.openxmlformats.org/drawingml/2006/table">
            <a:tbl>
              <a:tblPr/>
              <a:tblGrid>
                <a:gridCol w="140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photo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Facts about Australia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in 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Australia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lies off the _________ coast of Australia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Details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like a huge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sailing boat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with water on _____ sides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over _______ km long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4147608" y="1935741"/>
            <a:ext cx="178236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Sydney Opera </a:t>
            </a:r>
          </a:p>
          <a:p>
            <a:pPr>
              <a:lnSpc>
                <a:spcPct val="80000"/>
              </a:lnSpc>
            </a:pPr>
            <a:r>
              <a:rPr kumimoji="1"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House</a:t>
            </a:r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4255955" y="2691789"/>
            <a:ext cx="1290638" cy="39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Sydney </a:t>
            </a:r>
          </a:p>
        </p:txBody>
      </p:sp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3067711" y="3988379"/>
            <a:ext cx="17287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endParaRPr kumimoji="1" lang="zh-CN" altLang="zh-CN" sz="2400" b="1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5929975" y="1935741"/>
            <a:ext cx="218717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Great</a:t>
            </a:r>
          </a:p>
          <a:p>
            <a:pPr>
              <a:lnSpc>
                <a:spcPct val="80000"/>
              </a:lnSpc>
            </a:pPr>
            <a:r>
              <a:rPr kumimoji="1"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Barrier Reef</a:t>
            </a:r>
          </a:p>
        </p:txBody>
      </p:sp>
      <p:pic>
        <p:nvPicPr>
          <p:cNvPr id="58407" name="Picture 39" descr="DGTTR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711" y="542710"/>
            <a:ext cx="623574" cy="5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1068653" y="542710"/>
            <a:ext cx="871219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 to some information about photos and complete the table.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2473591" y="1935742"/>
            <a:ext cx="2051447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Ayers Rock</a:t>
            </a:r>
          </a:p>
          <a:p>
            <a:pPr algn="ctr">
              <a:spcBef>
                <a:spcPct val="50000"/>
              </a:spcBef>
            </a:pP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2905788" y="2529864"/>
            <a:ext cx="1026319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central</a:t>
            </a:r>
            <a:endParaRPr lang="en-US" altLang="zh-CN" sz="27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2527168" y="3771685"/>
            <a:ext cx="14573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special huge rock</a:t>
            </a:r>
          </a:p>
        </p:txBody>
      </p:sp>
      <p:sp>
        <p:nvSpPr>
          <p:cNvPr id="58427" name="Text Box 59"/>
          <p:cNvSpPr txBox="1">
            <a:spLocks noChangeArrowheads="1"/>
          </p:cNvSpPr>
          <p:nvPr/>
        </p:nvSpPr>
        <p:spPr bwMode="auto">
          <a:xfrm>
            <a:off x="4201188" y="4582501"/>
            <a:ext cx="864394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three</a:t>
            </a:r>
            <a:endParaRPr lang="en-US" altLang="zh-CN" sz="27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435" name="Text Box 67"/>
          <p:cNvSpPr txBox="1">
            <a:spLocks noChangeArrowheads="1"/>
          </p:cNvSpPr>
          <p:nvPr/>
        </p:nvSpPr>
        <p:spPr bwMode="auto">
          <a:xfrm>
            <a:off x="5983553" y="2745366"/>
            <a:ext cx="1403747" cy="3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northeast</a:t>
            </a:r>
            <a:endParaRPr lang="en-US" altLang="zh-CN" sz="27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438" name="Text Box 70"/>
          <p:cNvSpPr txBox="1">
            <a:spLocks noChangeArrowheads="1"/>
          </p:cNvSpPr>
          <p:nvPr/>
        </p:nvSpPr>
        <p:spPr bwMode="auto">
          <a:xfrm>
            <a:off x="6038322" y="3880032"/>
            <a:ext cx="1026319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2,600</a:t>
            </a:r>
            <a:endParaRPr lang="en-US" altLang="zh-CN" sz="27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462" name="Rectangle 9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68653" y="2800136"/>
            <a:ext cx="1289447" cy="4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5" action="ppaction://hlinksldjump"/>
              </a:rPr>
              <a:t>Location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9" grpId="0"/>
      <p:bldP spid="58410" grpId="0"/>
      <p:bldP spid="58427" grpId="0"/>
      <p:bldP spid="58435" grpId="0"/>
      <p:bldP spid="584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677121" y="91810"/>
            <a:ext cx="246606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ead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find.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277542" y="411958"/>
            <a:ext cx="6587728" cy="975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Dad, I need your help. My teacher asked us to choose a country we want to visit,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imagine we were there, and write a letter to our parents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back home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I’ve chosen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Australia.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can I do it?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Don’t worry. I have some photos that I took in Australia last year. They may help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you.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Here we go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This is a rock called Ayers Rock, in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central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Australia.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According </a:t>
            </a: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local people, it’s a special and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2" action="ppaction://hlinksldjump"/>
              </a:rPr>
              <a:t>magic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2" action="ppaction://hlinksldjump"/>
              </a:rPr>
              <a:t>al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place.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Oh, it looks huge. What’s its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height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348 metres. And this is the Sydney Opera House. It’s like a huge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sailing boat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with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water on three sides. And this one is the Great Barrier Reef.</a:t>
            </a: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Does it lie off the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northeast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coast of Australia?</a:t>
            </a: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 Yes, it’s over 2,600 kilometres long. It’s a great natural wonder. And here are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som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photos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my Australian friends. They’re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sheep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farmers. They wear special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hats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that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keep the flies away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The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scissors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that they’re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holding are to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cut the 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wool 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off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sheep.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 know that many Australians came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from Britain?</a:t>
            </a: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Yes, of course! That’s why they speak English. Did you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keep a diary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while you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were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there?</a:t>
            </a: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Yes, and you can read it.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That’s great! And what didn’t you like about Australia?</a:t>
            </a:r>
          </a:p>
          <a:p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I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hated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ants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that were all over the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place. I had to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brush them off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my clothes, </a:t>
            </a:r>
          </a:p>
          <a:p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especially my trousers!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Ants in your trousers! That’s really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funny!</a:t>
            </a: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It wasn’t funny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 the time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</a:p>
          <a:p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4463655" y="1275160"/>
            <a:ext cx="972740" cy="270272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3437335" y="1869283"/>
            <a:ext cx="1890713" cy="270272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4356497" y="2085976"/>
            <a:ext cx="1889522" cy="270272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1709738" y="2680097"/>
            <a:ext cx="2915841" cy="270272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3492104" y="681038"/>
            <a:ext cx="410408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492105" y="844154"/>
            <a:ext cx="323969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3600451" y="1059656"/>
            <a:ext cx="592931" cy="215504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6569870" y="1275160"/>
            <a:ext cx="107989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3269" name="Picture 21" descr="图片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4491" y="3543301"/>
            <a:ext cx="646509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1101924" y="4077364"/>
            <a:ext cx="7047310" cy="9536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1. </a:t>
            </a:r>
            <a:r>
              <a:rPr lang="en-US" altLang="zh-CN" sz="15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Why 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did Tony’s father show him these photos?</a:t>
            </a:r>
          </a:p>
          <a:p>
            <a:pPr>
              <a:buFontTx/>
              <a:buNone/>
            </a:pP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2. Besides the famous places in Australia , </a:t>
            </a:r>
            <a:r>
              <a:rPr lang="en-US" altLang="zh-CN" sz="15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other  </a:t>
            </a:r>
          </a:p>
          <a:p>
            <a:pPr>
              <a:buFontTx/>
              <a:buNone/>
            </a:pPr>
            <a:r>
              <a:rPr lang="en-US" altLang="zh-CN" sz="15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photos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did his father show?</a:t>
            </a:r>
          </a:p>
        </p:txBody>
      </p:sp>
      <p:pic>
        <p:nvPicPr>
          <p:cNvPr id="53272" name="Picture 24" descr="AA80B6~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9681" y="34529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177800" y="719667"/>
            <a:ext cx="13716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9252" y="1583270"/>
            <a:ext cx="6172200" cy="339447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/>
              <a:t>To keep the flies away.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03226" y="678062"/>
            <a:ext cx="4328319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Why do sheep farmers </a:t>
            </a:r>
            <a:r>
              <a:rPr lang="zh-CN" altLang="en-US" sz="21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wear special 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hats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6905" y="2226734"/>
            <a:ext cx="3881816" cy="2464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57666" y="823512"/>
            <a:ext cx="4101634" cy="241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143001" y="0"/>
            <a:ext cx="440889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ead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find out the photos.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277542" y="411958"/>
            <a:ext cx="6587728" cy="975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Dad, I need your help. My teacher asked us to choose a country we want to visit,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imagine we were there, and write a letter to our parents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back home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I’ve chosen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Australia.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can I do it?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Don’t worry. I have some photos that I took in Australia last year. They may help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you. Here we go. This is a rock called Ayers Rock, in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central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Australia. According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local people, it’s a special and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magic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place.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Oh, it looks huge. What’s its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height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348 metres. And this is the Sydney Opera House. It’s like a huge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sailing boat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with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water on three sides. And this one is the Great Barrier Reef.</a:t>
            </a: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Does it lie off the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northeast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coast of Australia?</a:t>
            </a: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 Yes, it’s over 2,600 kilometres long. It’s a great natural wonder. And here are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som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photos of my Australian friends. They’re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sheep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farmers. They wear special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hats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that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keep the flies away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The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scissors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that 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they</a:t>
            </a:r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’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</a:t>
            </a:r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holding are to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cut the wool 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off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sheep.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 know that many Australians came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from Britain?</a:t>
            </a: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Yes, of course! That’s why they speak English. Did you keep a diary while you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were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there?</a:t>
            </a: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Yes, and you can read it.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That’s great! And what didn’t you like about Australia?</a:t>
            </a:r>
          </a:p>
          <a:p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I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hated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ants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that were all over the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place. I had to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brush them off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my clothes, </a:t>
            </a:r>
          </a:p>
          <a:p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en-US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especially my trousers!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Tony: Ants in your trousers! That’s really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funny!</a:t>
            </a:r>
          </a:p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Dad: It wasn’t funny at the time!</a:t>
            </a:r>
          </a:p>
          <a:p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300789" y="2950369"/>
            <a:ext cx="148471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1818086" y="3112294"/>
            <a:ext cx="210621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1763317" y="3327797"/>
            <a:ext cx="97274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2141936" y="2950369"/>
            <a:ext cx="377428" cy="161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4842273" y="2950369"/>
            <a:ext cx="377428" cy="161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3977880" y="3112294"/>
            <a:ext cx="383500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2789636" y="1275160"/>
            <a:ext cx="383500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1656160" y="4354116"/>
            <a:ext cx="329445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4139805" y="1113235"/>
            <a:ext cx="377428" cy="161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2897981" y="4192191"/>
            <a:ext cx="377429" cy="161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82317" y="1139508"/>
            <a:ext cx="6156722" cy="91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Why do many Australians speak English?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493639" y="1783557"/>
            <a:ext cx="62103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Because many Australians came from Britain.</a:t>
            </a:r>
          </a:p>
        </p:txBody>
      </p:sp>
      <p:pic>
        <p:nvPicPr>
          <p:cNvPr id="20488" name="Picture 8" descr="33593aa2337589e4-feaa42fa05c69386-7ba6d108059f69ca15335f65088d75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1391" y="3706416"/>
            <a:ext cx="1646634" cy="117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英国国旗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5681" y="3706417"/>
            <a:ext cx="2106216" cy="11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385889" y="2247901"/>
            <a:ext cx="6156722" cy="91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Why are these flags similar(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相似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)?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01391" y="2787254"/>
            <a:ext cx="6048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Many years ago, British people controlled this country. 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366838" y="386505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Discussion 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707608" y="3272545"/>
            <a:ext cx="3543278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Australia was the British Colonial.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598444" y="3724151"/>
            <a:ext cx="1868280" cy="34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9522" rIns="64274" bIns="60703" anchor="ctr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[kələʊniəl] </a:t>
            </a:r>
            <a:r>
              <a:rPr lang="zh-CN" altLang="en-US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殖民地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2" grpId="0"/>
      <p:bldP spid="20494" grpId="0"/>
      <p:bldP spid="204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844279" y="746391"/>
            <a:ext cx="5266134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While we’re learning,</a:t>
            </a:r>
            <a:endParaRPr lang="zh-CN" alt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37147" y="1527440"/>
            <a:ext cx="5400675" cy="23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Pay full attention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Remember as many as possible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Try your best to answer every question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65786" y="4065854"/>
            <a:ext cx="4158853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We’re the best!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067454" y="832379"/>
            <a:ext cx="4463654" cy="8001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according to, ant, brush, central,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diary, hat, hate, height, scissors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364987" y="1696774"/>
            <a:ext cx="6426994" cy="304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Tony is going to write a letter about Australia. His dad helps him. He shows Tony some photos. Tony sees a photo of Ayers Rock in (1)________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Australia. Ayers Rock has a(n) (2) ________of 348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metres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and (3) ______________ the local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people, it is a magical place. Tony also sees some photos of some sheep farmers with special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496579" y="2561166"/>
            <a:ext cx="1052513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central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956037" y="2993364"/>
            <a:ext cx="950119" cy="4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height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120093" y="3425560"/>
            <a:ext cx="1754981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according to</a:t>
            </a:r>
          </a:p>
        </p:txBody>
      </p:sp>
      <p:pic>
        <p:nvPicPr>
          <p:cNvPr id="77831" name="Picture 7" descr="u=899969604,3202981410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1980" y="4033044"/>
            <a:ext cx="700088" cy="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78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78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8" grpId="0"/>
      <p:bldP spid="77829" grpId="0"/>
      <p:bldP spid="778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547812" y="627460"/>
            <a:ext cx="6101954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 _________ to keep away flies. The farmers use (5) ___________ to cut the wool off sheep. Tony’s dad says Tony can read his (6)______. He also says he (7) _______the (8) ______that he had to (9) _________ off his clothes!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303860" y="681037"/>
            <a:ext cx="686726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hats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681289" y="1221581"/>
            <a:ext cx="1122760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scissors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569870" y="1707356"/>
            <a:ext cx="832247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diary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193381" y="2247900"/>
            <a:ext cx="696516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hate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084095" y="2247900"/>
            <a:ext cx="686726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ants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3492103" y="2733675"/>
            <a:ext cx="90954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brush</a:t>
            </a:r>
          </a:p>
        </p:txBody>
      </p:sp>
      <p:pic>
        <p:nvPicPr>
          <p:cNvPr id="78857" name="Picture 9" descr="2003122110441764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467" y="4245770"/>
            <a:ext cx="6103144" cy="2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88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88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88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88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88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/>
      <p:bldP spid="78853" grpId="0"/>
      <p:bldP spid="78854" grpId="0"/>
      <p:bldP spid="78855" grpId="0"/>
      <p:bldP spid="788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4669" y="1022136"/>
            <a:ext cx="4383485" cy="857250"/>
          </a:xfrm>
        </p:spPr>
        <p:txBody>
          <a:bodyPr>
            <a:normAutofit fontScale="90000"/>
          </a:bodyPr>
          <a:lstStyle/>
          <a:p>
            <a:r>
              <a:rPr lang="en-US" altLang="zh-CN" sz="2400" dirty="0"/>
              <a:t>Which photo do you like best? Why?</a:t>
            </a:r>
            <a:br>
              <a:rPr lang="en-US" altLang="zh-CN" sz="2400" dirty="0"/>
            </a:br>
            <a:r>
              <a:rPr lang="en-US" altLang="zh-CN" sz="2400" dirty="0"/>
              <a:t>Can you </a:t>
            </a:r>
            <a:r>
              <a:rPr lang="en-US" altLang="zh-CN" sz="2400" dirty="0" err="1"/>
              <a:t>descirbe</a:t>
            </a:r>
            <a:r>
              <a:rPr lang="en-US" altLang="zh-CN" sz="2400" dirty="0"/>
              <a:t> it?</a:t>
            </a:r>
          </a:p>
        </p:txBody>
      </p:sp>
      <p:pic>
        <p:nvPicPr>
          <p:cNvPr id="79875" name="Picture 3" descr="vo-106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35" y="844153"/>
            <a:ext cx="1997869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大堡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8220" y="844153"/>
            <a:ext cx="205382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歌剧院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734" y="2301479"/>
            <a:ext cx="2025254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 descr="115509439_41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4640" y="2301480"/>
            <a:ext cx="2295525" cy="16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67734" y="3732382"/>
            <a:ext cx="6615113" cy="103874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wonder, magical, </a:t>
            </a:r>
            <a:r>
              <a:rPr lang="en-US" altLang="zh-C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modern, largest</a:t>
            </a:r>
            <a:r>
              <a:rPr lang="en-US" altLang="zh-CN" sz="2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coral reef, sea animals, enjoy the beaches,</a:t>
            </a:r>
          </a:p>
          <a:p>
            <a:r>
              <a:rPr lang="en-US" altLang="zh-CN" sz="2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 to the opera, ------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4538786" y="2456464"/>
            <a:ext cx="2770584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 like picture one best. </a:t>
            </a:r>
            <a:r>
              <a:rPr lang="en-US" altLang="zh-CN" sz="21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 is called ---. It lies in/on/off ---. It’s --</a:t>
            </a:r>
            <a:endParaRPr lang="en-US" altLang="zh-CN" sz="21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bldLvl="0" animBg="1"/>
      <p:bldP spid="798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22363" y="508001"/>
            <a:ext cx="6372225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Think of a place you have visited. Make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notes about the best things you have seen there.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41402" y="1891508"/>
            <a:ext cx="6426994" cy="33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Work in pairs. Ask and answer.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● What is it called?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● Where is it?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● What is it special about?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400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A: What’s the name of the place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that you have visited?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B: It’s called Mount Hua.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A: ---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822701" y="2270126"/>
            <a:ext cx="1675110" cy="4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86" tIns="44444" rIns="88886" bIns="44444">
            <a:spAutoFit/>
          </a:bodyPr>
          <a:lstStyle>
            <a:lvl1pPr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Mount Hua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066655" y="2647554"/>
            <a:ext cx="2701834" cy="4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86" tIns="44444" rIns="88886" bIns="44444">
            <a:spAutoFit/>
          </a:bodyPr>
          <a:lstStyle>
            <a:lvl1pPr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Shanxi province.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041400" y="3295254"/>
            <a:ext cx="4889933" cy="4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86" tIns="44444" rIns="88886" bIns="44444">
            <a:spAutoFit/>
          </a:bodyPr>
          <a:lstStyle>
            <a:lvl1pPr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118554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1185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One of the Five Mountains in China.</a:t>
            </a:r>
          </a:p>
        </p:txBody>
      </p:sp>
      <p:pic>
        <p:nvPicPr>
          <p:cNvPr id="23559" name="Picture 7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48017" y="3216674"/>
            <a:ext cx="2240756" cy="16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yt-p00465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5943" y="508000"/>
            <a:ext cx="2430065" cy="14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 descr="34fae6cd7b899e5190694c3b41a7d933c8950d3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6774" y="594853"/>
            <a:ext cx="2107406" cy="1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34464" y="550438"/>
            <a:ext cx="2293943" cy="13952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34" y="774136"/>
            <a:ext cx="12551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Homework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5" grpId="1"/>
      <p:bldP spid="53256" grpId="0"/>
      <p:bldP spid="53256" grpId="1"/>
      <p:bldP spid="53257" grpId="0"/>
      <p:bldP spid="5325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20478" y="1258491"/>
            <a:ext cx="5567363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Look at the following inventions used in our daily life. What are they in English?</a:t>
            </a:r>
            <a:endParaRPr lang="zh-CN" altLang="en-US" sz="33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98033" y="815472"/>
            <a:ext cx="2002631" cy="112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无标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116" y="815472"/>
            <a:ext cx="172878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86961" y="2728158"/>
            <a:ext cx="1350834" cy="241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72214" y="2358363"/>
            <a:ext cx="2114550" cy="289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4237" y="1977033"/>
            <a:ext cx="264199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62378" y="501468"/>
            <a:ext cx="251421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Tony’s mother</a:t>
            </a:r>
            <a:endParaRPr lang="zh-CN" alt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20363463">
            <a:off x="1891905" y="1596629"/>
            <a:ext cx="5901928" cy="7608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Where is she going?</a:t>
            </a:r>
            <a:endParaRPr lang="zh-CN" altLang="en-US" sz="45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158231">
            <a:off x="3004865" y="3574324"/>
            <a:ext cx="1992871" cy="144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78724" y="935674"/>
            <a:ext cx="928571" cy="1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9.52821E-7 L 0.31597 0.320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16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017E-7 L 0.02605 0.386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5356E-6 L 0.5585 0.031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1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6457E-6 L 0.31163 0.016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34913 0.02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3316" y="1437086"/>
            <a:ext cx="5913834" cy="15930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According to </a:t>
            </a:r>
            <a:r>
              <a:rPr lang="en-US" altLang="zh-CN" sz="33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what you see, which of the following countries will she visit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now</a:t>
            </a:r>
            <a:r>
              <a:rPr lang="en-US" altLang="zh-CN" sz="33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lang="zh-CN" altLang="en-US" sz="33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407945" y="2950369"/>
            <a:ext cx="8643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2009310154841127_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3741" y="635000"/>
            <a:ext cx="2763896" cy="21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1953" y="635000"/>
            <a:ext cx="3165781" cy="21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2891908"/>
            <a:ext cx="3059684" cy="225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29808" y="2889251"/>
            <a:ext cx="3210792" cy="222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91707" y="2346465"/>
            <a:ext cx="1643720" cy="5770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Britain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958228" y="2313854"/>
            <a:ext cx="1512674" cy="5770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3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France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834242" y="4704853"/>
            <a:ext cx="1465786" cy="4847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 USA</a:t>
            </a:r>
          </a:p>
        </p:txBody>
      </p:sp>
      <p:sp>
        <p:nvSpPr>
          <p:cNvPr id="10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985019" y="4684867"/>
            <a:ext cx="1590965" cy="4847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Australia</a:t>
            </a:r>
          </a:p>
        </p:txBody>
      </p:sp>
      <p:sp>
        <p:nvSpPr>
          <p:cNvPr id="11" name="半闭框 10"/>
          <p:cNvSpPr/>
          <p:nvPr/>
        </p:nvSpPr>
        <p:spPr>
          <a:xfrm rot="12406211">
            <a:off x="5528368" y="2595767"/>
            <a:ext cx="1296749" cy="1925001"/>
          </a:xfrm>
          <a:prstGeom prst="halfFrame">
            <a:avLst>
              <a:gd name="adj1" fmla="val 24449"/>
              <a:gd name="adj2" fmla="val 21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20446436">
            <a:off x="1691708" y="2281985"/>
            <a:ext cx="5323099" cy="9925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Which country will Tony’s mother visit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now</a:t>
            </a: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lang="zh-CN" alt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56161" y="1437086"/>
            <a:ext cx="6179344" cy="13311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1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Do you know </a:t>
            </a:r>
            <a:r>
              <a:rPr lang="en-US" altLang="zh-CN" sz="41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what Australia is famous for</a:t>
            </a:r>
            <a:r>
              <a:rPr lang="en-US" altLang="zh-CN" sz="4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lang="zh-CN" altLang="en-US" sz="4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800" y="719667"/>
            <a:ext cx="13716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Presentation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7529" y="586787"/>
            <a:ext cx="6036071" cy="457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形标注 7"/>
          <p:cNvSpPr/>
          <p:nvPr/>
        </p:nvSpPr>
        <p:spPr>
          <a:xfrm>
            <a:off x="1769534" y="1127523"/>
            <a:ext cx="2335477" cy="690602"/>
          </a:xfrm>
          <a:prstGeom prst="wedgeEllipseCallout">
            <a:avLst>
              <a:gd name="adj1" fmla="val 11784"/>
              <a:gd name="adj2" fmla="val 90411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central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任意多边形 1">
            <a:hlinkClick r:id="rId4" action="ppaction://hlinksldjump"/>
          </p:cNvPr>
          <p:cNvSpPr/>
          <p:nvPr/>
        </p:nvSpPr>
        <p:spPr>
          <a:xfrm>
            <a:off x="6089452" y="1127523"/>
            <a:ext cx="798909" cy="1169194"/>
          </a:xfrm>
          <a:custGeom>
            <a:avLst/>
            <a:gdLst>
              <a:gd name="connsiteX0" fmla="*/ 0 w 1065940"/>
              <a:gd name="connsiteY0" fmla="*/ 204717 h 1559616"/>
              <a:gd name="connsiteX1" fmla="*/ 68239 w 1065940"/>
              <a:gd name="connsiteY1" fmla="*/ 354842 h 1559616"/>
              <a:gd name="connsiteX2" fmla="*/ 95534 w 1065940"/>
              <a:gd name="connsiteY2" fmla="*/ 395785 h 1559616"/>
              <a:gd name="connsiteX3" fmla="*/ 122830 w 1065940"/>
              <a:gd name="connsiteY3" fmla="*/ 477672 h 1559616"/>
              <a:gd name="connsiteX4" fmla="*/ 136477 w 1065940"/>
              <a:gd name="connsiteY4" fmla="*/ 518615 h 1559616"/>
              <a:gd name="connsiteX5" fmla="*/ 150125 w 1065940"/>
              <a:gd name="connsiteY5" fmla="*/ 559559 h 1559616"/>
              <a:gd name="connsiteX6" fmla="*/ 163773 w 1065940"/>
              <a:gd name="connsiteY6" fmla="*/ 627797 h 1559616"/>
              <a:gd name="connsiteX7" fmla="*/ 218364 w 1065940"/>
              <a:gd name="connsiteY7" fmla="*/ 682388 h 1559616"/>
              <a:gd name="connsiteX8" fmla="*/ 245659 w 1065940"/>
              <a:gd name="connsiteY8" fmla="*/ 736979 h 1559616"/>
              <a:gd name="connsiteX9" fmla="*/ 272955 w 1065940"/>
              <a:gd name="connsiteY9" fmla="*/ 777923 h 1559616"/>
              <a:gd name="connsiteX10" fmla="*/ 300251 w 1065940"/>
              <a:gd name="connsiteY10" fmla="*/ 873457 h 1559616"/>
              <a:gd name="connsiteX11" fmla="*/ 313898 w 1065940"/>
              <a:gd name="connsiteY11" fmla="*/ 914400 h 1559616"/>
              <a:gd name="connsiteX12" fmla="*/ 327546 w 1065940"/>
              <a:gd name="connsiteY12" fmla="*/ 968991 h 1559616"/>
              <a:gd name="connsiteX13" fmla="*/ 368489 w 1065940"/>
              <a:gd name="connsiteY13" fmla="*/ 1050878 h 1559616"/>
              <a:gd name="connsiteX14" fmla="*/ 395785 w 1065940"/>
              <a:gd name="connsiteY14" fmla="*/ 1132765 h 1559616"/>
              <a:gd name="connsiteX15" fmla="*/ 409433 w 1065940"/>
              <a:gd name="connsiteY15" fmla="*/ 1173708 h 1559616"/>
              <a:gd name="connsiteX16" fmla="*/ 436728 w 1065940"/>
              <a:gd name="connsiteY16" fmla="*/ 1214651 h 1559616"/>
              <a:gd name="connsiteX17" fmla="*/ 464024 w 1065940"/>
              <a:gd name="connsiteY17" fmla="*/ 1310185 h 1559616"/>
              <a:gd name="connsiteX18" fmla="*/ 559558 w 1065940"/>
              <a:gd name="connsiteY18" fmla="*/ 1364776 h 1559616"/>
              <a:gd name="connsiteX19" fmla="*/ 682388 w 1065940"/>
              <a:gd name="connsiteY19" fmla="*/ 1392072 h 1559616"/>
              <a:gd name="connsiteX20" fmla="*/ 736979 w 1065940"/>
              <a:gd name="connsiteY20" fmla="*/ 1473959 h 1559616"/>
              <a:gd name="connsiteX21" fmla="*/ 818865 w 1065940"/>
              <a:gd name="connsiteY21" fmla="*/ 1501254 h 1559616"/>
              <a:gd name="connsiteX22" fmla="*/ 859809 w 1065940"/>
              <a:gd name="connsiteY22" fmla="*/ 1514902 h 1559616"/>
              <a:gd name="connsiteX23" fmla="*/ 873456 w 1065940"/>
              <a:gd name="connsiteY23" fmla="*/ 1555845 h 1559616"/>
              <a:gd name="connsiteX24" fmla="*/ 996286 w 1065940"/>
              <a:gd name="connsiteY24" fmla="*/ 1514902 h 1559616"/>
              <a:gd name="connsiteX25" fmla="*/ 1023582 w 1065940"/>
              <a:gd name="connsiteY25" fmla="*/ 1473959 h 1559616"/>
              <a:gd name="connsiteX26" fmla="*/ 1064525 w 1065940"/>
              <a:gd name="connsiteY26" fmla="*/ 1433015 h 1559616"/>
              <a:gd name="connsiteX27" fmla="*/ 1023582 w 1065940"/>
              <a:gd name="connsiteY27" fmla="*/ 1323833 h 1559616"/>
              <a:gd name="connsiteX28" fmla="*/ 982639 w 1065940"/>
              <a:gd name="connsiteY28" fmla="*/ 1296538 h 1559616"/>
              <a:gd name="connsiteX29" fmla="*/ 968991 w 1065940"/>
              <a:gd name="connsiteY29" fmla="*/ 1255594 h 1559616"/>
              <a:gd name="connsiteX30" fmla="*/ 928048 w 1065940"/>
              <a:gd name="connsiteY30" fmla="*/ 1241947 h 1559616"/>
              <a:gd name="connsiteX31" fmla="*/ 900752 w 1065940"/>
              <a:gd name="connsiteY31" fmla="*/ 1160060 h 1559616"/>
              <a:gd name="connsiteX32" fmla="*/ 887104 w 1065940"/>
              <a:gd name="connsiteY32" fmla="*/ 1105469 h 1559616"/>
              <a:gd name="connsiteX33" fmla="*/ 777922 w 1065940"/>
              <a:gd name="connsiteY33" fmla="*/ 982639 h 1559616"/>
              <a:gd name="connsiteX34" fmla="*/ 764274 w 1065940"/>
              <a:gd name="connsiteY34" fmla="*/ 941696 h 1559616"/>
              <a:gd name="connsiteX35" fmla="*/ 736979 w 1065940"/>
              <a:gd name="connsiteY35" fmla="*/ 900753 h 1559616"/>
              <a:gd name="connsiteX36" fmla="*/ 696036 w 1065940"/>
              <a:gd name="connsiteY36" fmla="*/ 818866 h 1559616"/>
              <a:gd name="connsiteX37" fmla="*/ 682388 w 1065940"/>
              <a:gd name="connsiteY37" fmla="*/ 655093 h 1559616"/>
              <a:gd name="connsiteX38" fmla="*/ 641445 w 1065940"/>
              <a:gd name="connsiteY38" fmla="*/ 573206 h 1559616"/>
              <a:gd name="connsiteX39" fmla="*/ 600501 w 1065940"/>
              <a:gd name="connsiteY39" fmla="*/ 532263 h 1559616"/>
              <a:gd name="connsiteX40" fmla="*/ 573206 w 1065940"/>
              <a:gd name="connsiteY40" fmla="*/ 491320 h 1559616"/>
              <a:gd name="connsiteX41" fmla="*/ 518615 w 1065940"/>
              <a:gd name="connsiteY41" fmla="*/ 464024 h 1559616"/>
              <a:gd name="connsiteX42" fmla="*/ 464024 w 1065940"/>
              <a:gd name="connsiteY42" fmla="*/ 382138 h 1559616"/>
              <a:gd name="connsiteX43" fmla="*/ 395785 w 1065940"/>
              <a:gd name="connsiteY43" fmla="*/ 300251 h 1559616"/>
              <a:gd name="connsiteX44" fmla="*/ 382137 w 1065940"/>
              <a:gd name="connsiteY44" fmla="*/ 259308 h 1559616"/>
              <a:gd name="connsiteX45" fmla="*/ 354842 w 1065940"/>
              <a:gd name="connsiteY45" fmla="*/ 218365 h 1559616"/>
              <a:gd name="connsiteX46" fmla="*/ 327546 w 1065940"/>
              <a:gd name="connsiteY46" fmla="*/ 163773 h 1559616"/>
              <a:gd name="connsiteX47" fmla="*/ 232012 w 1065940"/>
              <a:gd name="connsiteY47" fmla="*/ 40944 h 1559616"/>
              <a:gd name="connsiteX48" fmla="*/ 191068 w 1065940"/>
              <a:gd name="connsiteY48" fmla="*/ 13648 h 1559616"/>
              <a:gd name="connsiteX49" fmla="*/ 150125 w 1065940"/>
              <a:gd name="connsiteY49" fmla="*/ 0 h 1559616"/>
              <a:gd name="connsiteX50" fmla="*/ 81886 w 1065940"/>
              <a:gd name="connsiteY50" fmla="*/ 13648 h 1559616"/>
              <a:gd name="connsiteX51" fmla="*/ 54591 w 1065940"/>
              <a:gd name="connsiteY51" fmla="*/ 54591 h 1559616"/>
              <a:gd name="connsiteX52" fmla="*/ 40943 w 1065940"/>
              <a:gd name="connsiteY52" fmla="*/ 245660 h 155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5940" h="1559616">
                <a:moveTo>
                  <a:pt x="0" y="204717"/>
                </a:moveTo>
                <a:cubicBezTo>
                  <a:pt x="98044" y="368126"/>
                  <a:pt x="-13325" y="171325"/>
                  <a:pt x="68239" y="354842"/>
                </a:cubicBezTo>
                <a:cubicBezTo>
                  <a:pt x="74901" y="369831"/>
                  <a:pt x="88872" y="380796"/>
                  <a:pt x="95534" y="395785"/>
                </a:cubicBezTo>
                <a:cubicBezTo>
                  <a:pt x="107219" y="422077"/>
                  <a:pt x="113732" y="450376"/>
                  <a:pt x="122830" y="477672"/>
                </a:cubicBezTo>
                <a:lnTo>
                  <a:pt x="136477" y="518615"/>
                </a:lnTo>
                <a:cubicBezTo>
                  <a:pt x="141026" y="532263"/>
                  <a:pt x="147304" y="545452"/>
                  <a:pt x="150125" y="559559"/>
                </a:cubicBezTo>
                <a:cubicBezTo>
                  <a:pt x="154674" y="582305"/>
                  <a:pt x="152508" y="607520"/>
                  <a:pt x="163773" y="627797"/>
                </a:cubicBezTo>
                <a:cubicBezTo>
                  <a:pt x="176271" y="650293"/>
                  <a:pt x="200167" y="664191"/>
                  <a:pt x="218364" y="682388"/>
                </a:cubicBezTo>
                <a:cubicBezTo>
                  <a:pt x="227462" y="700585"/>
                  <a:pt x="235565" y="719315"/>
                  <a:pt x="245659" y="736979"/>
                </a:cubicBezTo>
                <a:cubicBezTo>
                  <a:pt x="253797" y="751221"/>
                  <a:pt x="265619" y="763252"/>
                  <a:pt x="272955" y="777923"/>
                </a:cubicBezTo>
                <a:cubicBezTo>
                  <a:pt x="283863" y="799738"/>
                  <a:pt x="294421" y="853051"/>
                  <a:pt x="300251" y="873457"/>
                </a:cubicBezTo>
                <a:cubicBezTo>
                  <a:pt x="304203" y="887289"/>
                  <a:pt x="309946" y="900568"/>
                  <a:pt x="313898" y="914400"/>
                </a:cubicBezTo>
                <a:cubicBezTo>
                  <a:pt x="319051" y="932435"/>
                  <a:pt x="322393" y="950956"/>
                  <a:pt x="327546" y="968991"/>
                </a:cubicBezTo>
                <a:cubicBezTo>
                  <a:pt x="357411" y="1073517"/>
                  <a:pt x="320638" y="943213"/>
                  <a:pt x="368489" y="1050878"/>
                </a:cubicBezTo>
                <a:cubicBezTo>
                  <a:pt x="380174" y="1077170"/>
                  <a:pt x="386686" y="1105469"/>
                  <a:pt x="395785" y="1132765"/>
                </a:cubicBezTo>
                <a:cubicBezTo>
                  <a:pt x="400334" y="1146413"/>
                  <a:pt x="401453" y="1161738"/>
                  <a:pt x="409433" y="1173708"/>
                </a:cubicBezTo>
                <a:lnTo>
                  <a:pt x="436728" y="1214651"/>
                </a:lnTo>
                <a:cubicBezTo>
                  <a:pt x="438548" y="1221932"/>
                  <a:pt x="456192" y="1298437"/>
                  <a:pt x="464024" y="1310185"/>
                </a:cubicBezTo>
                <a:cubicBezTo>
                  <a:pt x="495380" y="1357220"/>
                  <a:pt x="508448" y="1353418"/>
                  <a:pt x="559558" y="1364776"/>
                </a:cubicBezTo>
                <a:cubicBezTo>
                  <a:pt x="715449" y="1399418"/>
                  <a:pt x="549289" y="1358797"/>
                  <a:pt x="682388" y="1392072"/>
                </a:cubicBezTo>
                <a:cubicBezTo>
                  <a:pt x="700585" y="1419368"/>
                  <a:pt x="705857" y="1463585"/>
                  <a:pt x="736979" y="1473959"/>
                </a:cubicBezTo>
                <a:lnTo>
                  <a:pt x="818865" y="1501254"/>
                </a:lnTo>
                <a:lnTo>
                  <a:pt x="859809" y="1514902"/>
                </a:lnTo>
                <a:cubicBezTo>
                  <a:pt x="864358" y="1528550"/>
                  <a:pt x="859624" y="1551893"/>
                  <a:pt x="873456" y="1555845"/>
                </a:cubicBezTo>
                <a:cubicBezTo>
                  <a:pt x="924940" y="1570555"/>
                  <a:pt x="959929" y="1539140"/>
                  <a:pt x="996286" y="1514902"/>
                </a:cubicBezTo>
                <a:cubicBezTo>
                  <a:pt x="1005385" y="1501254"/>
                  <a:pt x="1013081" y="1486560"/>
                  <a:pt x="1023582" y="1473959"/>
                </a:cubicBezTo>
                <a:cubicBezTo>
                  <a:pt x="1035938" y="1459132"/>
                  <a:pt x="1059844" y="1451740"/>
                  <a:pt x="1064525" y="1433015"/>
                </a:cubicBezTo>
                <a:cubicBezTo>
                  <a:pt x="1072336" y="1401769"/>
                  <a:pt x="1046296" y="1346547"/>
                  <a:pt x="1023582" y="1323833"/>
                </a:cubicBezTo>
                <a:cubicBezTo>
                  <a:pt x="1011984" y="1312235"/>
                  <a:pt x="996287" y="1305636"/>
                  <a:pt x="982639" y="1296538"/>
                </a:cubicBezTo>
                <a:cubicBezTo>
                  <a:pt x="978090" y="1282890"/>
                  <a:pt x="979164" y="1265767"/>
                  <a:pt x="968991" y="1255594"/>
                </a:cubicBezTo>
                <a:cubicBezTo>
                  <a:pt x="958819" y="1245422"/>
                  <a:pt x="936410" y="1253653"/>
                  <a:pt x="928048" y="1241947"/>
                </a:cubicBezTo>
                <a:cubicBezTo>
                  <a:pt x="911324" y="1218534"/>
                  <a:pt x="909851" y="1187356"/>
                  <a:pt x="900752" y="1160060"/>
                </a:cubicBezTo>
                <a:cubicBezTo>
                  <a:pt x="894820" y="1142266"/>
                  <a:pt x="897860" y="1120835"/>
                  <a:pt x="887104" y="1105469"/>
                </a:cubicBezTo>
                <a:cubicBezTo>
                  <a:pt x="823809" y="1015048"/>
                  <a:pt x="813803" y="1054398"/>
                  <a:pt x="777922" y="982639"/>
                </a:cubicBezTo>
                <a:cubicBezTo>
                  <a:pt x="771488" y="969772"/>
                  <a:pt x="770708" y="954563"/>
                  <a:pt x="764274" y="941696"/>
                </a:cubicBezTo>
                <a:cubicBezTo>
                  <a:pt x="756939" y="927025"/>
                  <a:pt x="744314" y="915424"/>
                  <a:pt x="736979" y="900753"/>
                </a:cubicBezTo>
                <a:cubicBezTo>
                  <a:pt x="680476" y="787745"/>
                  <a:pt x="774258" y="936201"/>
                  <a:pt x="696036" y="818866"/>
                </a:cubicBezTo>
                <a:cubicBezTo>
                  <a:pt x="691487" y="764275"/>
                  <a:pt x="689628" y="709393"/>
                  <a:pt x="682388" y="655093"/>
                </a:cubicBezTo>
                <a:cubicBezTo>
                  <a:pt x="678480" y="625785"/>
                  <a:pt x="659700" y="595112"/>
                  <a:pt x="641445" y="573206"/>
                </a:cubicBezTo>
                <a:cubicBezTo>
                  <a:pt x="629089" y="558379"/>
                  <a:pt x="612857" y="547090"/>
                  <a:pt x="600501" y="532263"/>
                </a:cubicBezTo>
                <a:cubicBezTo>
                  <a:pt x="590000" y="519662"/>
                  <a:pt x="585807" y="501821"/>
                  <a:pt x="573206" y="491320"/>
                </a:cubicBezTo>
                <a:cubicBezTo>
                  <a:pt x="557577" y="478295"/>
                  <a:pt x="536812" y="473123"/>
                  <a:pt x="518615" y="464024"/>
                </a:cubicBezTo>
                <a:cubicBezTo>
                  <a:pt x="500418" y="436729"/>
                  <a:pt x="487221" y="405335"/>
                  <a:pt x="464024" y="382138"/>
                </a:cubicBezTo>
                <a:cubicBezTo>
                  <a:pt x="433840" y="351954"/>
                  <a:pt x="414786" y="338254"/>
                  <a:pt x="395785" y="300251"/>
                </a:cubicBezTo>
                <a:cubicBezTo>
                  <a:pt x="389351" y="287384"/>
                  <a:pt x="388571" y="272175"/>
                  <a:pt x="382137" y="259308"/>
                </a:cubicBezTo>
                <a:cubicBezTo>
                  <a:pt x="374802" y="244637"/>
                  <a:pt x="362980" y="232606"/>
                  <a:pt x="354842" y="218365"/>
                </a:cubicBezTo>
                <a:cubicBezTo>
                  <a:pt x="344748" y="200700"/>
                  <a:pt x="338014" y="181219"/>
                  <a:pt x="327546" y="163773"/>
                </a:cubicBezTo>
                <a:cubicBezTo>
                  <a:pt x="297112" y="113050"/>
                  <a:pt x="275640" y="77300"/>
                  <a:pt x="232012" y="40944"/>
                </a:cubicBezTo>
                <a:cubicBezTo>
                  <a:pt x="219411" y="30443"/>
                  <a:pt x="205739" y="20984"/>
                  <a:pt x="191068" y="13648"/>
                </a:cubicBezTo>
                <a:cubicBezTo>
                  <a:pt x="178201" y="7214"/>
                  <a:pt x="163773" y="4549"/>
                  <a:pt x="150125" y="0"/>
                </a:cubicBezTo>
                <a:cubicBezTo>
                  <a:pt x="127379" y="4549"/>
                  <a:pt x="102026" y="2139"/>
                  <a:pt x="81886" y="13648"/>
                </a:cubicBezTo>
                <a:cubicBezTo>
                  <a:pt x="67645" y="21786"/>
                  <a:pt x="61052" y="39515"/>
                  <a:pt x="54591" y="54591"/>
                </a:cubicBezTo>
                <a:cubicBezTo>
                  <a:pt x="29909" y="112182"/>
                  <a:pt x="40943" y="190191"/>
                  <a:pt x="40943" y="24566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hlinkClick r:id="rId5" action="ppaction://hlinksldjump"/>
          </p:cNvPr>
          <p:cNvSpPr/>
          <p:nvPr/>
        </p:nvSpPr>
        <p:spPr>
          <a:xfrm>
            <a:off x="2789635" y="2139555"/>
            <a:ext cx="2322909" cy="37861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5938242" y="3728691"/>
            <a:ext cx="1101329" cy="1893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椭圆形标注 8"/>
          <p:cNvSpPr/>
          <p:nvPr/>
        </p:nvSpPr>
        <p:spPr>
          <a:xfrm rot="2204364">
            <a:off x="3373774" y="2053658"/>
            <a:ext cx="4376147" cy="413705"/>
          </a:xfrm>
          <a:prstGeom prst="wedgeEllipseCallout">
            <a:avLst>
              <a:gd name="adj1" fmla="val 8277"/>
              <a:gd name="adj2" fmla="val -140736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en-US" altLang="zh-CN" sz="2400" b="1" dirty="0">
                <a:solidFill>
                  <a:srgbClr val="0099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off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northeast coast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5610" name="Picture 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01404" y="1878807"/>
            <a:ext cx="694134" cy="69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Microsoft Office PowerPoint</Application>
  <PresentationFormat>全屏显示(16:9)</PresentationFormat>
  <Paragraphs>237</Paragraphs>
  <Slides>33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Which photo do you like best? Why? Can you descirbe it?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2020-06-27T06:38:00Z</dcterms:created>
  <dcterms:modified xsi:type="dcterms:W3CDTF">2023-01-16T20:13:48Z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EE4668EB90564F6CAB1B3CDB94DC35E5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