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68" r:id="rId2"/>
    <p:sldId id="293" r:id="rId3"/>
    <p:sldId id="315" r:id="rId4"/>
    <p:sldId id="263" r:id="rId5"/>
    <p:sldId id="621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5" r:id="rId19"/>
    <p:sldId id="625" r:id="rId20"/>
    <p:sldId id="616" r:id="rId21"/>
    <p:sldId id="617" r:id="rId22"/>
    <p:sldId id="618" r:id="rId23"/>
    <p:sldId id="619" r:id="rId24"/>
    <p:sldId id="620" r:id="rId25"/>
    <p:sldId id="641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98">
          <p15:clr>
            <a:srgbClr val="A4A3A4"/>
          </p15:clr>
        </p15:guide>
        <p15:guide id="3" orient="horz" pos="2471">
          <p15:clr>
            <a:srgbClr val="A4A3A4"/>
          </p15:clr>
        </p15:guide>
        <p15:guide id="4" pos="2875">
          <p15:clr>
            <a:srgbClr val="A4A3A4"/>
          </p15:clr>
        </p15:guide>
        <p15:guide id="5" pos="675">
          <p15:clr>
            <a:srgbClr val="A4A3A4"/>
          </p15:clr>
        </p15:guide>
        <p15:guide id="6" pos="5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0023"/>
    <a:srgbClr val="FF9B01"/>
    <a:srgbClr val="177743"/>
    <a:srgbClr val="1A804A"/>
    <a:srgbClr val="A7EA65"/>
    <a:srgbClr val="6DC01A"/>
    <a:srgbClr val="529013"/>
    <a:srgbClr val="14703D"/>
    <a:srgbClr val="98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14" autoAdjust="0"/>
  </p:normalViewPr>
  <p:slideViewPr>
    <p:cSldViewPr showGuides="1">
      <p:cViewPr varScale="1">
        <p:scale>
          <a:sx n="106" d="100"/>
          <a:sy n="106" d="100"/>
        </p:scale>
        <p:origin x="-102" y="-702"/>
      </p:cViewPr>
      <p:guideLst>
        <p:guide orient="horz" pos="1620"/>
        <p:guide orient="horz" pos="798"/>
        <p:guide orient="horz" pos="2471"/>
        <p:guide pos="2875"/>
        <p:guide pos="675"/>
        <p:guide pos="50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Tm="8000"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4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/>
          <p:cNvSpPr/>
          <p:nvPr/>
        </p:nvSpPr>
        <p:spPr>
          <a:xfrm>
            <a:off x="0" y="3752850"/>
            <a:ext cx="9144000" cy="139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pic>
        <p:nvPicPr>
          <p:cNvPr id="3" name="图片 2" descr="timg (21)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5" y="1059750"/>
            <a:ext cx="4194591" cy="3120773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032000" y="715769"/>
            <a:ext cx="5112000" cy="2008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第五单元  数据处理</a:t>
            </a:r>
          </a:p>
          <a:p>
            <a:pPr algn="ctr">
              <a:lnSpc>
                <a:spcPct val="150000"/>
              </a:lnSpc>
            </a:pPr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身高的变化</a:t>
            </a:r>
            <a:endParaRPr lang="en-US" altLang="zh-CN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37175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2"/>
          <p:cNvGrpSpPr/>
          <p:nvPr/>
        </p:nvGrpSpPr>
        <p:grpSpPr>
          <a:xfrm>
            <a:off x="1160145" y="1291352"/>
            <a:ext cx="4018360" cy="400050"/>
            <a:chOff x="0" y="751"/>
            <a:chExt cx="3375" cy="336"/>
          </a:xfrm>
        </p:grpSpPr>
        <p:pic>
          <p:nvPicPr>
            <p:cNvPr id="23554" name="Picture 10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777"/>
              <a:ext cx="288" cy="3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5" name="Rectangle 11"/>
            <p:cNvSpPr/>
            <p:nvPr/>
          </p:nvSpPr>
          <p:spPr>
            <a:xfrm>
              <a:off x="204" y="751"/>
              <a:ext cx="3171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根据统计图，回答下面的问题。</a:t>
              </a:r>
            </a:p>
          </p:txBody>
        </p:sp>
      </p:grpSp>
      <p:sp>
        <p:nvSpPr>
          <p:cNvPr id="148495" name="Rectangle 15"/>
          <p:cNvSpPr/>
          <p:nvPr/>
        </p:nvSpPr>
        <p:spPr>
          <a:xfrm>
            <a:off x="1138714" y="1898809"/>
            <a:ext cx="6165790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）淘气的身高在全市男生中所处的位置有变化吗？</a:t>
            </a:r>
          </a:p>
        </p:txBody>
      </p:sp>
      <p:sp>
        <p:nvSpPr>
          <p:cNvPr id="15" name="矩形 14"/>
          <p:cNvSpPr/>
          <p:nvPr/>
        </p:nvSpPr>
        <p:spPr>
          <a:xfrm>
            <a:off x="1398032" y="2619138"/>
            <a:ext cx="6429375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淘气的身高在全市男生中所处的位置有变化。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344454" y="2926319"/>
            <a:ext cx="6429375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一、二年级时比全市男生平均身高要低一些。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344454" y="3247788"/>
            <a:ext cx="6429375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三年级与全市男生平均身高相同。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344454" y="3569257"/>
            <a:ext cx="6429375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四至六年级淘气的身高比全市男生平均身高要高一些。</a:t>
            </a:r>
          </a:p>
        </p:txBody>
      </p:sp>
      <p:pic>
        <p:nvPicPr>
          <p:cNvPr id="2" name="图片 1" descr="2c922fca8d27e68241803df1d46bccc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25152" y="-15716"/>
            <a:ext cx="2340769" cy="2340769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5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306830" y="767715"/>
            <a:ext cx="3990975" cy="504349"/>
            <a:chOff x="0" y="751"/>
            <a:chExt cx="3352" cy="326"/>
          </a:xfrm>
        </p:grpSpPr>
        <p:pic>
          <p:nvPicPr>
            <p:cNvPr id="24578" name="Picture 10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777"/>
              <a:ext cx="288" cy="3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79" name="Rectangle 11"/>
            <p:cNvSpPr/>
            <p:nvPr/>
          </p:nvSpPr>
          <p:spPr>
            <a:xfrm>
              <a:off x="204" y="751"/>
              <a:ext cx="3148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根据统计图，回答下面的问题。</a:t>
              </a: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1305878" y="1231109"/>
            <a:ext cx="6829425" cy="738188"/>
            <a:chOff x="24" y="3404"/>
            <a:chExt cx="5736" cy="620"/>
          </a:xfrm>
        </p:grpSpPr>
        <p:pic>
          <p:nvPicPr>
            <p:cNvPr id="24581" name="Picture 1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" y="3416"/>
              <a:ext cx="288" cy="3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2" name="Rectangle 18"/>
            <p:cNvSpPr/>
            <p:nvPr/>
          </p:nvSpPr>
          <p:spPr>
            <a:xfrm>
              <a:off x="286" y="3404"/>
              <a:ext cx="5474" cy="6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根据统计，全市初三男生的平均身高是 </a:t>
              </a: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164 cm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，请你估计三年后淘气初三时的身高。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040494" y="2007156"/>
            <a:ext cx="1285875" cy="3905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165cm</a:t>
            </a:r>
          </a:p>
        </p:txBody>
      </p:sp>
      <p:sp>
        <p:nvSpPr>
          <p:cNvPr id="18" name="矩形 17"/>
          <p:cNvSpPr/>
          <p:nvPr/>
        </p:nvSpPr>
        <p:spPr>
          <a:xfrm>
            <a:off x="3725227" y="1766650"/>
            <a:ext cx="1500188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170cm</a:t>
            </a:r>
          </a:p>
        </p:txBody>
      </p:sp>
      <p:sp>
        <p:nvSpPr>
          <p:cNvPr id="19" name="矩形 18"/>
          <p:cNvSpPr/>
          <p:nvPr/>
        </p:nvSpPr>
        <p:spPr>
          <a:xfrm>
            <a:off x="5613559" y="1817846"/>
            <a:ext cx="2303860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165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170cm</a:t>
            </a:r>
          </a:p>
        </p:txBody>
      </p:sp>
      <p:pic>
        <p:nvPicPr>
          <p:cNvPr id="22535" name="Picture 2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95262" y="2302431"/>
            <a:ext cx="1017984" cy="218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2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24038" y="1927384"/>
            <a:ext cx="1050131" cy="2561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28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815965" y="2141697"/>
            <a:ext cx="1047750" cy="24074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b34bdb6a877923ee1b5754c96ec6ef8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683818" y="1905"/>
            <a:ext cx="1493044" cy="1493044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50" name="图片 4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4"/>
          <p:cNvSpPr txBox="1"/>
          <p:nvPr/>
        </p:nvSpPr>
        <p:spPr>
          <a:xfrm>
            <a:off x="1660684" y="1357313"/>
            <a:ext cx="5974556" cy="71485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笑笑想比较甲、乙两班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名同学的身高情况，</a:t>
            </a:r>
            <a:endParaRPr lang="en-US" altLang="zh-CN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看看有什么不同。</a:t>
            </a:r>
          </a:p>
        </p:txBody>
      </p:sp>
      <p:pic>
        <p:nvPicPr>
          <p:cNvPr id="27650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98220" y="724853"/>
            <a:ext cx="1045369" cy="513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0684" y="2073117"/>
            <a:ext cx="3592116" cy="351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80" name="Picture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2325" y="2571751"/>
            <a:ext cx="2270522" cy="10322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81" name="Picture 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3299" y="3452812"/>
            <a:ext cx="2228850" cy="1033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82" name="Picture 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9015" y="2571750"/>
            <a:ext cx="2110978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download_a271a94768c7d45978fc2e95e8b3d2f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29989" y="1"/>
            <a:ext cx="1614011" cy="13168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611" y="1178719"/>
            <a:ext cx="6590109" cy="891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80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9005" y="2075974"/>
            <a:ext cx="2270522" cy="10322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698183" y="3051810"/>
            <a:ext cx="7905274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甲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:132, 134, 143,147, 153, 154, 155, 155, 159, 164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698183" y="3479959"/>
            <a:ext cx="8203406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乙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:143, 147,148, 148, 149,149, 152, 152,153, 154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7939088" y="3062288"/>
            <a:ext cx="535781" cy="375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679" name="文本框 1"/>
          <p:cNvSpPr txBox="1"/>
          <p:nvPr/>
        </p:nvSpPr>
        <p:spPr>
          <a:xfrm>
            <a:off x="4011930" y="2075736"/>
            <a:ext cx="3548063" cy="10382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先把每组数据按照从小到大的顺序排列</a:t>
            </a:r>
            <a:r>
              <a:rPr lang="en-US" altLang="zh-CN" sz="21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然后比较最高的身高。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85590" y="3911441"/>
            <a:ext cx="3370153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甲组的最高身高比乙组高。</a:t>
            </a:r>
          </a:p>
        </p:txBody>
      </p:sp>
      <p:pic>
        <p:nvPicPr>
          <p:cNvPr id="27650" name="Picture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8220" y="671037"/>
            <a:ext cx="1045369" cy="513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bldLvl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290638" y="1911430"/>
            <a:ext cx="6375797" cy="10382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甲班的平均身高：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(132+155+134+147+164+159+143+154+153+155)÷10=149</a:t>
            </a:r>
            <a:r>
              <a:rPr lang="en-US" altLang="zh-CN" sz="21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（厘米）</a:t>
            </a:r>
          </a:p>
        </p:txBody>
      </p:sp>
      <p:sp>
        <p:nvSpPr>
          <p:cNvPr id="17" name="矩形 16"/>
          <p:cNvSpPr/>
          <p:nvPr/>
        </p:nvSpPr>
        <p:spPr>
          <a:xfrm>
            <a:off x="1276827" y="2949893"/>
            <a:ext cx="6389846" cy="1037749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乙班的平均身高： </a:t>
            </a:r>
            <a:endParaRPr lang="en-US" altLang="zh-CN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(148+152+147+149+148+149+143+153+152+154)÷10=149</a:t>
            </a:r>
            <a:r>
              <a:rPr lang="en-US" altLang="zh-CN" sz="21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 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（厘米）</a:t>
            </a:r>
          </a:p>
        </p:txBody>
      </p:sp>
      <p:pic>
        <p:nvPicPr>
          <p:cNvPr id="126981" name="Picture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549" y="1270397"/>
            <a:ext cx="2228850" cy="103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920702" y="3962876"/>
            <a:ext cx="404341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甲班的平均身高比乙班高</a:t>
            </a: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0.1cm</a:t>
            </a: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100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7650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8220" y="724853"/>
            <a:ext cx="1045369" cy="513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6" name="图片 5" descr="f4a3bca8f052a5210902c233e67431fc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9510" y="1"/>
            <a:ext cx="1671638" cy="202549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标注 11"/>
          <p:cNvSpPr/>
          <p:nvPr/>
        </p:nvSpPr>
        <p:spPr>
          <a:xfrm>
            <a:off x="2218373" y="1293257"/>
            <a:ext cx="3336131" cy="482204"/>
          </a:xfrm>
          <a:prstGeom prst="wedgeRoundRectCallout">
            <a:avLst>
              <a:gd name="adj1" fmla="val -56864"/>
              <a:gd name="adj2" fmla="val -17405"/>
              <a:gd name="adj3" fmla="val 16667"/>
            </a:avLst>
          </a:prstGeom>
          <a:solidFill>
            <a:srgbClr val="FFFFF5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按</a:t>
            </a:r>
            <a:r>
              <a:rPr lang="en-US" altLang="zh-CN" sz="2100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5cm</a:t>
            </a:r>
            <a:r>
              <a:rPr lang="zh-CN" altLang="en-US" sz="2100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分段制成统计表。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39679" y="1302544"/>
            <a:ext cx="803672" cy="1107281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397794" y="2469833"/>
          <a:ext cx="6268881" cy="2030254"/>
        </p:xfrm>
        <a:graphic>
          <a:graphicData uri="http://schemas.openxmlformats.org/drawingml/2006/table">
            <a:tbl>
              <a:tblPr firstRow="1" firstCol="1">
                <a:gradFill rotWithShape="1">
                  <a:gsLst>
                    <a:gs pos="0">
                      <a:srgbClr val="DAEDEF">
                        <a:tint val="50000"/>
                        <a:satMod val="300000"/>
                      </a:srgbClr>
                    </a:gs>
                    <a:gs pos="35000">
                      <a:srgbClr val="DAEDEF">
                        <a:tint val="37000"/>
                        <a:satMod val="300000"/>
                      </a:srgbClr>
                    </a:gs>
                    <a:gs pos="100000">
                      <a:srgbClr val="DAEDE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tableStyleId>{5940675A-B579-460E-94D1-54222C63F5DA}</a:tableStyleId>
              </a:tblPr>
              <a:tblGrid>
                <a:gridCol w="1339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7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　</a:t>
                      </a:r>
                      <a:r>
                        <a:rPr lang="zh-CN" sz="2100" b="1" kern="1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身高段</a:t>
                      </a:r>
                      <a:endParaRPr lang="zh-CN" sz="2100" kern="1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1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　　</a:t>
                      </a:r>
                      <a:r>
                        <a:rPr lang="en-US" sz="21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en-US" sz="2100" b="1" kern="1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cm</a:t>
                      </a:r>
                      <a:endParaRPr lang="en-US" sz="2100" kern="1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1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班级　</a:t>
                      </a: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endParaRPr lang="en-US" altLang="en-US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2400" b="1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</a:t>
                      </a:r>
                      <a:endParaRPr lang="en-US" altLang="zh-CN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endParaRPr lang="en-US" altLang="en-US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140</a:t>
                      </a:r>
                      <a:endParaRPr lang="en-US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endParaRPr lang="en-US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145</a:t>
                      </a:r>
                      <a:endParaRPr lang="en-US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endParaRPr lang="en-US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150</a:t>
                      </a:r>
                      <a:endParaRPr lang="en-US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endParaRPr lang="en-US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endParaRPr lang="en-US" altLang="en-US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2400" b="1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</a:t>
                      </a:r>
                      <a:endParaRPr lang="en-US" altLang="zh-CN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endParaRPr lang="en-US" altLang="en-US" sz="2400" kern="1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甲班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25400" cap="flat" cmpd="sng" algn="ctr">
                      <a:solidFill>
                        <a:srgbClr val="DAEDEF"/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乙班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25400" cap="flat" cmpd="sng" algn="ctr">
                      <a:solidFill>
                        <a:srgbClr val="DAEDEF"/>
                      </a:solidFill>
                      <a:prstDash val="solid"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AEDEF"/>
                      </a:solidFill>
                      <a:prstDash val="solid"/>
                    </a:lnL>
                    <a:lnR w="9525" cap="flat" cmpd="sng" algn="ctr">
                      <a:solidFill>
                        <a:srgbClr val="DAEDEF"/>
                      </a:solidFill>
                      <a:prstDash val="solid"/>
                    </a:lnR>
                    <a:lnT w="9525" cap="flat" cmpd="sng" algn="ctr">
                      <a:solidFill>
                        <a:srgbClr val="DAEDEF"/>
                      </a:solidFill>
                      <a:prstDash val="solid"/>
                    </a:lnT>
                    <a:lnB w="9525" cap="flat" cmpd="sng" algn="ctr">
                      <a:solidFill>
                        <a:srgbClr val="DAEDE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415779" y="2034541"/>
            <a:ext cx="4446984" cy="39290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甲乙两班学生的身高分段情况统计表</a:t>
            </a:r>
          </a:p>
        </p:txBody>
      </p:sp>
      <p:pic>
        <p:nvPicPr>
          <p:cNvPr id="126982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9760" y="1146572"/>
            <a:ext cx="2110979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8220" y="724853"/>
            <a:ext cx="1045369" cy="513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对象 6"/>
          <p:cNvGraphicFramePr/>
          <p:nvPr/>
        </p:nvGraphicFramePr>
        <p:xfrm>
          <a:off x="1540669" y="1373029"/>
          <a:ext cx="5313998" cy="301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3" imgW="8286750" imgH="4924425" progId="excel.sheet.8">
                  <p:embed/>
                </p:oleObj>
              </mc:Choice>
              <mc:Fallback>
                <p:oleObj r:id="rId3" imgW="8286750" imgH="4924425" progId="excel.shee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0669" y="1373029"/>
                        <a:ext cx="5313998" cy="301609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矩形 4"/>
          <p:cNvSpPr/>
          <p:nvPr/>
        </p:nvSpPr>
        <p:spPr>
          <a:xfrm>
            <a:off x="1626632" y="1151335"/>
            <a:ext cx="4446984" cy="39290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甲乙两班学生的身高分段情况统计图</a:t>
            </a:r>
          </a:p>
        </p:txBody>
      </p:sp>
      <p:pic>
        <p:nvPicPr>
          <p:cNvPr id="27650" name="Picture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" y="724853"/>
            <a:ext cx="1045369" cy="513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6821" y="1341359"/>
            <a:ext cx="6643688" cy="71556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从统计表中可以看出乙班没有太矮的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也没有太高的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</a:p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处于中等水平的同学较多。</a:t>
            </a:r>
          </a:p>
        </p:txBody>
      </p:sp>
      <p:sp>
        <p:nvSpPr>
          <p:cNvPr id="8" name="矩形 7"/>
          <p:cNvSpPr/>
          <p:nvPr/>
        </p:nvSpPr>
        <p:spPr>
          <a:xfrm>
            <a:off x="1252300" y="2037874"/>
            <a:ext cx="5342334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甲班各身高段的人数差不多。</a:t>
            </a:r>
          </a:p>
        </p:txBody>
      </p:sp>
      <p:sp>
        <p:nvSpPr>
          <p:cNvPr id="9" name="矩形 8"/>
          <p:cNvSpPr/>
          <p:nvPr/>
        </p:nvSpPr>
        <p:spPr>
          <a:xfrm>
            <a:off x="1236822" y="2430781"/>
            <a:ext cx="6483191" cy="71485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从统计图中比较甲、乙两个班的身高会更加明显。</a:t>
            </a:r>
          </a:p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乙班在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145</a:t>
            </a:r>
            <a:r>
              <a:rPr lang="en-US" altLang="zh-CN" sz="2100" i="1" baseline="-25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~ 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154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厘米的比甲班多很多。</a:t>
            </a:r>
          </a:p>
        </p:txBody>
      </p:sp>
      <p:sp>
        <p:nvSpPr>
          <p:cNvPr id="10" name="矩形 9"/>
          <p:cNvSpPr/>
          <p:nvPr/>
        </p:nvSpPr>
        <p:spPr>
          <a:xfrm>
            <a:off x="1236821" y="3163015"/>
            <a:ext cx="6482954" cy="71556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从统计图中可以看出两班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140</a:t>
            </a:r>
            <a:r>
              <a:rPr lang="en-US" altLang="zh-CN" sz="21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~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144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厘米的人数是相同</a:t>
            </a:r>
          </a:p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都是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36822" y="873443"/>
            <a:ext cx="1442561" cy="483870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7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</a:t>
            </a:r>
          </a:p>
        </p:txBody>
      </p:sp>
      <p:pic>
        <p:nvPicPr>
          <p:cNvPr id="14" name="图片 13" descr="t014fc8f3587822b0a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99923" y="3564732"/>
            <a:ext cx="1578769" cy="157876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1571" y="2656999"/>
            <a:ext cx="5548313" cy="994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272540" y="1218724"/>
            <a:ext cx="2812733" cy="345281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我的身高变化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30631" y="1704975"/>
            <a:ext cx="5542121" cy="6224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调查自己一至六年纪的身高和所在地区男生（女生）的平均身高，填一填。</a:t>
            </a:r>
          </a:p>
        </p:txBody>
      </p:sp>
      <p:pic>
        <p:nvPicPr>
          <p:cNvPr id="11" name="图片 10" descr="timg (17)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2202" y="1069657"/>
            <a:ext cx="2420303" cy="2420303"/>
          </a:xfrm>
          <a:prstGeom prst="rect">
            <a:avLst/>
          </a:prstGeom>
        </p:spPr>
      </p:pic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56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44541" y="1764030"/>
            <a:ext cx="3783330" cy="13306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284447" y="1418749"/>
            <a:ext cx="5542121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（2）根据上面的数据，完成下面的统计图。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84446" y="3159443"/>
            <a:ext cx="6634163" cy="6224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（3）根据统计图，将自己的身高与本地区男生（女生）的平均身高比一比，说一说你有什么发现。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35130" y="855252"/>
            <a:ext cx="1822614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0103" y="1246823"/>
            <a:ext cx="7627144" cy="71485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1．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使学生进一步认识复式折线统计图，掌握制作方法，学会在有横轴、纵轴的方格上画折线表示相应数量的多少和变化情况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0102" y="2241709"/>
            <a:ext cx="7561898" cy="71485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2．能看懂复式折线统计图，能对复式折线统计图作简单的分析，能根据统计图中的信息解决简单的实际问题。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0102" y="3236596"/>
            <a:ext cx="7626668" cy="71485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3．在自主、合作、探究的学习中提高学生观察、分析、操作和实践能力。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48914" y="74296"/>
            <a:ext cx="1279684" cy="981551"/>
          </a:xfrm>
          <a:prstGeom prst="rect">
            <a:avLst/>
          </a:prstGeom>
        </p:spPr>
      </p:pic>
      <p:pic>
        <p:nvPicPr>
          <p:cNvPr id="18" name="图片 17" descr="9dcec6228f6f00fe23b29e0c01d6996d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15" y="3615690"/>
            <a:ext cx="1624013" cy="897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/>
          <p:nvPr/>
        </p:nvSpPr>
        <p:spPr>
          <a:xfrm>
            <a:off x="1348740" y="1227297"/>
            <a:ext cx="6221016" cy="62269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李老师教两个班的数学课，下面是他记录的某次测试两个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班数学成绩情况。（单位：分）</a:t>
            </a:r>
          </a:p>
        </p:txBody>
      </p:sp>
      <p:pic>
        <p:nvPicPr>
          <p:cNvPr id="35843" name="Picture 2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5049" y="1850231"/>
            <a:ext cx="4553426" cy="25555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58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/>
          <p:nvPr/>
        </p:nvSpPr>
        <p:spPr>
          <a:xfrm>
            <a:off x="1199198" y="1229678"/>
            <a:ext cx="6698456" cy="89892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⑴李老师所教两个班中哪个班数学成绩好一些？你是如何比较的？</a:t>
            </a:r>
          </a:p>
          <a:p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⑵按分数段整理数据，并制成条形统计图。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70873" y="1483282"/>
            <a:ext cx="1081065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六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(1)</a:t>
            </a:r>
            <a:r>
              <a:rPr lang="zh-CN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班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242536" y="2182178"/>
          <a:ext cx="6668453" cy="2514600"/>
        </p:xfrm>
        <a:graphic>
          <a:graphicData uri="http://schemas.openxmlformats.org/drawingml/2006/table">
            <a:tbl>
              <a:tblPr firstRow="1" firstCol="1" bandRow="1">
                <a:effectLst/>
                <a:tableStyleId>{5940675A-B579-460E-94D1-54222C63F5DA}</a:tableStyleId>
              </a:tblPr>
              <a:tblGrid>
                <a:gridCol w="120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463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zh-CN" sz="1500" b="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分数段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endParaRPr lang="en-US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zh-CN" sz="1500" b="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</a:t>
                      </a:r>
                      <a:endParaRPr lang="zh-CN" sz="1500" b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zh-CN" sz="1500" b="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以下</a:t>
                      </a:r>
                      <a:endParaRPr lang="zh-CN" sz="1500" b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9" marR="68579" marT="34806" marB="34806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</a:t>
                      </a:r>
                      <a:r>
                        <a:rPr lang="en-US" sz="1500" b="0" baseline="-2500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69</a:t>
                      </a:r>
                    </a:p>
                  </a:txBody>
                  <a:tcPr marL="68579" marR="68579" marT="34806" marB="34806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</a:t>
                      </a:r>
                      <a:r>
                        <a:rPr lang="en-US" sz="1500" b="0" baseline="-2500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79</a:t>
                      </a:r>
                    </a:p>
                  </a:txBody>
                  <a:tcPr marL="68579" marR="68579" marT="34806" marB="34806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</a:t>
                      </a:r>
                      <a:r>
                        <a:rPr lang="en-US" sz="1500" b="0" baseline="-2500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89</a:t>
                      </a:r>
                    </a:p>
                  </a:txBody>
                  <a:tcPr marL="68579" marR="68579" marT="34806" marB="34806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</a:t>
                      </a:r>
                      <a:r>
                        <a:rPr lang="en-US" sz="1500" b="0" baseline="-2500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</a:t>
                      </a:r>
                    </a:p>
                  </a:txBody>
                  <a:tcPr marL="68579" marR="68579" marT="34806" marB="34806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04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zh-CN" sz="1500" b="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六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(1)</a:t>
                      </a:r>
                      <a:endParaRPr lang="zh-CN" sz="1500" b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zh-CN" sz="1500" b="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班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500" b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04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zh-CN" sz="1500" b="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六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(2)</a:t>
                      </a:r>
                      <a:endParaRPr lang="zh-CN" sz="1500" b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US" altLang="zh-CN" sz="1500" b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zh-CN" sz="1500" b="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班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500" b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4"/>
          <p:cNvSpPr txBox="1"/>
          <p:nvPr/>
        </p:nvSpPr>
        <p:spPr>
          <a:xfrm>
            <a:off x="1056323" y="1210628"/>
            <a:ext cx="6698456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⑵按分数段整理数据，并制成条形统计图。</a:t>
            </a:r>
          </a:p>
        </p:txBody>
      </p:sp>
      <p:pic>
        <p:nvPicPr>
          <p:cNvPr id="37891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308"/>
          <a:stretch>
            <a:fillRect/>
          </a:stretch>
        </p:blipFill>
        <p:spPr>
          <a:xfrm>
            <a:off x="1567339" y="1391127"/>
            <a:ext cx="5775484" cy="21940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41609" y="3457337"/>
            <a:ext cx="5528072" cy="3905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你能获得哪些信息？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1134" y="3740230"/>
            <a:ext cx="3643313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两个班都有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人不及格。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1134" y="4018598"/>
            <a:ext cx="5518547" cy="3905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这个分数段的人数特别多。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4"/>
          <p:cNvSpPr txBox="1"/>
          <p:nvPr/>
        </p:nvSpPr>
        <p:spPr>
          <a:xfrm>
            <a:off x="1182052" y="1155859"/>
            <a:ext cx="6150293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⑶如果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90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分以上（含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90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分）算优秀，那么两个班的优秀率分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别是多少？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⑷估计两个班的平均分哪个班会高一些？说一说你的依据是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什么？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⑸再说说你认为哪个班的数学成绩好些，并说明理由。</a:t>
            </a:r>
          </a:p>
        </p:txBody>
      </p:sp>
      <p:sp>
        <p:nvSpPr>
          <p:cNvPr id="40" name="矩形 39"/>
          <p:cNvSpPr/>
          <p:nvPr/>
        </p:nvSpPr>
        <p:spPr>
          <a:xfrm>
            <a:off x="2857739" y="1705690"/>
            <a:ext cx="339923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六（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）班的优秀率是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70%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45" name="矩形 44"/>
          <p:cNvSpPr/>
          <p:nvPr/>
        </p:nvSpPr>
        <p:spPr>
          <a:xfrm>
            <a:off x="2830354" y="2077165"/>
            <a:ext cx="3399235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六（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）班的优秀率是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65%</a:t>
            </a:r>
            <a:r>
              <a:rPr lang="zh-CN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52" name="矩形 51"/>
          <p:cNvSpPr/>
          <p:nvPr/>
        </p:nvSpPr>
        <p:spPr>
          <a:xfrm>
            <a:off x="1243489" y="3599498"/>
            <a:ext cx="6577013" cy="68480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六（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）班的数学成绩好些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因为六（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）班的平均分是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89.25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分，六（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）班的平均分是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87.55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zh-CN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。（答案不唯一）</a:t>
            </a:r>
          </a:p>
        </p:txBody>
      </p:sp>
      <p:sp>
        <p:nvSpPr>
          <p:cNvPr id="51" name="矩形 50"/>
          <p:cNvSpPr/>
          <p:nvPr/>
        </p:nvSpPr>
        <p:spPr>
          <a:xfrm>
            <a:off x="2858929" y="2733914"/>
            <a:ext cx="4698206" cy="71556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六（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班会高一些。依据是六（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）班的优秀率高一些。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50" name="图片 4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52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08309" y="3736657"/>
            <a:ext cx="3257074" cy="39147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4．描点，顺次连接各点。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44041" y="1507807"/>
            <a:ext cx="7153751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可以比较清楚地比较两组数据的变化趋势。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64431" y="2002631"/>
            <a:ext cx="3604260" cy="391478"/>
          </a:xfrm>
          <a:prstGeom prst="rect">
            <a:avLst/>
          </a:prstGeom>
          <a:solidFill>
            <a:srgbClr val="FF0000"/>
          </a:solidFill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复式折线统计图的绘制方法：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8309" y="2497931"/>
            <a:ext cx="4544854" cy="39147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1．注明统计图的名称、日期、图例；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8309" y="2910840"/>
            <a:ext cx="4278154" cy="39147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2．确定横、纵轴每格代表的数量；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8309" y="3323749"/>
            <a:ext cx="2677954" cy="39147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3．画出空白统计图；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4908" y="1034415"/>
            <a:ext cx="3070860" cy="3914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复式折线统计图的特点：</a:t>
            </a:r>
          </a:p>
        </p:txBody>
      </p:sp>
      <p:pic>
        <p:nvPicPr>
          <p:cNvPr id="50" name="图片 4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2003" y="33982"/>
            <a:ext cx="7659995" cy="511907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5"/>
              <a:ext cx="7771459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spc="-113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谢谢观看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151" name="TextBox 17"/>
          <p:cNvSpPr txBox="1"/>
          <p:nvPr/>
        </p:nvSpPr>
        <p:spPr>
          <a:xfrm>
            <a:off x="1936444" y="1553848"/>
            <a:ext cx="52671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spc="7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1800" b="1" spc="7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014889" y="1098709"/>
            <a:ext cx="7332821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经历用复式统计图表示数据的过程，从而理解复式折线统计图的功能与作用，培养学生正确合理分析问题的方法和能力。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4889" y="1865948"/>
            <a:ext cx="7118033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学习难点：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能读懂复式折线统计图，根据复式折线统计图解决简单实际问题。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4889" y="2633186"/>
            <a:ext cx="7333298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根据数据，确定纵、横轴各表示什么，再描点连线，绘制出复式折线统计图。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14889" y="3400425"/>
            <a:ext cx="7765256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学具准备：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多媒体课件，了解自己小学阶段身高的变化情况。 </a:t>
            </a: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70834" y="7144"/>
            <a:ext cx="1414463" cy="82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121" y="304724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140493" y="1792073"/>
            <a:ext cx="938213" cy="866775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2272204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情景引入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157020" y="2967730"/>
            <a:ext cx="938213" cy="866775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2288730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互动新授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874838" y="1792073"/>
            <a:ext cx="938213" cy="866775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5" y="1949984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3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5971441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5" action="ppaction://hlinksldjump"/>
              </a:rPr>
              <a:t>巩固扩展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874838" y="2967730"/>
            <a:ext cx="938213" cy="866775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5971441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6" action="ppaction://hlinksldjump"/>
              </a:rPr>
              <a:t>课堂小结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304241" y="1596760"/>
            <a:ext cx="964096" cy="4318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52613" y="1668251"/>
            <a:ext cx="72555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36257" y="2133124"/>
            <a:ext cx="4143851" cy="200739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indent="450850"/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我们每一天都在长高，医学专家把人的生长发育分成两个阶段，</a:t>
            </a:r>
            <a:r>
              <a:rPr lang="zh-CN" altLang="en-US" sz="1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1～10岁是第一阶段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1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11～20岁是第二阶段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，第二阶段属于生长发育的激增期。因此，六年级的学生正处于生长发育的最高峰，需要随时掌握生长发育的状况，测量身高就是重要的手段之一。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11555" y="703422"/>
            <a:ext cx="3292316" cy="2461736"/>
            <a:chOff x="2124" y="1477"/>
            <a:chExt cx="6913" cy="5169"/>
          </a:xfrm>
        </p:grpSpPr>
        <p:sp>
          <p:nvSpPr>
            <p:cNvPr id="13" name="Rectangle 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3371" y="5114"/>
              <a:ext cx="5666" cy="1532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pic>
          <p:nvPicPr>
            <p:cNvPr id="3" name="图片 2" descr="timg (22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124" y="1477"/>
              <a:ext cx="5977" cy="4483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5698807" y="1093946"/>
            <a:ext cx="1418273" cy="7610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5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身高</a:t>
            </a:r>
          </a:p>
        </p:txBody>
      </p:sp>
      <p:sp>
        <p:nvSpPr>
          <p:cNvPr id="23" name="矩形 2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  <p:pic>
        <p:nvPicPr>
          <p:cNvPr id="50" name="图片 4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2266" y="1221581"/>
            <a:ext cx="3179445" cy="16259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Picture 29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226" y="2847261"/>
            <a:ext cx="6554391" cy="148470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390174" y="96361"/>
            <a:ext cx="6348413" cy="1169670"/>
            <a:chOff x="2935" y="193"/>
            <a:chExt cx="13330" cy="2456"/>
          </a:xfrm>
        </p:grpSpPr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2935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绘制复式折线统计图</a:t>
              </a:r>
            </a:p>
          </p:txBody>
        </p:sp>
        <p:pic>
          <p:nvPicPr>
            <p:cNvPr id="6" name="图片 5" descr="未标题-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0" y="193"/>
              <a:ext cx="11533" cy="1713"/>
            </a:xfrm>
            <a:prstGeom prst="rect">
              <a:avLst/>
            </a:prstGeom>
          </p:spPr>
        </p:pic>
      </p:grpSp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3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3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27773" y="1301115"/>
            <a:ext cx="7084219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648427" y="823437"/>
            <a:ext cx="3925729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根据上面的数据完成下图。</a:t>
            </a:r>
          </a:p>
        </p:txBody>
      </p:sp>
      <p:pic>
        <p:nvPicPr>
          <p:cNvPr id="8" name="图片 7" descr="08f1a0259eee14c4973710d3bc59340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77100" y="1"/>
            <a:ext cx="1832610" cy="1756886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  <p:custDataLst>
      <p:tags r:id="rId1"/>
    </p:custData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479233" y="688080"/>
            <a:ext cx="6293131" cy="3791936"/>
            <a:chOff x="3189" y="1868"/>
            <a:chExt cx="13214" cy="7962"/>
          </a:xfrm>
        </p:grpSpPr>
        <p:grpSp>
          <p:nvGrpSpPr>
            <p:cNvPr id="2" name="组合 1"/>
            <p:cNvGrpSpPr/>
            <p:nvPr/>
          </p:nvGrpSpPr>
          <p:grpSpPr>
            <a:xfrm>
              <a:off x="3907" y="1868"/>
              <a:ext cx="12496" cy="7962"/>
              <a:chOff x="3122" y="275"/>
              <a:chExt cx="13852" cy="11648"/>
            </a:xfrm>
          </p:grpSpPr>
          <p:sp>
            <p:nvSpPr>
              <p:cNvPr id="15361" name="Line 15"/>
              <p:cNvSpPr/>
              <p:nvPr/>
            </p:nvSpPr>
            <p:spPr>
              <a:xfrm>
                <a:off x="4583" y="2140"/>
                <a:ext cx="0" cy="7838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15372" name="Group 142"/>
              <p:cNvGrpSpPr/>
              <p:nvPr/>
            </p:nvGrpSpPr>
            <p:grpSpPr>
              <a:xfrm>
                <a:off x="4248" y="9930"/>
                <a:ext cx="12572" cy="1993"/>
                <a:chOff x="795" y="3868"/>
                <a:chExt cx="5029" cy="797"/>
              </a:xfrm>
            </p:grpSpPr>
            <p:sp>
              <p:nvSpPr>
                <p:cNvPr id="15373" name="Text Box 18"/>
                <p:cNvSpPr txBox="1"/>
                <p:nvPr/>
              </p:nvSpPr>
              <p:spPr>
                <a:xfrm>
                  <a:off x="795" y="3884"/>
                  <a:ext cx="328" cy="4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一</a:t>
                  </a:r>
                </a:p>
              </p:txBody>
            </p:sp>
            <p:sp>
              <p:nvSpPr>
                <p:cNvPr id="15374" name="Text Box 19"/>
                <p:cNvSpPr txBox="1"/>
                <p:nvPr/>
              </p:nvSpPr>
              <p:spPr>
                <a:xfrm>
                  <a:off x="1591" y="3877"/>
                  <a:ext cx="328" cy="4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二</a:t>
                  </a:r>
                </a:p>
              </p:txBody>
            </p:sp>
            <p:sp>
              <p:nvSpPr>
                <p:cNvPr id="15375" name="Text Box 20"/>
                <p:cNvSpPr txBox="1"/>
                <p:nvPr/>
              </p:nvSpPr>
              <p:spPr>
                <a:xfrm>
                  <a:off x="2441" y="3868"/>
                  <a:ext cx="328" cy="4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三</a:t>
                  </a:r>
                </a:p>
              </p:txBody>
            </p:sp>
            <p:sp>
              <p:nvSpPr>
                <p:cNvPr id="15376" name="Text Box 21"/>
                <p:cNvSpPr txBox="1"/>
                <p:nvPr/>
              </p:nvSpPr>
              <p:spPr>
                <a:xfrm>
                  <a:off x="3262" y="3868"/>
                  <a:ext cx="328" cy="4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四</a:t>
                  </a:r>
                </a:p>
              </p:txBody>
            </p:sp>
            <p:sp>
              <p:nvSpPr>
                <p:cNvPr id="15377" name="Text Box 22"/>
                <p:cNvSpPr txBox="1"/>
                <p:nvPr/>
              </p:nvSpPr>
              <p:spPr>
                <a:xfrm>
                  <a:off x="4086" y="3868"/>
                  <a:ext cx="328" cy="4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五</a:t>
                  </a:r>
                </a:p>
              </p:txBody>
            </p:sp>
            <p:sp>
              <p:nvSpPr>
                <p:cNvPr id="15378" name="Text Box 23"/>
                <p:cNvSpPr txBox="1"/>
                <p:nvPr/>
              </p:nvSpPr>
              <p:spPr>
                <a:xfrm>
                  <a:off x="4953" y="3870"/>
                  <a:ext cx="328" cy="4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六</a:t>
                  </a:r>
                </a:p>
              </p:txBody>
            </p:sp>
            <p:sp>
              <p:nvSpPr>
                <p:cNvPr id="15379" name="Text Box 24"/>
                <p:cNvSpPr txBox="1"/>
                <p:nvPr/>
              </p:nvSpPr>
              <p:spPr>
                <a:xfrm>
                  <a:off x="5313" y="3871"/>
                  <a:ext cx="511" cy="7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年级</a:t>
                  </a:r>
                </a:p>
              </p:txBody>
            </p:sp>
          </p:grpSp>
          <p:grpSp>
            <p:nvGrpSpPr>
              <p:cNvPr id="15380" name="Group 36"/>
              <p:cNvGrpSpPr/>
              <p:nvPr/>
            </p:nvGrpSpPr>
            <p:grpSpPr>
              <a:xfrm>
                <a:off x="3833" y="1695"/>
                <a:ext cx="12437" cy="8283"/>
                <a:chOff x="629" y="575"/>
                <a:chExt cx="4975" cy="3313"/>
              </a:xfrm>
            </p:grpSpPr>
            <p:grpSp>
              <p:nvGrpSpPr>
                <p:cNvPr id="15381" name="Group 37"/>
                <p:cNvGrpSpPr/>
                <p:nvPr/>
              </p:nvGrpSpPr>
              <p:grpSpPr>
                <a:xfrm>
                  <a:off x="629" y="575"/>
                  <a:ext cx="4975" cy="3313"/>
                  <a:chOff x="638" y="575"/>
                  <a:chExt cx="4975" cy="3313"/>
                </a:xfrm>
              </p:grpSpPr>
              <p:sp>
                <p:nvSpPr>
                  <p:cNvPr id="15382" name="Line 38"/>
                  <p:cNvSpPr/>
                  <p:nvPr/>
                </p:nvSpPr>
                <p:spPr>
                  <a:xfrm>
                    <a:off x="647" y="575"/>
                    <a:ext cx="0" cy="3313"/>
                  </a:xfrm>
                  <a:prstGeom prst="line">
                    <a:avLst/>
                  </a:prstGeom>
                  <a:ln w="28575" cap="flat" cmpd="sng">
                    <a:solidFill>
                      <a:srgbClr val="0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pPr eaLnBrk="0" hangingPunct="0"/>
                    <a:endParaRPr lang="zh-CN" altLang="en-US">
                      <a:latin typeface="宋体" panose="02010600030101010101" pitchFamily="2" charset="-122"/>
                      <a:ea typeface="微软雅黑" panose="020B0503020204020204" pitchFamily="34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15383" name="Line 39"/>
                  <p:cNvSpPr/>
                  <p:nvPr/>
                </p:nvSpPr>
                <p:spPr>
                  <a:xfrm>
                    <a:off x="638" y="3888"/>
                    <a:ext cx="4975" cy="0"/>
                  </a:xfrm>
                  <a:prstGeom prst="line">
                    <a:avLst/>
                  </a:prstGeom>
                  <a:ln w="28575" cap="flat" cmpd="sng">
                    <a:solidFill>
                      <a:srgbClr val="0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pPr eaLnBrk="0" hangingPunct="0"/>
                    <a:endParaRPr lang="zh-CN" altLang="en-US">
                      <a:latin typeface="宋体" panose="02010600030101010101" pitchFamily="2" charset="-122"/>
                      <a:ea typeface="微软雅黑" panose="020B0503020204020204" pitchFamily="34" charset="-122"/>
                      <a:cs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5384" name="Group 40"/>
                <p:cNvGrpSpPr/>
                <p:nvPr/>
              </p:nvGrpSpPr>
              <p:grpSpPr>
                <a:xfrm>
                  <a:off x="638" y="2842"/>
                  <a:ext cx="4776" cy="990"/>
                  <a:chOff x="634" y="2834"/>
                  <a:chExt cx="4776" cy="990"/>
                </a:xfrm>
              </p:grpSpPr>
              <p:grpSp>
                <p:nvGrpSpPr>
                  <p:cNvPr id="15385" name="Group 41"/>
                  <p:cNvGrpSpPr/>
                  <p:nvPr/>
                </p:nvGrpSpPr>
                <p:grpSpPr>
                  <a:xfrm>
                    <a:off x="642" y="3355"/>
                    <a:ext cx="4768" cy="469"/>
                    <a:chOff x="642" y="3355"/>
                    <a:chExt cx="4768" cy="469"/>
                  </a:xfrm>
                </p:grpSpPr>
                <p:sp>
                  <p:nvSpPr>
                    <p:cNvPr id="15386" name="Line 42"/>
                    <p:cNvSpPr/>
                    <p:nvPr/>
                  </p:nvSpPr>
                  <p:spPr>
                    <a:xfrm>
                      <a:off x="642" y="3355"/>
                      <a:ext cx="4761" cy="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387" name="Line 43"/>
                    <p:cNvSpPr/>
                    <p:nvPr/>
                  </p:nvSpPr>
                  <p:spPr>
                    <a:xfrm>
                      <a:off x="646" y="3456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388" name="Line 44"/>
                    <p:cNvSpPr/>
                    <p:nvPr/>
                  </p:nvSpPr>
                  <p:spPr>
                    <a:xfrm>
                      <a:off x="648" y="340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389" name="Line 45"/>
                    <p:cNvSpPr/>
                    <p:nvPr/>
                  </p:nvSpPr>
                  <p:spPr>
                    <a:xfrm>
                      <a:off x="645" y="3775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390" name="Line 46"/>
                    <p:cNvSpPr/>
                    <p:nvPr/>
                  </p:nvSpPr>
                  <p:spPr>
                    <a:xfrm>
                      <a:off x="645" y="382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391" name="Line 47"/>
                    <p:cNvSpPr/>
                    <p:nvPr/>
                  </p:nvSpPr>
                  <p:spPr>
                    <a:xfrm>
                      <a:off x="646" y="3672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392" name="Line 48"/>
                    <p:cNvSpPr/>
                    <p:nvPr/>
                  </p:nvSpPr>
                  <p:spPr>
                    <a:xfrm>
                      <a:off x="646" y="372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393" name="Line 49"/>
                    <p:cNvSpPr/>
                    <p:nvPr/>
                  </p:nvSpPr>
                  <p:spPr>
                    <a:xfrm>
                      <a:off x="645" y="3563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394" name="Line 50"/>
                    <p:cNvSpPr/>
                    <p:nvPr/>
                  </p:nvSpPr>
                  <p:spPr>
                    <a:xfrm>
                      <a:off x="647" y="3511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395" name="Line 51"/>
                    <p:cNvSpPr/>
                    <p:nvPr/>
                  </p:nvSpPr>
                  <p:spPr>
                    <a:xfrm>
                      <a:off x="649" y="3621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5396" name="Group 52"/>
                  <p:cNvGrpSpPr/>
                  <p:nvPr/>
                </p:nvGrpSpPr>
                <p:grpSpPr>
                  <a:xfrm>
                    <a:off x="634" y="2834"/>
                    <a:ext cx="4768" cy="469"/>
                    <a:chOff x="642" y="3355"/>
                    <a:chExt cx="4768" cy="469"/>
                  </a:xfrm>
                </p:grpSpPr>
                <p:sp>
                  <p:nvSpPr>
                    <p:cNvPr id="15397" name="Line 53"/>
                    <p:cNvSpPr/>
                    <p:nvPr/>
                  </p:nvSpPr>
                  <p:spPr>
                    <a:xfrm>
                      <a:off x="642" y="3355"/>
                      <a:ext cx="4761" cy="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398" name="Line 54"/>
                    <p:cNvSpPr/>
                    <p:nvPr/>
                  </p:nvSpPr>
                  <p:spPr>
                    <a:xfrm>
                      <a:off x="646" y="3456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399" name="Line 55"/>
                    <p:cNvSpPr/>
                    <p:nvPr/>
                  </p:nvSpPr>
                  <p:spPr>
                    <a:xfrm>
                      <a:off x="648" y="340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00" name="Line 56"/>
                    <p:cNvSpPr/>
                    <p:nvPr/>
                  </p:nvSpPr>
                  <p:spPr>
                    <a:xfrm>
                      <a:off x="645" y="3775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01" name="Line 57"/>
                    <p:cNvSpPr/>
                    <p:nvPr/>
                  </p:nvSpPr>
                  <p:spPr>
                    <a:xfrm>
                      <a:off x="645" y="382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02" name="Line 58"/>
                    <p:cNvSpPr/>
                    <p:nvPr/>
                  </p:nvSpPr>
                  <p:spPr>
                    <a:xfrm>
                      <a:off x="646" y="3672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03" name="Line 59"/>
                    <p:cNvSpPr/>
                    <p:nvPr/>
                  </p:nvSpPr>
                  <p:spPr>
                    <a:xfrm>
                      <a:off x="646" y="372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04" name="Line 60"/>
                    <p:cNvSpPr/>
                    <p:nvPr/>
                  </p:nvSpPr>
                  <p:spPr>
                    <a:xfrm>
                      <a:off x="645" y="3563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05" name="Line 61"/>
                    <p:cNvSpPr/>
                    <p:nvPr/>
                  </p:nvSpPr>
                  <p:spPr>
                    <a:xfrm>
                      <a:off x="647" y="3511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06" name="Line 62"/>
                    <p:cNvSpPr/>
                    <p:nvPr/>
                  </p:nvSpPr>
                  <p:spPr>
                    <a:xfrm>
                      <a:off x="649" y="3621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5407" name="Group 63"/>
                <p:cNvGrpSpPr/>
                <p:nvPr/>
              </p:nvGrpSpPr>
              <p:grpSpPr>
                <a:xfrm>
                  <a:off x="635" y="1795"/>
                  <a:ext cx="4776" cy="990"/>
                  <a:chOff x="634" y="2834"/>
                  <a:chExt cx="4776" cy="990"/>
                </a:xfrm>
              </p:grpSpPr>
              <p:grpSp>
                <p:nvGrpSpPr>
                  <p:cNvPr id="15408" name="Group 64"/>
                  <p:cNvGrpSpPr/>
                  <p:nvPr/>
                </p:nvGrpSpPr>
                <p:grpSpPr>
                  <a:xfrm>
                    <a:off x="642" y="3355"/>
                    <a:ext cx="4768" cy="469"/>
                    <a:chOff x="642" y="3355"/>
                    <a:chExt cx="4768" cy="469"/>
                  </a:xfrm>
                </p:grpSpPr>
                <p:sp>
                  <p:nvSpPr>
                    <p:cNvPr id="15409" name="Line 65"/>
                    <p:cNvSpPr/>
                    <p:nvPr/>
                  </p:nvSpPr>
                  <p:spPr>
                    <a:xfrm>
                      <a:off x="642" y="3355"/>
                      <a:ext cx="4761" cy="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10" name="Line 66"/>
                    <p:cNvSpPr/>
                    <p:nvPr/>
                  </p:nvSpPr>
                  <p:spPr>
                    <a:xfrm>
                      <a:off x="646" y="3456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11" name="Line 67"/>
                    <p:cNvSpPr/>
                    <p:nvPr/>
                  </p:nvSpPr>
                  <p:spPr>
                    <a:xfrm>
                      <a:off x="648" y="340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12" name="Line 68"/>
                    <p:cNvSpPr/>
                    <p:nvPr/>
                  </p:nvSpPr>
                  <p:spPr>
                    <a:xfrm>
                      <a:off x="645" y="3775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13" name="Line 69"/>
                    <p:cNvSpPr/>
                    <p:nvPr/>
                  </p:nvSpPr>
                  <p:spPr>
                    <a:xfrm>
                      <a:off x="645" y="382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14" name="Line 70"/>
                    <p:cNvSpPr/>
                    <p:nvPr/>
                  </p:nvSpPr>
                  <p:spPr>
                    <a:xfrm>
                      <a:off x="646" y="3672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15" name="Line 71"/>
                    <p:cNvSpPr/>
                    <p:nvPr/>
                  </p:nvSpPr>
                  <p:spPr>
                    <a:xfrm>
                      <a:off x="646" y="372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16" name="Line 72"/>
                    <p:cNvSpPr/>
                    <p:nvPr/>
                  </p:nvSpPr>
                  <p:spPr>
                    <a:xfrm>
                      <a:off x="645" y="3563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17" name="Line 73"/>
                    <p:cNvSpPr/>
                    <p:nvPr/>
                  </p:nvSpPr>
                  <p:spPr>
                    <a:xfrm>
                      <a:off x="647" y="3511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18" name="Line 74"/>
                    <p:cNvSpPr/>
                    <p:nvPr/>
                  </p:nvSpPr>
                  <p:spPr>
                    <a:xfrm>
                      <a:off x="649" y="3621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5419" name="Group 75"/>
                  <p:cNvGrpSpPr/>
                  <p:nvPr/>
                </p:nvGrpSpPr>
                <p:grpSpPr>
                  <a:xfrm>
                    <a:off x="634" y="2834"/>
                    <a:ext cx="4768" cy="469"/>
                    <a:chOff x="642" y="3355"/>
                    <a:chExt cx="4768" cy="469"/>
                  </a:xfrm>
                </p:grpSpPr>
                <p:sp>
                  <p:nvSpPr>
                    <p:cNvPr id="15420" name="Line 76"/>
                    <p:cNvSpPr/>
                    <p:nvPr/>
                  </p:nvSpPr>
                  <p:spPr>
                    <a:xfrm>
                      <a:off x="642" y="3355"/>
                      <a:ext cx="4761" cy="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21" name="Line 77"/>
                    <p:cNvSpPr/>
                    <p:nvPr/>
                  </p:nvSpPr>
                  <p:spPr>
                    <a:xfrm>
                      <a:off x="646" y="3456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22" name="Line 78"/>
                    <p:cNvSpPr/>
                    <p:nvPr/>
                  </p:nvSpPr>
                  <p:spPr>
                    <a:xfrm>
                      <a:off x="648" y="340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23" name="Line 79"/>
                    <p:cNvSpPr/>
                    <p:nvPr/>
                  </p:nvSpPr>
                  <p:spPr>
                    <a:xfrm>
                      <a:off x="645" y="3775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24" name="Line 80"/>
                    <p:cNvSpPr/>
                    <p:nvPr/>
                  </p:nvSpPr>
                  <p:spPr>
                    <a:xfrm>
                      <a:off x="645" y="382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25" name="Line 81"/>
                    <p:cNvSpPr/>
                    <p:nvPr/>
                  </p:nvSpPr>
                  <p:spPr>
                    <a:xfrm>
                      <a:off x="646" y="3672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26" name="Line 82"/>
                    <p:cNvSpPr/>
                    <p:nvPr/>
                  </p:nvSpPr>
                  <p:spPr>
                    <a:xfrm>
                      <a:off x="646" y="372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27" name="Line 83"/>
                    <p:cNvSpPr/>
                    <p:nvPr/>
                  </p:nvSpPr>
                  <p:spPr>
                    <a:xfrm>
                      <a:off x="645" y="3563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28" name="Line 84"/>
                    <p:cNvSpPr/>
                    <p:nvPr/>
                  </p:nvSpPr>
                  <p:spPr>
                    <a:xfrm>
                      <a:off x="647" y="3511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29" name="Line 85"/>
                    <p:cNvSpPr/>
                    <p:nvPr/>
                  </p:nvSpPr>
                  <p:spPr>
                    <a:xfrm>
                      <a:off x="649" y="3621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5430" name="Group 86"/>
                <p:cNvGrpSpPr/>
                <p:nvPr/>
              </p:nvGrpSpPr>
              <p:grpSpPr>
                <a:xfrm>
                  <a:off x="633" y="747"/>
                  <a:ext cx="4776" cy="990"/>
                  <a:chOff x="634" y="2834"/>
                  <a:chExt cx="4776" cy="990"/>
                </a:xfrm>
              </p:grpSpPr>
              <p:grpSp>
                <p:nvGrpSpPr>
                  <p:cNvPr id="15431" name="Group 87"/>
                  <p:cNvGrpSpPr/>
                  <p:nvPr/>
                </p:nvGrpSpPr>
                <p:grpSpPr>
                  <a:xfrm>
                    <a:off x="642" y="3355"/>
                    <a:ext cx="4768" cy="469"/>
                    <a:chOff x="642" y="3355"/>
                    <a:chExt cx="4768" cy="469"/>
                  </a:xfrm>
                </p:grpSpPr>
                <p:sp>
                  <p:nvSpPr>
                    <p:cNvPr id="15432" name="Line 88"/>
                    <p:cNvSpPr/>
                    <p:nvPr/>
                  </p:nvSpPr>
                  <p:spPr>
                    <a:xfrm>
                      <a:off x="642" y="3355"/>
                      <a:ext cx="4761" cy="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33" name="Line 89"/>
                    <p:cNvSpPr/>
                    <p:nvPr/>
                  </p:nvSpPr>
                  <p:spPr>
                    <a:xfrm>
                      <a:off x="646" y="3456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34" name="Line 90"/>
                    <p:cNvSpPr/>
                    <p:nvPr/>
                  </p:nvSpPr>
                  <p:spPr>
                    <a:xfrm>
                      <a:off x="648" y="340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35" name="Line 91"/>
                    <p:cNvSpPr/>
                    <p:nvPr/>
                  </p:nvSpPr>
                  <p:spPr>
                    <a:xfrm>
                      <a:off x="645" y="3775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36" name="Line 92"/>
                    <p:cNvSpPr/>
                    <p:nvPr/>
                  </p:nvSpPr>
                  <p:spPr>
                    <a:xfrm>
                      <a:off x="645" y="382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37" name="Line 93"/>
                    <p:cNvSpPr/>
                    <p:nvPr/>
                  </p:nvSpPr>
                  <p:spPr>
                    <a:xfrm>
                      <a:off x="646" y="3672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38" name="Line 94"/>
                    <p:cNvSpPr/>
                    <p:nvPr/>
                  </p:nvSpPr>
                  <p:spPr>
                    <a:xfrm>
                      <a:off x="646" y="372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39" name="Line 95"/>
                    <p:cNvSpPr/>
                    <p:nvPr/>
                  </p:nvSpPr>
                  <p:spPr>
                    <a:xfrm>
                      <a:off x="645" y="3563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40" name="Line 96"/>
                    <p:cNvSpPr/>
                    <p:nvPr/>
                  </p:nvSpPr>
                  <p:spPr>
                    <a:xfrm>
                      <a:off x="647" y="3511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41" name="Line 97"/>
                    <p:cNvSpPr/>
                    <p:nvPr/>
                  </p:nvSpPr>
                  <p:spPr>
                    <a:xfrm>
                      <a:off x="649" y="3621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5442" name="Group 98"/>
                  <p:cNvGrpSpPr/>
                  <p:nvPr/>
                </p:nvGrpSpPr>
                <p:grpSpPr>
                  <a:xfrm>
                    <a:off x="634" y="2834"/>
                    <a:ext cx="4768" cy="469"/>
                    <a:chOff x="642" y="3355"/>
                    <a:chExt cx="4768" cy="469"/>
                  </a:xfrm>
                </p:grpSpPr>
                <p:sp>
                  <p:nvSpPr>
                    <p:cNvPr id="15443" name="Line 99"/>
                    <p:cNvSpPr/>
                    <p:nvPr/>
                  </p:nvSpPr>
                  <p:spPr>
                    <a:xfrm>
                      <a:off x="642" y="3355"/>
                      <a:ext cx="4761" cy="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44" name="Line 100"/>
                    <p:cNvSpPr/>
                    <p:nvPr/>
                  </p:nvSpPr>
                  <p:spPr>
                    <a:xfrm>
                      <a:off x="646" y="3456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45" name="Line 101"/>
                    <p:cNvSpPr/>
                    <p:nvPr/>
                  </p:nvSpPr>
                  <p:spPr>
                    <a:xfrm>
                      <a:off x="648" y="340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46" name="Line 102"/>
                    <p:cNvSpPr/>
                    <p:nvPr/>
                  </p:nvSpPr>
                  <p:spPr>
                    <a:xfrm>
                      <a:off x="645" y="3775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47" name="Line 103"/>
                    <p:cNvSpPr/>
                    <p:nvPr/>
                  </p:nvSpPr>
                  <p:spPr>
                    <a:xfrm>
                      <a:off x="645" y="382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48" name="Line 104"/>
                    <p:cNvSpPr/>
                    <p:nvPr/>
                  </p:nvSpPr>
                  <p:spPr>
                    <a:xfrm>
                      <a:off x="646" y="3672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49" name="Line 105"/>
                    <p:cNvSpPr/>
                    <p:nvPr/>
                  </p:nvSpPr>
                  <p:spPr>
                    <a:xfrm>
                      <a:off x="646" y="3724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50" name="Line 106"/>
                    <p:cNvSpPr/>
                    <p:nvPr/>
                  </p:nvSpPr>
                  <p:spPr>
                    <a:xfrm>
                      <a:off x="645" y="3563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51" name="Line 107"/>
                    <p:cNvSpPr/>
                    <p:nvPr/>
                  </p:nvSpPr>
                  <p:spPr>
                    <a:xfrm>
                      <a:off x="647" y="3511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52" name="Line 108"/>
                    <p:cNvSpPr/>
                    <p:nvPr/>
                  </p:nvSpPr>
                  <p:spPr>
                    <a:xfrm>
                      <a:off x="649" y="3621"/>
                      <a:ext cx="4761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pPr eaLnBrk="0" hangingPunct="0"/>
                      <a:endParaRPr lang="zh-CN" altLang="en-US"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p:txBody>
                </p:sp>
              </p:grpSp>
            </p:grpSp>
          </p:grpSp>
          <p:sp>
            <p:nvSpPr>
              <p:cNvPr id="15453" name="Line 110"/>
              <p:cNvSpPr/>
              <p:nvPr/>
            </p:nvSpPr>
            <p:spPr>
              <a:xfrm>
                <a:off x="15758" y="2115"/>
                <a:ext cx="17" cy="7865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54" name="Line 111"/>
              <p:cNvSpPr/>
              <p:nvPr/>
            </p:nvSpPr>
            <p:spPr>
              <a:xfrm>
                <a:off x="5285" y="2130"/>
                <a:ext cx="0" cy="7838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55" name="Line 112"/>
              <p:cNvSpPr/>
              <p:nvPr/>
            </p:nvSpPr>
            <p:spPr>
              <a:xfrm>
                <a:off x="9393" y="2140"/>
                <a:ext cx="0" cy="7838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56" name="Line 113"/>
              <p:cNvSpPr/>
              <p:nvPr/>
            </p:nvSpPr>
            <p:spPr>
              <a:xfrm>
                <a:off x="14315" y="2118"/>
                <a:ext cx="0" cy="7837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57" name="Line 114"/>
              <p:cNvSpPr/>
              <p:nvPr/>
            </p:nvSpPr>
            <p:spPr>
              <a:xfrm>
                <a:off x="5978" y="2138"/>
                <a:ext cx="0" cy="7837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58" name="Line 115"/>
              <p:cNvSpPr/>
              <p:nvPr/>
            </p:nvSpPr>
            <p:spPr>
              <a:xfrm>
                <a:off x="6670" y="2128"/>
                <a:ext cx="0" cy="7837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59" name="Line 116"/>
              <p:cNvSpPr/>
              <p:nvPr/>
            </p:nvSpPr>
            <p:spPr>
              <a:xfrm>
                <a:off x="7350" y="2143"/>
                <a:ext cx="0" cy="7837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60" name="Line 117"/>
              <p:cNvSpPr/>
              <p:nvPr/>
            </p:nvSpPr>
            <p:spPr>
              <a:xfrm>
                <a:off x="8033" y="2130"/>
                <a:ext cx="0" cy="7838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61" name="Line 118"/>
              <p:cNvSpPr/>
              <p:nvPr/>
            </p:nvSpPr>
            <p:spPr>
              <a:xfrm>
                <a:off x="8713" y="2140"/>
                <a:ext cx="0" cy="7838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62" name="Line 119"/>
              <p:cNvSpPr/>
              <p:nvPr/>
            </p:nvSpPr>
            <p:spPr>
              <a:xfrm>
                <a:off x="10118" y="2115"/>
                <a:ext cx="0" cy="7838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63" name="Line 120"/>
              <p:cNvSpPr/>
              <p:nvPr/>
            </p:nvSpPr>
            <p:spPr>
              <a:xfrm>
                <a:off x="10798" y="2143"/>
                <a:ext cx="0" cy="7837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64" name="Line 121"/>
              <p:cNvSpPr/>
              <p:nvPr/>
            </p:nvSpPr>
            <p:spPr>
              <a:xfrm>
                <a:off x="11500" y="2143"/>
                <a:ext cx="0" cy="7837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65" name="Line 122"/>
              <p:cNvSpPr/>
              <p:nvPr/>
            </p:nvSpPr>
            <p:spPr>
              <a:xfrm>
                <a:off x="12180" y="2140"/>
                <a:ext cx="0" cy="7838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66" name="Line 123"/>
              <p:cNvSpPr/>
              <p:nvPr/>
            </p:nvSpPr>
            <p:spPr>
              <a:xfrm>
                <a:off x="12888" y="2140"/>
                <a:ext cx="0" cy="7838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67" name="Line 124"/>
              <p:cNvSpPr/>
              <p:nvPr/>
            </p:nvSpPr>
            <p:spPr>
              <a:xfrm>
                <a:off x="13608" y="2115"/>
                <a:ext cx="0" cy="7838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468" name="Line 125"/>
              <p:cNvSpPr/>
              <p:nvPr/>
            </p:nvSpPr>
            <p:spPr>
              <a:xfrm>
                <a:off x="15040" y="2143"/>
                <a:ext cx="0" cy="7837"/>
              </a:xfrm>
              <a:prstGeom prst="line">
                <a:avLst/>
              </a:prstGeom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18" name="Group 134"/>
              <p:cNvGrpSpPr/>
              <p:nvPr/>
            </p:nvGrpSpPr>
            <p:grpSpPr>
              <a:xfrm>
                <a:off x="8253" y="1413"/>
                <a:ext cx="4857" cy="993"/>
                <a:chOff x="1146" y="219"/>
                <a:chExt cx="1943" cy="397"/>
              </a:xfrm>
            </p:grpSpPr>
            <p:sp>
              <p:nvSpPr>
                <p:cNvPr id="15478" name="Line 135"/>
                <p:cNvSpPr/>
                <p:nvPr/>
              </p:nvSpPr>
              <p:spPr>
                <a:xfrm>
                  <a:off x="1146" y="363"/>
                  <a:ext cx="346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eaLnBrk="0" hangingPunct="0"/>
                  <a:endParaRPr lang="zh-CN" altLang="en-US"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5479" name="Text Box 136"/>
                <p:cNvSpPr txBox="1"/>
                <p:nvPr/>
              </p:nvSpPr>
              <p:spPr>
                <a:xfrm>
                  <a:off x="1492" y="219"/>
                  <a:ext cx="1597" cy="3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500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全市男生平均身高</a:t>
                  </a:r>
                </a:p>
              </p:txBody>
            </p:sp>
          </p:grpSp>
          <p:grpSp>
            <p:nvGrpSpPr>
              <p:cNvPr id="19" name="Group 137"/>
              <p:cNvGrpSpPr/>
              <p:nvPr/>
            </p:nvGrpSpPr>
            <p:grpSpPr>
              <a:xfrm>
                <a:off x="13060" y="1373"/>
                <a:ext cx="3210" cy="993"/>
                <a:chOff x="1146" y="219"/>
                <a:chExt cx="1943" cy="397"/>
              </a:xfrm>
            </p:grpSpPr>
            <p:sp>
              <p:nvSpPr>
                <p:cNvPr id="15481" name="Line 138"/>
                <p:cNvSpPr/>
                <p:nvPr/>
              </p:nvSpPr>
              <p:spPr>
                <a:xfrm>
                  <a:off x="1146" y="363"/>
                  <a:ext cx="346" cy="0"/>
                </a:xfrm>
                <a:prstGeom prst="line">
                  <a:avLst/>
                </a:prstGeom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eaLnBrk="0" hangingPunct="0"/>
                  <a:endParaRPr lang="zh-CN" altLang="en-US"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5482" name="Text Box 139"/>
                <p:cNvSpPr txBox="1"/>
                <p:nvPr/>
              </p:nvSpPr>
              <p:spPr>
                <a:xfrm>
                  <a:off x="1492" y="219"/>
                  <a:ext cx="1597" cy="3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500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淘气身高</a:t>
                  </a:r>
                </a:p>
              </p:txBody>
            </p:sp>
          </p:grpSp>
          <p:sp>
            <p:nvSpPr>
              <p:cNvPr id="140435" name="Text Box 147"/>
              <p:cNvSpPr txBox="1"/>
              <p:nvPr/>
            </p:nvSpPr>
            <p:spPr>
              <a:xfrm>
                <a:off x="14818" y="4175"/>
                <a:ext cx="682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6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●</a:t>
                </a:r>
                <a:endParaRPr lang="zh-CN" altLang="en-US" sz="6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0428" name="Text Box 140"/>
              <p:cNvSpPr txBox="1"/>
              <p:nvPr/>
            </p:nvSpPr>
            <p:spPr>
              <a:xfrm>
                <a:off x="4353" y="8740"/>
                <a:ext cx="682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6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●</a:t>
                </a:r>
                <a:endParaRPr lang="zh-CN" altLang="en-US" sz="6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0429" name="Text Box 141"/>
              <p:cNvSpPr txBox="1"/>
              <p:nvPr/>
            </p:nvSpPr>
            <p:spPr>
              <a:xfrm>
                <a:off x="6440" y="7973"/>
                <a:ext cx="683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6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●</a:t>
                </a:r>
                <a:endParaRPr lang="zh-CN" altLang="en-US" sz="6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0432" name="Text Box 144"/>
              <p:cNvSpPr txBox="1"/>
              <p:nvPr/>
            </p:nvSpPr>
            <p:spPr>
              <a:xfrm>
                <a:off x="8473" y="7190"/>
                <a:ext cx="682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6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●</a:t>
                </a:r>
                <a:endParaRPr lang="zh-CN" altLang="en-US" sz="6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0433" name="Text Box 145"/>
              <p:cNvSpPr txBox="1"/>
              <p:nvPr/>
            </p:nvSpPr>
            <p:spPr>
              <a:xfrm>
                <a:off x="10565" y="6538"/>
                <a:ext cx="683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6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●</a:t>
                </a:r>
                <a:endParaRPr lang="zh-CN" altLang="en-US" sz="6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0434" name="Text Box 146"/>
              <p:cNvSpPr txBox="1"/>
              <p:nvPr/>
            </p:nvSpPr>
            <p:spPr>
              <a:xfrm>
                <a:off x="12658" y="5480"/>
                <a:ext cx="682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6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●</a:t>
                </a:r>
                <a:endParaRPr lang="zh-CN" altLang="en-US" sz="6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20" name="Group 175"/>
              <p:cNvGrpSpPr/>
              <p:nvPr/>
            </p:nvGrpSpPr>
            <p:grpSpPr>
              <a:xfrm>
                <a:off x="4580" y="4373"/>
                <a:ext cx="10448" cy="4540"/>
                <a:chOff x="928" y="1646"/>
                <a:chExt cx="4179" cy="1816"/>
              </a:xfrm>
            </p:grpSpPr>
            <p:sp>
              <p:nvSpPr>
                <p:cNvPr id="15490" name="Line 148"/>
                <p:cNvSpPr/>
                <p:nvPr/>
              </p:nvSpPr>
              <p:spPr>
                <a:xfrm flipV="1">
                  <a:off x="928" y="3157"/>
                  <a:ext cx="835" cy="305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eaLnBrk="0" hangingPunct="0"/>
                  <a:endParaRPr lang="zh-CN" altLang="en-US"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5491" name="Line 149"/>
                <p:cNvSpPr/>
                <p:nvPr/>
              </p:nvSpPr>
              <p:spPr>
                <a:xfrm flipV="1">
                  <a:off x="1772" y="2841"/>
                  <a:ext cx="809" cy="314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eaLnBrk="0" hangingPunct="0"/>
                  <a:endParaRPr lang="zh-CN" altLang="en-US"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5492" name="Line 150"/>
                <p:cNvSpPr/>
                <p:nvPr/>
              </p:nvSpPr>
              <p:spPr>
                <a:xfrm flipV="1">
                  <a:off x="2576" y="2581"/>
                  <a:ext cx="834" cy="26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eaLnBrk="0" hangingPunct="0"/>
                  <a:endParaRPr lang="zh-CN" altLang="en-US"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5493" name="Line 151"/>
                <p:cNvSpPr/>
                <p:nvPr/>
              </p:nvSpPr>
              <p:spPr>
                <a:xfrm flipV="1">
                  <a:off x="3410" y="2164"/>
                  <a:ext cx="836" cy="417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eaLnBrk="0" hangingPunct="0"/>
                  <a:endParaRPr lang="zh-CN" altLang="en-US"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5494" name="Line 152"/>
                <p:cNvSpPr/>
                <p:nvPr/>
              </p:nvSpPr>
              <p:spPr>
                <a:xfrm flipV="1">
                  <a:off x="4246" y="1646"/>
                  <a:ext cx="861" cy="515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eaLnBrk="0" hangingPunct="0"/>
                  <a:endParaRPr lang="zh-CN" altLang="en-US"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</p:grpSp>
          <p:sp>
            <p:nvSpPr>
              <p:cNvPr id="140442" name="Text Box 154"/>
              <p:cNvSpPr txBox="1"/>
              <p:nvPr/>
            </p:nvSpPr>
            <p:spPr>
              <a:xfrm>
                <a:off x="4353" y="9145"/>
                <a:ext cx="682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600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●</a:t>
                </a:r>
                <a:endParaRPr lang="zh-CN" altLang="en-US" sz="600" dirty="0">
                  <a:solidFill>
                    <a:srgbClr val="0000CC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0443" name="Text Box 155"/>
              <p:cNvSpPr txBox="1"/>
              <p:nvPr/>
            </p:nvSpPr>
            <p:spPr>
              <a:xfrm>
                <a:off x="6435" y="8243"/>
                <a:ext cx="683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600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●</a:t>
                </a:r>
                <a:endParaRPr lang="zh-CN" altLang="en-US" sz="600" dirty="0">
                  <a:solidFill>
                    <a:srgbClr val="0000CC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0444" name="Text Box 156"/>
              <p:cNvSpPr txBox="1"/>
              <p:nvPr/>
            </p:nvSpPr>
            <p:spPr>
              <a:xfrm>
                <a:off x="8460" y="7198"/>
                <a:ext cx="683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600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●</a:t>
                </a:r>
                <a:endParaRPr lang="zh-CN" altLang="en-US" sz="600" dirty="0">
                  <a:solidFill>
                    <a:srgbClr val="0000CC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0445" name="Text Box 157"/>
              <p:cNvSpPr txBox="1"/>
              <p:nvPr/>
            </p:nvSpPr>
            <p:spPr>
              <a:xfrm>
                <a:off x="10573" y="6108"/>
                <a:ext cx="682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600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●</a:t>
                </a:r>
                <a:endParaRPr lang="zh-CN" altLang="en-US" sz="600" dirty="0">
                  <a:solidFill>
                    <a:srgbClr val="0000CC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0446" name="Text Box 158"/>
              <p:cNvSpPr txBox="1"/>
              <p:nvPr/>
            </p:nvSpPr>
            <p:spPr>
              <a:xfrm>
                <a:off x="12655" y="5225"/>
                <a:ext cx="683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600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●</a:t>
                </a:r>
                <a:endParaRPr lang="zh-CN" altLang="en-US" sz="600" dirty="0">
                  <a:solidFill>
                    <a:srgbClr val="0000CC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0447" name="Text Box 159"/>
              <p:cNvSpPr txBox="1"/>
              <p:nvPr/>
            </p:nvSpPr>
            <p:spPr>
              <a:xfrm>
                <a:off x="14818" y="4023"/>
                <a:ext cx="682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600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●</a:t>
                </a:r>
                <a:endParaRPr lang="zh-CN" altLang="en-US" sz="600" dirty="0">
                  <a:solidFill>
                    <a:srgbClr val="0000CC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0454" name="Text Box 166"/>
              <p:cNvSpPr txBox="1"/>
              <p:nvPr/>
            </p:nvSpPr>
            <p:spPr>
              <a:xfrm>
                <a:off x="3122" y="275"/>
                <a:ext cx="13852" cy="12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1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一至六年级淘气身高与全市男生平均身高统计图</a:t>
                </a:r>
              </a:p>
            </p:txBody>
          </p:sp>
          <p:sp>
            <p:nvSpPr>
              <p:cNvPr id="140456" name="Text Box 168"/>
              <p:cNvSpPr txBox="1"/>
              <p:nvPr/>
            </p:nvSpPr>
            <p:spPr>
              <a:xfrm>
                <a:off x="3728" y="8488"/>
                <a:ext cx="1037" cy="16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118</a:t>
                </a:r>
              </a:p>
            </p:txBody>
          </p:sp>
          <p:sp>
            <p:nvSpPr>
              <p:cNvPr id="140457" name="Text Box 169"/>
              <p:cNvSpPr txBox="1"/>
              <p:nvPr/>
            </p:nvSpPr>
            <p:spPr>
              <a:xfrm>
                <a:off x="5915" y="7665"/>
                <a:ext cx="1038" cy="16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124</a:t>
                </a:r>
              </a:p>
            </p:txBody>
          </p:sp>
          <p:sp>
            <p:nvSpPr>
              <p:cNvPr id="140458" name="Text Box 170"/>
              <p:cNvSpPr txBox="1"/>
              <p:nvPr/>
            </p:nvSpPr>
            <p:spPr>
              <a:xfrm>
                <a:off x="7905" y="6853"/>
                <a:ext cx="1038" cy="16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130</a:t>
                </a:r>
              </a:p>
            </p:txBody>
          </p:sp>
          <p:sp>
            <p:nvSpPr>
              <p:cNvPr id="140459" name="Text Box 171"/>
              <p:cNvSpPr txBox="1"/>
              <p:nvPr/>
            </p:nvSpPr>
            <p:spPr>
              <a:xfrm>
                <a:off x="10255" y="6765"/>
                <a:ext cx="1038" cy="16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135</a:t>
                </a:r>
              </a:p>
            </p:txBody>
          </p:sp>
          <p:sp>
            <p:nvSpPr>
              <p:cNvPr id="140460" name="Text Box 172"/>
              <p:cNvSpPr txBox="1"/>
              <p:nvPr/>
            </p:nvSpPr>
            <p:spPr>
              <a:xfrm>
                <a:off x="12513" y="5660"/>
                <a:ext cx="1037" cy="16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143</a:t>
                </a:r>
              </a:p>
            </p:txBody>
          </p:sp>
          <p:sp>
            <p:nvSpPr>
              <p:cNvPr id="140461" name="Text Box 173"/>
              <p:cNvSpPr txBox="1"/>
              <p:nvPr/>
            </p:nvSpPr>
            <p:spPr>
              <a:xfrm>
                <a:off x="14955" y="4290"/>
                <a:ext cx="1038" cy="16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153</a:t>
                </a:r>
              </a:p>
            </p:txBody>
          </p:sp>
          <p:sp>
            <p:nvSpPr>
              <p:cNvPr id="140464" name="Text Box 176"/>
              <p:cNvSpPr txBox="1"/>
              <p:nvPr/>
            </p:nvSpPr>
            <p:spPr>
              <a:xfrm>
                <a:off x="3725" y="9280"/>
                <a:ext cx="1038" cy="16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115</a:t>
                </a:r>
              </a:p>
            </p:txBody>
          </p:sp>
          <p:sp>
            <p:nvSpPr>
              <p:cNvPr id="140465" name="Text Box 177"/>
              <p:cNvSpPr txBox="1"/>
              <p:nvPr/>
            </p:nvSpPr>
            <p:spPr>
              <a:xfrm>
                <a:off x="6080" y="8465"/>
                <a:ext cx="1038" cy="16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122</a:t>
                </a:r>
              </a:p>
            </p:txBody>
          </p:sp>
          <p:sp>
            <p:nvSpPr>
              <p:cNvPr id="140466" name="Text Box 178"/>
              <p:cNvSpPr txBox="1"/>
              <p:nvPr/>
            </p:nvSpPr>
            <p:spPr>
              <a:xfrm>
                <a:off x="8648" y="7260"/>
                <a:ext cx="1037" cy="16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130</a:t>
                </a:r>
              </a:p>
            </p:txBody>
          </p:sp>
          <p:sp>
            <p:nvSpPr>
              <p:cNvPr id="140467" name="Text Box 179"/>
              <p:cNvSpPr txBox="1"/>
              <p:nvPr/>
            </p:nvSpPr>
            <p:spPr>
              <a:xfrm>
                <a:off x="9895" y="5758"/>
                <a:ext cx="1038" cy="16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138</a:t>
                </a:r>
              </a:p>
            </p:txBody>
          </p:sp>
          <p:sp>
            <p:nvSpPr>
              <p:cNvPr id="140468" name="Text Box 180"/>
              <p:cNvSpPr txBox="1"/>
              <p:nvPr/>
            </p:nvSpPr>
            <p:spPr>
              <a:xfrm>
                <a:off x="12513" y="4868"/>
                <a:ext cx="1037" cy="16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145</a:t>
                </a:r>
              </a:p>
            </p:txBody>
          </p:sp>
          <p:sp>
            <p:nvSpPr>
              <p:cNvPr id="140469" name="Text Box 181"/>
              <p:cNvSpPr txBox="1"/>
              <p:nvPr/>
            </p:nvSpPr>
            <p:spPr>
              <a:xfrm>
                <a:off x="14925" y="3658"/>
                <a:ext cx="1038" cy="16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154</a:t>
                </a:r>
              </a:p>
            </p:txBody>
          </p:sp>
          <p:grpSp>
            <p:nvGrpSpPr>
              <p:cNvPr id="21" name="Group 259"/>
              <p:cNvGrpSpPr/>
              <p:nvPr/>
            </p:nvGrpSpPr>
            <p:grpSpPr>
              <a:xfrm>
                <a:off x="4565" y="4250"/>
                <a:ext cx="10435" cy="5090"/>
                <a:chOff x="937" y="1592"/>
                <a:chExt cx="4174" cy="2036"/>
              </a:xfrm>
            </p:grpSpPr>
            <p:sp>
              <p:nvSpPr>
                <p:cNvPr id="15515" name="Line 162"/>
                <p:cNvSpPr/>
                <p:nvPr/>
              </p:nvSpPr>
              <p:spPr>
                <a:xfrm flipV="1">
                  <a:off x="2580" y="2417"/>
                  <a:ext cx="834" cy="425"/>
                </a:xfrm>
                <a:prstGeom prst="line">
                  <a:avLst/>
                </a:prstGeom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eaLnBrk="0" hangingPunct="0"/>
                  <a:endParaRPr lang="zh-CN" altLang="en-US"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5516" name="Line 163"/>
                <p:cNvSpPr/>
                <p:nvPr/>
              </p:nvSpPr>
              <p:spPr>
                <a:xfrm flipV="1">
                  <a:off x="3415" y="2055"/>
                  <a:ext cx="836" cy="356"/>
                </a:xfrm>
                <a:prstGeom prst="line">
                  <a:avLst/>
                </a:prstGeom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eaLnBrk="0" hangingPunct="0"/>
                  <a:endParaRPr lang="zh-CN" altLang="en-US"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5517" name="Line 164"/>
                <p:cNvSpPr/>
                <p:nvPr/>
              </p:nvSpPr>
              <p:spPr>
                <a:xfrm flipV="1">
                  <a:off x="4250" y="1592"/>
                  <a:ext cx="861" cy="458"/>
                </a:xfrm>
                <a:prstGeom prst="line">
                  <a:avLst/>
                </a:prstGeom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eaLnBrk="0" hangingPunct="0"/>
                  <a:endParaRPr lang="zh-CN" altLang="en-US"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5518" name="Line 257"/>
                <p:cNvSpPr/>
                <p:nvPr/>
              </p:nvSpPr>
              <p:spPr>
                <a:xfrm flipV="1">
                  <a:off x="937" y="3261"/>
                  <a:ext cx="828" cy="367"/>
                </a:xfrm>
                <a:prstGeom prst="line">
                  <a:avLst/>
                </a:prstGeom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eaLnBrk="0" hangingPunct="0"/>
                  <a:endParaRPr lang="zh-CN" altLang="en-US"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5519" name="Line 258"/>
                <p:cNvSpPr/>
                <p:nvPr/>
              </p:nvSpPr>
              <p:spPr>
                <a:xfrm flipV="1">
                  <a:off x="1763" y="2848"/>
                  <a:ext cx="809" cy="410"/>
                </a:xfrm>
                <a:prstGeom prst="line">
                  <a:avLst/>
                </a:prstGeom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eaLnBrk="0" hangingPunct="0"/>
                  <a:endParaRPr lang="zh-CN" altLang="en-US"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" name="Text Box 127"/>
            <p:cNvSpPr txBox="1"/>
            <p:nvPr/>
          </p:nvSpPr>
          <p:spPr>
            <a:xfrm>
              <a:off x="3189" y="8179"/>
              <a:ext cx="1168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110</a:t>
              </a: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</a:p>
          </p:txBody>
        </p:sp>
        <p:sp>
          <p:nvSpPr>
            <p:cNvPr id="4" name="Text Box 128"/>
            <p:cNvSpPr txBox="1"/>
            <p:nvPr/>
          </p:nvSpPr>
          <p:spPr>
            <a:xfrm>
              <a:off x="3189" y="7292"/>
              <a:ext cx="1168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120</a:t>
              </a: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</a:p>
          </p:txBody>
        </p:sp>
        <p:sp>
          <p:nvSpPr>
            <p:cNvPr id="5" name="Text Box 129"/>
            <p:cNvSpPr txBox="1"/>
            <p:nvPr/>
          </p:nvSpPr>
          <p:spPr>
            <a:xfrm>
              <a:off x="3189" y="6405"/>
              <a:ext cx="1168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130</a:t>
              </a: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</a:p>
          </p:txBody>
        </p:sp>
        <p:sp>
          <p:nvSpPr>
            <p:cNvPr id="6" name="Text Box 130"/>
            <p:cNvSpPr txBox="1"/>
            <p:nvPr/>
          </p:nvSpPr>
          <p:spPr>
            <a:xfrm>
              <a:off x="3189" y="5518"/>
              <a:ext cx="1168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140</a:t>
              </a: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</a:p>
          </p:txBody>
        </p:sp>
        <p:sp>
          <p:nvSpPr>
            <p:cNvPr id="7" name="Text Box 131"/>
            <p:cNvSpPr txBox="1"/>
            <p:nvPr/>
          </p:nvSpPr>
          <p:spPr>
            <a:xfrm>
              <a:off x="3189" y="4631"/>
              <a:ext cx="1168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150</a:t>
              </a: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</a:p>
          </p:txBody>
        </p:sp>
        <p:sp>
          <p:nvSpPr>
            <p:cNvPr id="8" name="Text Box 132"/>
            <p:cNvSpPr txBox="1"/>
            <p:nvPr/>
          </p:nvSpPr>
          <p:spPr>
            <a:xfrm>
              <a:off x="3189" y="3744"/>
              <a:ext cx="1168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160</a:t>
              </a: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</a:p>
          </p:txBody>
        </p:sp>
        <p:sp>
          <p:nvSpPr>
            <p:cNvPr id="9" name="Text Box 133"/>
            <p:cNvSpPr txBox="1"/>
            <p:nvPr/>
          </p:nvSpPr>
          <p:spPr>
            <a:xfrm>
              <a:off x="3189" y="2857"/>
              <a:ext cx="1168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170</a:t>
              </a:r>
              <a:r>
                <a:rPr lang="zh-CN" altLang="en-US" sz="12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237774" y="1163240"/>
            <a:ext cx="4018360" cy="400050"/>
            <a:chOff x="0" y="751"/>
            <a:chExt cx="3375" cy="336"/>
          </a:xfrm>
        </p:grpSpPr>
        <p:pic>
          <p:nvPicPr>
            <p:cNvPr id="22530" name="Picture 10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777"/>
              <a:ext cx="288" cy="3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1" name="Rectangle 11"/>
            <p:cNvSpPr/>
            <p:nvPr/>
          </p:nvSpPr>
          <p:spPr>
            <a:xfrm>
              <a:off x="204" y="751"/>
              <a:ext cx="3171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根据统计图，回答下面的问题。</a:t>
              </a:r>
            </a:p>
          </p:txBody>
        </p:sp>
      </p:grpSp>
      <p:sp>
        <p:nvSpPr>
          <p:cNvPr id="148493" name="Rectangle 13"/>
          <p:cNvSpPr/>
          <p:nvPr/>
        </p:nvSpPr>
        <p:spPr>
          <a:xfrm>
            <a:off x="1237774" y="1551622"/>
            <a:ext cx="6858476" cy="80791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）淘气的身高在</a:t>
            </a:r>
            <a:r>
              <a:rPr lang="zh-CN" altLang="en-US" sz="20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年级与全市男生平均身高水平差距最大，在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年级与全市男生平均身高水平差距最小。</a:t>
            </a:r>
          </a:p>
        </p:txBody>
      </p:sp>
      <p:sp>
        <p:nvSpPr>
          <p:cNvPr id="148494" name="Rectangle 14"/>
          <p:cNvSpPr/>
          <p:nvPr/>
        </p:nvSpPr>
        <p:spPr>
          <a:xfrm>
            <a:off x="1217534" y="2446735"/>
            <a:ext cx="6878240" cy="8079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）淘气的身高在哪个阶段长得最快？与全市男生的平均身高的增长情况一致吗？</a:t>
            </a:r>
          </a:p>
        </p:txBody>
      </p:sp>
      <p:sp>
        <p:nvSpPr>
          <p:cNvPr id="148499" name="Text Box 19"/>
          <p:cNvSpPr txBox="1"/>
          <p:nvPr/>
        </p:nvSpPr>
        <p:spPr>
          <a:xfrm>
            <a:off x="3348991" y="1524000"/>
            <a:ext cx="958691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一、四</a:t>
            </a:r>
          </a:p>
        </p:txBody>
      </p:sp>
      <p:sp>
        <p:nvSpPr>
          <p:cNvPr id="148500" name="Text Box 20"/>
          <p:cNvSpPr txBox="1"/>
          <p:nvPr/>
        </p:nvSpPr>
        <p:spPr>
          <a:xfrm>
            <a:off x="2470072" y="1866663"/>
            <a:ext cx="677465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</a:t>
            </a:r>
          </a:p>
        </p:txBody>
      </p:sp>
      <p:sp>
        <p:nvSpPr>
          <p:cNvPr id="13" name="Rectangle 14"/>
          <p:cNvSpPr/>
          <p:nvPr/>
        </p:nvSpPr>
        <p:spPr>
          <a:xfrm>
            <a:off x="2565559" y="3237548"/>
            <a:ext cx="6054329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淘气的身高在五年级到六年级这个阶段长得最快。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565559" y="3794999"/>
            <a:ext cx="4767263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与全市男生的平均身高的增长情况一致。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 descr="59131079f3be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890588" y="3087053"/>
            <a:ext cx="1449705" cy="1449705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3" grpId="0"/>
      <p:bldP spid="148494" grpId="0"/>
      <p:bldP spid="148499" grpId="0"/>
      <p:bldP spid="148500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636_1*i*1"/>
  <p:tag name="KSO_WM_TEMPLATE_CATEGORY" val="diagram"/>
  <p:tag name="KSO_WM_TEMPLATE_INDEX" val="20200636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82480_1"/>
  <p:tag name="KSO_WM_SLIDE_INDEX" val="1"/>
  <p:tag name="KSO_WM_SLIDE_LAYOUT" val="a_d"/>
  <p:tag name="KSO_WM_SLIDE_LAYOUT_CNT" val="1_1"/>
  <p:tag name="KSO_WM_SLIDE_TYPE" val="text"/>
  <p:tag name="KSO_WM_BEAUTIFY_FLAG" val="#wm#"/>
  <p:tag name="KSO_WM_SLIDE_POSITION" val="27*119"/>
  <p:tag name="KSO_WM_SLIDE_SIZE" val="904*405"/>
  <p:tag name="KSO_WM_SLIDE_ITEM_CNT" val="1"/>
  <p:tag name="KSO_WM_TEMPLATE_CATEGORY" val="diagram"/>
  <p:tag name="KSO_WM_TEMPLATE_INDEX" val="20182480"/>
  <p:tag name="KSO_WM_TAG_VERSION" val="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480"/>
  <p:tag name="KSO_WM_TAG_VERSION" val="1.0"/>
  <p:tag name="KSO_WM_BEAUTIFY_FLAG" val="#wm#"/>
  <p:tag name="KSO_WM_UNIT_TYPE" val="d"/>
  <p:tag name="KSO_WM_UNIT_INDEX" val="1"/>
  <p:tag name="KSO_WM_UNIT_CLEAR" val="0"/>
  <p:tag name="KSO_WM_UNIT_LAYERLEVEL" val="1"/>
  <p:tag name="KSO_WM_UNIT_VALUE" val="1430*3187"/>
  <p:tag name="KSO_WM_UNIT_HIGHLIGHT" val="0"/>
  <p:tag name="KSO_WM_UNIT_COMPATIBLE" val="0"/>
  <p:tag name="KSO_WM_UNIT_ID" val="diagram20182480_1*d*1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1319</Words>
  <Application>Microsoft Office PowerPoint</Application>
  <PresentationFormat>全屏显示(16:9)</PresentationFormat>
  <Paragraphs>241</Paragraphs>
  <Slides>25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WWW.2PPT.COM
</vt:lpstr>
      <vt:lpstr>Microsoft Excel 97-2003 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2019-12-29T03:07:00Z</dcterms:created>
  <dcterms:modified xsi:type="dcterms:W3CDTF">2023-01-16T20:13:54Z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AF2EC9C913D547A3B4E588F61BEE3FAF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