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388" r:id="rId2"/>
    <p:sldId id="264" r:id="rId3"/>
    <p:sldId id="330" r:id="rId4"/>
    <p:sldId id="331" r:id="rId5"/>
    <p:sldId id="267" r:id="rId6"/>
    <p:sldId id="332" r:id="rId7"/>
    <p:sldId id="265"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71" r:id="rId34"/>
    <p:sldId id="372" r:id="rId35"/>
    <p:sldId id="373" r:id="rId36"/>
    <p:sldId id="374" r:id="rId37"/>
    <p:sldId id="375" r:id="rId38"/>
    <p:sldId id="376" r:id="rId39"/>
    <p:sldId id="377" r:id="rId40"/>
    <p:sldId id="380" r:id="rId41"/>
    <p:sldId id="381" r:id="rId42"/>
    <p:sldId id="378" r:id="rId43"/>
    <p:sldId id="379" r:id="rId44"/>
    <p:sldId id="382" r:id="rId45"/>
    <p:sldId id="383" r:id="rId46"/>
    <p:sldId id="384" r:id="rId47"/>
    <p:sldId id="266" r:id="rId48"/>
    <p:sldId id="358" r:id="rId49"/>
    <p:sldId id="359" r:id="rId50"/>
    <p:sldId id="360" r:id="rId51"/>
    <p:sldId id="361" r:id="rId52"/>
    <p:sldId id="362" r:id="rId53"/>
    <p:sldId id="363" r:id="rId54"/>
    <p:sldId id="364" r:id="rId55"/>
    <p:sldId id="365" r:id="rId56"/>
    <p:sldId id="366" r:id="rId57"/>
    <p:sldId id="269" r:id="rId58"/>
    <p:sldId id="385" r:id="rId59"/>
    <p:sldId id="386" r:id="rId60"/>
    <p:sldId id="387" r:id="rId6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4B05"/>
    <a:srgbClr val="EAEAEA"/>
    <a:srgbClr val="333333"/>
    <a:srgbClr val="C0C0C0"/>
    <a:srgbClr val="4F81BD"/>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howGuides="1">
      <p:cViewPr varScale="1">
        <p:scale>
          <a:sx n="105" d="100"/>
          <a:sy n="105" d="100"/>
        </p:scale>
        <p:origin x="-90" y="-150"/>
      </p:cViewPr>
      <p:guideLst>
        <p:guide orient="horz" pos="2160"/>
        <p:guide pos="2880"/>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1EFDD-91F8-495A-91D7-EB018522F67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C5C579-5EAB-4D4D-A688-CF27E536E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1.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Master" Target="../slideMasters/slideMaster1.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1.xml"/><Relationship Id="rId4" Type="http://schemas.openxmlformats.org/officeDocument/2006/relationships/tags" Target="../tags/tag6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1.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Master" Target="../slideMasters/slideMaster1.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8000"/>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ctrTitle" hasCustomPrompt="1"/>
            <p:custDataLst>
              <p:tags r:id="rId6"/>
            </p:custDataLst>
          </p:nvPr>
        </p:nvSpPr>
        <p:spPr>
          <a:xfrm>
            <a:off x="5000625" y="4614350"/>
            <a:ext cx="4076700" cy="1053581"/>
          </a:xfrm>
          <a:noFill/>
        </p:spPr>
        <p:txBody>
          <a:bodyPr anchor="b">
            <a:normAutofit/>
          </a:bodyPr>
          <a:lstStyle>
            <a:lvl1pPr algn="r">
              <a:defRPr sz="3600" b="1">
                <a:solidFill>
                  <a:schemeClr val="tx1"/>
                </a:solidFill>
              </a:defRPr>
            </a:lvl1pPr>
          </a:lstStyle>
          <a:p>
            <a:r>
              <a:rPr lang="zh-CN" altLang="en-US" noProof="1"/>
              <a:t>单击此处编辑标题</a:t>
            </a:r>
          </a:p>
        </p:txBody>
      </p:sp>
      <p:sp>
        <p:nvSpPr>
          <p:cNvPr id="3" name="副标题 2"/>
          <p:cNvSpPr>
            <a:spLocks noGrp="1"/>
          </p:cNvSpPr>
          <p:nvPr>
            <p:ph type="subTitle" idx="1"/>
            <p:custDataLst>
              <p:tags r:id="rId7"/>
            </p:custDataLst>
          </p:nvPr>
        </p:nvSpPr>
        <p:spPr>
          <a:xfrm>
            <a:off x="5000625" y="5739996"/>
            <a:ext cx="40767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9" name="日期占位符 3"/>
          <p:cNvSpPr>
            <a:spLocks noGrp="1"/>
          </p:cNvSpPr>
          <p:nvPr>
            <p:ph type="dt" sz="half" idx="10"/>
            <p:custDataLst>
              <p:tags r:id="rId8"/>
            </p:custDataLst>
          </p:nvPr>
        </p:nvSpPr>
        <p:spPr/>
        <p:txBody>
          <a:bodyPr/>
          <a:lstStyle>
            <a:lvl1pPr>
              <a:defRPr/>
            </a:lvl1pPr>
          </a:lstStyle>
          <a:p>
            <a:pPr>
              <a:defRPr/>
            </a:pPr>
            <a:endParaRPr lang="zh-CN" altLang="en-US"/>
          </a:p>
        </p:txBody>
      </p:sp>
      <p:sp>
        <p:nvSpPr>
          <p:cNvPr id="10" name="页脚占位符 4"/>
          <p:cNvSpPr>
            <a:spLocks noGrp="1"/>
          </p:cNvSpPr>
          <p:nvPr>
            <p:ph type="ftr" sz="quarter" idx="11"/>
            <p:custDataLst>
              <p:tags r:id="rId9"/>
            </p:custDataLst>
          </p:nvPr>
        </p:nvSpPr>
        <p:spPr/>
        <p:txBody>
          <a:bodyPr/>
          <a:lstStyle>
            <a:lvl1pPr>
              <a:defRPr/>
            </a:lvl1pPr>
          </a:lstStyle>
          <a:p>
            <a:pPr>
              <a:defRPr/>
            </a:pPr>
            <a:endParaRPr lang="zh-CN" altLang="en-US"/>
          </a:p>
        </p:txBody>
      </p:sp>
      <p:sp>
        <p:nvSpPr>
          <p:cNvPr id="11" name="灯片编号占位符 5"/>
          <p:cNvSpPr>
            <a:spLocks noGrp="1"/>
          </p:cNvSpPr>
          <p:nvPr>
            <p:ph type="sldNum" sz="quarter" idx="12"/>
            <p:custDataLst>
              <p:tags r:id="rId10"/>
            </p:custDataLst>
          </p:nvPr>
        </p:nvSpPr>
        <p:spPr/>
        <p:txBody>
          <a:bodyPr/>
          <a:lstStyle>
            <a:lvl1pPr>
              <a:defRPr/>
            </a:lvl1pPr>
          </a:lstStyle>
          <a:p>
            <a:pPr>
              <a:defRPr/>
            </a:pPr>
            <a:fld id="{8772FFEC-5704-4A3E-837E-93B721BC27BB}" type="slidenum">
              <a:rPr lang="zh-CN" altLang="en-US"/>
              <a:t>‹#›</a:t>
            </a:fld>
            <a:endParaRPr lang="zh-CN" altLang="en-US"/>
          </a:p>
        </p:txBody>
      </p:sp>
      <p:sp>
        <p:nvSpPr>
          <p:cNvPr id="14" name="矩形 13"/>
          <p:cNvSpPr/>
          <p:nvPr userDrawn="1"/>
        </p:nvSpPr>
        <p:spPr>
          <a:xfrm>
            <a:off x="8585198" y="6453337"/>
            <a:ext cx="504056" cy="36499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0" dirty="0" smtClean="0">
                <a:solidFill>
                  <a:srgbClr val="5F5F5F"/>
                </a:solidFill>
              </a:rPr>
              <a:t>-</a:t>
            </a:r>
            <a:fld id="{C2D1088F-7570-48BA-BC40-D11F25FB6C22}" type="slidenum">
              <a:rPr lang="zh-CN" altLang="en-US" sz="1400" b="0" dirty="0" smtClean="0">
                <a:solidFill>
                  <a:srgbClr val="5F5F5F"/>
                </a:solidFill>
              </a:rPr>
              <a:t>‹#›</a:t>
            </a:fld>
            <a:r>
              <a:rPr lang="en-US" altLang="zh-CN" sz="1400" b="0" dirty="0" smtClean="0">
                <a:solidFill>
                  <a:srgbClr val="5F5F5F"/>
                </a:solidFill>
              </a:rPr>
              <a:t>-</a:t>
            </a:r>
            <a:endParaRPr lang="zh-CN" altLang="en-US" sz="1400" b="0" dirty="0" smtClean="0">
              <a:solidFill>
                <a:srgbClr val="5F5F5F"/>
              </a:solidFill>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1"/>
            </p:custDataLst>
          </p:nvPr>
        </p:nvSpPr>
        <p:spPr>
          <a:xfrm>
            <a:off x="502448" y="952508"/>
            <a:ext cx="8139178" cy="5388907"/>
          </a:xfrm>
        </p:spPr>
        <p:txBody>
          <a:bodyPr/>
          <a:lstStyle>
            <a:lvl1pPr>
              <a:defRPr/>
            </a:lvl1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3"/>
          <p:cNvSpPr>
            <a:spLocks noGrp="1"/>
          </p:cNvSpPr>
          <p:nvPr>
            <p:ph type="dt" sz="half" idx="14"/>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5E5EBB0C-5A13-436A-8D2C-3DC1B1265DA7}" type="slidenum">
              <a:rPr lang="zh-CN" altLang="en-US"/>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3" name="图片 12"/>
          <p:cNvPicPr>
            <a:picLocks noChangeAspect="1"/>
          </p:cNvPicPr>
          <p:nvPr>
            <p:custDataLst>
              <p:tags r:id="rId1"/>
            </p:custDataLst>
          </p:nvPr>
        </p:nvPicPr>
        <p:blipFill rotWithShape="1">
          <a:blip r:embed="rId12" cstate="email"/>
          <a:srcRect/>
          <a:stretch>
            <a:fillRect/>
          </a:stretch>
        </p:blipFill>
        <p:spPr>
          <a:xfrm>
            <a:off x="1" y="-2"/>
            <a:ext cx="9143999" cy="4542287"/>
          </a:xfrm>
          <a:prstGeom prst="rect">
            <a:avLst/>
          </a:prstGeom>
        </p:spPr>
      </p:pic>
      <p:sp>
        <p:nvSpPr>
          <p:cNvPr id="5" name="矩形 4"/>
          <p:cNvSpPr/>
          <p:nvPr>
            <p:custDataLst>
              <p:tags r:id="rId2"/>
            </p:custDataLst>
          </p:nvPr>
        </p:nvSpPr>
        <p:spPr>
          <a:xfrm>
            <a:off x="0" y="5637213"/>
            <a:ext cx="9144000" cy="122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6" name="等腰三角形 5"/>
          <p:cNvSpPr/>
          <p:nvPr>
            <p:custDataLst>
              <p:tags r:id="rId3"/>
            </p:custDataLst>
          </p:nvPr>
        </p:nvSpPr>
        <p:spPr>
          <a:xfrm rot="5400000" flipV="1">
            <a:off x="3140273" y="-1146968"/>
            <a:ext cx="2863453" cy="121920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7" name="直角三角形 6"/>
          <p:cNvSpPr/>
          <p:nvPr>
            <p:custDataLst>
              <p:tags r:id="rId4"/>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8" name="直角三角形 7"/>
          <p:cNvSpPr/>
          <p:nvPr>
            <p:custDataLst>
              <p:tags r:id="rId5"/>
            </p:custDataLst>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cs typeface="+mn-ea"/>
            </a:endParaRPr>
          </a:p>
        </p:txBody>
      </p:sp>
      <p:sp>
        <p:nvSpPr>
          <p:cNvPr id="2" name="标题 1"/>
          <p:cNvSpPr>
            <a:spLocks noGrp="1"/>
          </p:cNvSpPr>
          <p:nvPr>
            <p:ph type="title" hasCustomPrompt="1"/>
            <p:custDataLst>
              <p:tags r:id="rId6"/>
            </p:custDataLst>
          </p:nvPr>
        </p:nvSpPr>
        <p:spPr>
          <a:xfrm>
            <a:off x="5572125" y="4290060"/>
            <a:ext cx="3319463" cy="1175385"/>
          </a:xfrm>
        </p:spPr>
        <p:txBody>
          <a:bodyPr rIns="25400" rtlCol="0" anchor="b">
            <a:noAutofit/>
          </a:bodyPr>
          <a:lstStyle>
            <a:lvl1pPr marL="0" marR="0" algn="r" defTabSz="914400" rtl="0" eaLnBrk="1" fontAlgn="auto" latinLnBrk="0" hangingPunct="1">
              <a:lnSpc>
                <a:spcPct val="100000"/>
              </a:lnSpc>
              <a:buNone/>
              <a:defRPr kumimoji="0" lang="zh-CN" altLang="en-US" sz="4950" b="1" i="0" u="none" strike="noStrike" kern="1200" cap="none" spc="6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编辑标题</a:t>
            </a:r>
            <a:endParaRPr noProof="1">
              <a:sym typeface="+mn-ea"/>
            </a:endParaRPr>
          </a:p>
        </p:txBody>
      </p:sp>
      <p:sp>
        <p:nvSpPr>
          <p:cNvPr id="14" name="文本占位符 13"/>
          <p:cNvSpPr>
            <a:spLocks noGrp="1"/>
          </p:cNvSpPr>
          <p:nvPr>
            <p:ph type="body" sz="quarter" idx="14" hasCustomPrompt="1"/>
            <p:custDataLst>
              <p:tags r:id="rId7"/>
            </p:custDataLst>
          </p:nvPr>
        </p:nvSpPr>
        <p:spPr>
          <a:xfrm>
            <a:off x="5572124" y="5540698"/>
            <a:ext cx="3319358" cy="691347"/>
          </a:xfrm>
        </p:spPr>
        <p:txBody>
          <a:bodyPr>
            <a:normAutofit/>
          </a:bodyPr>
          <a:lstStyle>
            <a:lvl1pPr marL="0" indent="0" algn="r">
              <a:buNone/>
              <a:defRPr sz="2400"/>
            </a:lvl1pPr>
            <a:lvl2pPr marL="342900" indent="0">
              <a:buNone/>
              <a:defRPr/>
            </a:lvl2pPr>
          </a:lstStyle>
          <a:p>
            <a:pPr lvl="0"/>
            <a:r>
              <a:rPr lang="zh-CN" altLang="en-US" noProof="1"/>
              <a:t>编辑文本</a:t>
            </a:r>
          </a:p>
        </p:txBody>
      </p:sp>
      <p:sp>
        <p:nvSpPr>
          <p:cNvPr id="9" name="日期占位符 2"/>
          <p:cNvSpPr>
            <a:spLocks noGrp="1"/>
          </p:cNvSpPr>
          <p:nvPr>
            <p:ph type="dt" sz="half" idx="15"/>
            <p:custDataLst>
              <p:tags r:id="rId8"/>
            </p:custDataLst>
          </p:nvPr>
        </p:nvSpPr>
        <p:spPr/>
        <p:txBody>
          <a:bodyPr/>
          <a:lstStyle>
            <a:lvl1pPr>
              <a:defRPr/>
            </a:lvl1pPr>
          </a:lstStyle>
          <a:p>
            <a:pPr>
              <a:defRPr/>
            </a:pPr>
            <a:endParaRPr lang="zh-CN" altLang="en-US"/>
          </a:p>
        </p:txBody>
      </p:sp>
      <p:sp>
        <p:nvSpPr>
          <p:cNvPr id="10" name="页脚占位符 3"/>
          <p:cNvSpPr>
            <a:spLocks noGrp="1"/>
          </p:cNvSpPr>
          <p:nvPr>
            <p:ph type="ftr" sz="quarter" idx="16"/>
            <p:custDataLst>
              <p:tags r:id="rId9"/>
            </p:custDataLst>
          </p:nvPr>
        </p:nvSpPr>
        <p:spPr/>
        <p:txBody>
          <a:bodyPr/>
          <a:lstStyle>
            <a:lvl1pPr>
              <a:defRPr/>
            </a:lvl1pPr>
          </a:lstStyle>
          <a:p>
            <a:pPr>
              <a:defRPr/>
            </a:pPr>
            <a:endParaRPr lang="zh-CN" altLang="en-US"/>
          </a:p>
        </p:txBody>
      </p:sp>
      <p:sp>
        <p:nvSpPr>
          <p:cNvPr id="11" name="灯片编号占位符 4"/>
          <p:cNvSpPr>
            <a:spLocks noGrp="1"/>
          </p:cNvSpPr>
          <p:nvPr>
            <p:ph type="sldNum" sz="quarter" idx="17"/>
            <p:custDataLst>
              <p:tags r:id="rId10"/>
            </p:custDataLst>
          </p:nvPr>
        </p:nvSpPr>
        <p:spPr/>
        <p:txBody>
          <a:bodyPr/>
          <a:lstStyle>
            <a:lvl1pPr>
              <a:defRPr/>
            </a:lvl1pPr>
          </a:lstStyle>
          <a:p>
            <a:pPr>
              <a:defRPr/>
            </a:pPr>
            <a:fld id="{4FC38A87-77AC-48C7-9F0B-A360E0E07000}" type="slidenum">
              <a:rPr lang="zh-CN" altLang="en-US"/>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5"/>
          <a:stretch>
            <a:fillRect b="24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4FEF436-D7EA-4EF9-B5EE-0F0508D00828}" type="slidenum">
              <a:rPr lang="zh-CN" altLang="en-US"/>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5" name="Freeform 6"/>
          <p:cNvSpPr>
            <a:spLocks noChangeArrowheads="1"/>
          </p:cNvSpPr>
          <p:nvPr>
            <p:custDataLst>
              <p:tags r:id="rId1"/>
            </p:custDataLst>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6" name="Freeform 7"/>
          <p:cNvSpPr>
            <a:spLocks noChangeArrowheads="1"/>
          </p:cNvSpPr>
          <p:nvPr>
            <p:custDataLst>
              <p:tags r:id="rId2"/>
            </p:custDataLst>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defRPr/>
            </a:pPr>
            <a:endParaRPr lang="zh-CN" altLang="en-US" sz="1350"/>
          </a:p>
        </p:txBody>
      </p:sp>
      <p:sp>
        <p:nvSpPr>
          <p:cNvPr id="2" name="标题 1"/>
          <p:cNvSpPr>
            <a:spLocks noGrp="1"/>
          </p:cNvSpPr>
          <p:nvPr>
            <p:ph type="title" hasCustomPrompt="1"/>
            <p:custDataLst>
              <p:tags r:id="rId3"/>
            </p:custDataLst>
          </p:nvPr>
        </p:nvSpPr>
        <p:spPr>
          <a:xfrm>
            <a:off x="1256801" y="3503613"/>
            <a:ext cx="4098630" cy="1058408"/>
          </a:xfrm>
        </p:spPr>
        <p:txBody>
          <a:bodyPr rIns="63500">
            <a:noAutofit/>
          </a:bodyPr>
          <a:lstStyle>
            <a:lvl1pPr algn="r">
              <a:defRPr sz="3600" u="none" strike="noStrike" kern="1200" cap="none" spc="300" normalizeH="0">
                <a:solidFill>
                  <a:schemeClr val="tx1"/>
                </a:solidFill>
                <a:uFillTx/>
                <a:latin typeface="微软雅黑" panose="020B0503020204020204" pitchFamily="34" charset="-122"/>
                <a:ea typeface="微软雅黑" panose="020B0503020204020204" pitchFamily="34" charset="-122"/>
              </a:defRPr>
            </a:lvl1pPr>
          </a:lstStyle>
          <a:p>
            <a:r>
              <a:rPr lang="zh-CN" altLang="en-US" noProof="1"/>
              <a:t>单击此处编辑标题</a:t>
            </a:r>
          </a:p>
        </p:txBody>
      </p:sp>
      <p:sp>
        <p:nvSpPr>
          <p:cNvPr id="3" name="文本占位符 2"/>
          <p:cNvSpPr>
            <a:spLocks noGrp="1"/>
          </p:cNvSpPr>
          <p:nvPr>
            <p:ph type="body" idx="1" hasCustomPrompt="1"/>
            <p:custDataLst>
              <p:tags r:id="rId4"/>
            </p:custDataLst>
          </p:nvPr>
        </p:nvSpPr>
        <p:spPr>
          <a:xfrm>
            <a:off x="1256801" y="2856230"/>
            <a:ext cx="4098630" cy="586804"/>
          </a:xfrm>
        </p:spPr>
        <p:txBody>
          <a:bodyPr tIns="38100" rIns="76200" bIns="38100" anchor="ctr">
            <a:noAutofit/>
          </a:bodyPr>
          <a:lstStyle>
            <a:lvl1pPr marL="0" indent="0" algn="r" eaLnBrk="1" fontAlgn="base" latinLnBrk="0" hangingPunct="1">
              <a:buNone/>
              <a:defRPr kumimoji="0" lang="zh-CN" altLang="en-US" sz="2400" b="0" i="0" u="none" strike="noStrike" kern="1200" cap="none" spc="150" normalizeH="0" baseline="0" noProof="1">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编辑文本</a:t>
            </a:r>
          </a:p>
        </p:txBody>
      </p:sp>
      <p:sp>
        <p:nvSpPr>
          <p:cNvPr id="12" name="文本占位符 11"/>
          <p:cNvSpPr>
            <a:spLocks noGrp="1"/>
          </p:cNvSpPr>
          <p:nvPr>
            <p:ph type="body" sz="quarter" idx="13" hasCustomPrompt="1"/>
            <p:custDataLst>
              <p:tags r:id="rId5"/>
            </p:custDataLst>
          </p:nvPr>
        </p:nvSpPr>
        <p:spPr>
          <a:xfrm>
            <a:off x="1256831" y="2383625"/>
            <a:ext cx="4098600" cy="356400"/>
          </a:xfrm>
        </p:spPr>
        <p:txBody>
          <a:bodyPr anchor="b"/>
          <a:lstStyle>
            <a:lvl1pPr marL="0" indent="0" algn="r">
              <a:buNone/>
              <a:defRPr>
                <a:solidFill>
                  <a:schemeClr val="tx1"/>
                </a:solidFill>
              </a:defRPr>
            </a:lvl1pPr>
            <a:lvl2pPr marL="342900" indent="0">
              <a:buNone/>
              <a:defRPr/>
            </a:lvl2pPr>
          </a:lstStyle>
          <a:p>
            <a:pPr lvl="0"/>
            <a:r>
              <a:rPr lang="zh-CN" altLang="en-US" noProof="1"/>
              <a:t>编辑文本</a:t>
            </a:r>
          </a:p>
        </p:txBody>
      </p:sp>
      <p:sp>
        <p:nvSpPr>
          <p:cNvPr id="8" name="日期占位符 3"/>
          <p:cNvSpPr>
            <a:spLocks noGrp="1"/>
          </p:cNvSpPr>
          <p:nvPr>
            <p:ph type="dt" sz="half" idx="14"/>
            <p:custDataLst>
              <p:tags r:id="rId6"/>
            </p:custDataLst>
          </p:nvPr>
        </p:nvSpPr>
        <p:spPr/>
        <p:txBody>
          <a:bodyPr/>
          <a:lstStyle>
            <a:lvl1pPr>
              <a:defRPr/>
            </a:lvl1pPr>
          </a:lstStyle>
          <a:p>
            <a:pPr>
              <a:defRPr/>
            </a:pPr>
            <a:endParaRPr lang="zh-CN" altLang="en-US"/>
          </a:p>
        </p:txBody>
      </p:sp>
      <p:sp>
        <p:nvSpPr>
          <p:cNvPr id="9" name="页脚占位符 4"/>
          <p:cNvSpPr>
            <a:spLocks noGrp="1"/>
          </p:cNvSpPr>
          <p:nvPr>
            <p:ph type="ftr" sz="quarter" idx="15"/>
            <p:custDataLst>
              <p:tags r:id="rId7"/>
            </p:custDataLst>
          </p:nvPr>
        </p:nvSpPr>
        <p:spPr/>
        <p:txBody>
          <a:bodyPr/>
          <a:lstStyle>
            <a:lvl1pPr>
              <a:defRPr/>
            </a:lvl1pPr>
          </a:lstStyle>
          <a:p>
            <a:pPr>
              <a:defRPr/>
            </a:pPr>
            <a:endParaRPr lang="zh-CN" altLang="en-US"/>
          </a:p>
        </p:txBody>
      </p:sp>
      <p:sp>
        <p:nvSpPr>
          <p:cNvPr id="10" name="灯片编号占位符 5"/>
          <p:cNvSpPr>
            <a:spLocks noGrp="1"/>
          </p:cNvSpPr>
          <p:nvPr>
            <p:ph type="sldNum" sz="quarter" idx="16"/>
            <p:custDataLst>
              <p:tags r:id="rId8"/>
            </p:custDataLst>
          </p:nvPr>
        </p:nvSpPr>
        <p:spPr/>
        <p:txBody>
          <a:bodyPr/>
          <a:lstStyle>
            <a:lvl1pPr>
              <a:defRPr/>
            </a:lvl1pPr>
          </a:lstStyle>
          <a:p>
            <a:pPr>
              <a:defRPr/>
            </a:pPr>
            <a:fld id="{DD47DC10-9F80-47CA-9BB0-03FC4730FA43}" type="slidenum">
              <a:rPr lang="zh-CN" altLang="en-US"/>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2"/>
            </p:custDataLst>
          </p:nvPr>
        </p:nvSpPr>
        <p:spPr>
          <a:xfrm>
            <a:off x="502448" y="952508"/>
            <a:ext cx="3962432" cy="5388907"/>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4" name="内容占位符 3"/>
          <p:cNvSpPr>
            <a:spLocks noGrp="1"/>
          </p:cNvSpPr>
          <p:nvPr>
            <p:ph sz="half" idx="2"/>
            <p:custDataLst>
              <p:tags r:id="rId3"/>
            </p:custDataLst>
          </p:nvPr>
        </p:nvSpPr>
        <p:spPr>
          <a:xfrm>
            <a:off x="4679158" y="952508"/>
            <a:ext cx="3962432" cy="5388907"/>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BDAEE2AC-368D-4ED2-A387-F07EC13D6107}" type="slidenum">
              <a:rPr lang="zh-CN" altLang="en-US"/>
              <a:t>‹#›</a:t>
            </a:fld>
            <a:endParaRPr lang="zh-CN" altLang="en-US"/>
          </a:p>
        </p:txBody>
      </p:sp>
    </p:spTree>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p:custDataLst>
              <p:tags r:id="rId2"/>
            </p:custDataLst>
          </p:nvPr>
        </p:nvSpPr>
        <p:spPr>
          <a:xfrm>
            <a:off x="502448" y="952508"/>
            <a:ext cx="3962432" cy="381003"/>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a:t>
            </a:r>
            <a:r>
              <a:rPr lang="zh-CN" altLang="en-US" noProof="1"/>
              <a:t>编辑母版文本样式</a:t>
            </a:r>
          </a:p>
        </p:txBody>
      </p:sp>
      <p:sp>
        <p:nvSpPr>
          <p:cNvPr id="4" name="内容占位符 3"/>
          <p:cNvSpPr>
            <a:spLocks noGrp="1"/>
          </p:cNvSpPr>
          <p:nvPr>
            <p:ph sz="half" idx="2"/>
            <p:custDataLst>
              <p:tags r:id="rId3"/>
            </p:custDataLst>
          </p:nvPr>
        </p:nvSpPr>
        <p:spPr>
          <a:xfrm>
            <a:off x="502444" y="1406525"/>
            <a:ext cx="3962400"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5" name="文本占位符 4"/>
          <p:cNvSpPr>
            <a:spLocks noGrp="1"/>
          </p:cNvSpPr>
          <p:nvPr>
            <p:ph type="body" sz="quarter" idx="3"/>
            <p:custDataLst>
              <p:tags r:id="rId4"/>
            </p:custDataLst>
          </p:nvPr>
        </p:nvSpPr>
        <p:spPr>
          <a:xfrm>
            <a:off x="4676813" y="952508"/>
            <a:ext cx="396243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sym typeface="+mn-ea"/>
              </a:rPr>
              <a:t>单击此处编辑母版文本样式</a:t>
            </a:r>
          </a:p>
        </p:txBody>
      </p:sp>
      <p:sp>
        <p:nvSpPr>
          <p:cNvPr id="6" name="内容占位符 5"/>
          <p:cNvSpPr>
            <a:spLocks noGrp="1"/>
          </p:cNvSpPr>
          <p:nvPr>
            <p:ph sz="quarter" idx="4"/>
            <p:custDataLst>
              <p:tags r:id="rId5"/>
            </p:custDataLst>
          </p:nvPr>
        </p:nvSpPr>
        <p:spPr>
          <a:xfrm>
            <a:off x="4676813" y="1406525"/>
            <a:ext cx="3962432" cy="4934752"/>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sym typeface="+mn-ea"/>
              </a:rPr>
              <a:t>单击此处编辑母版文本样式</a:t>
            </a:r>
          </a:p>
          <a:p>
            <a:pPr lvl="1"/>
            <a:r>
              <a:rPr lang="zh-CN" altLang="en-US" noProof="1">
                <a:sym typeface="+mn-ea"/>
              </a:rPr>
              <a:t>第二级</a:t>
            </a:r>
          </a:p>
          <a:p>
            <a:pPr lvl="2"/>
            <a:r>
              <a:rPr lang="zh-CN" altLang="en-US" noProof="1">
                <a:sym typeface="+mn-ea"/>
              </a:rPr>
              <a:t>第三级</a:t>
            </a:r>
          </a:p>
          <a:p>
            <a:pPr lvl="3"/>
            <a:r>
              <a:rPr lang="zh-CN" altLang="en-US" noProof="1">
                <a:sym typeface="+mn-ea"/>
              </a:rPr>
              <a:t>第四级</a:t>
            </a:r>
          </a:p>
          <a:p>
            <a:pPr lvl="4"/>
            <a:r>
              <a:rPr lang="zh-CN" altLang="en-US" noProof="1">
                <a:sym typeface="+mn-ea"/>
              </a:rPr>
              <a:t>第五级</a:t>
            </a:r>
            <a:endParaRPr noProof="1">
              <a:sym typeface="+mn-ea"/>
            </a:endParaRPr>
          </a:p>
        </p:txBody>
      </p:sp>
      <p:sp>
        <p:nvSpPr>
          <p:cNvPr id="7" name="日期占位符 3"/>
          <p:cNvSpPr>
            <a:spLocks noGrp="1"/>
          </p:cNvSpPr>
          <p:nvPr>
            <p:ph type="dt" sz="half" idx="10"/>
            <p:custDataLst>
              <p:tags r:id="rId6"/>
            </p:custDataLst>
          </p:nvPr>
        </p:nvSpPr>
        <p:spPr/>
        <p:txBody>
          <a:bodyPr/>
          <a:lstStyle>
            <a:lvl1pPr>
              <a:defRPr/>
            </a:lvl1pPr>
          </a:lstStyle>
          <a:p>
            <a:pPr>
              <a:defRPr/>
            </a:pPr>
            <a:endParaRPr lang="zh-CN" altLang="en-US"/>
          </a:p>
        </p:txBody>
      </p:sp>
      <p:sp>
        <p:nvSpPr>
          <p:cNvPr id="8" name="页脚占位符 4"/>
          <p:cNvSpPr>
            <a:spLocks noGrp="1"/>
          </p:cNvSpPr>
          <p:nvPr>
            <p:ph type="ftr" sz="quarter" idx="11"/>
            <p:custDataLst>
              <p:tags r:id="rId7"/>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8"/>
            </p:custDataLst>
          </p:nvPr>
        </p:nvSpPr>
        <p:spPr/>
        <p:txBody>
          <a:bodyPr/>
          <a:lstStyle>
            <a:lvl1pPr>
              <a:defRPr/>
            </a:lvl1pPr>
          </a:lstStyle>
          <a:p>
            <a:pPr>
              <a:defRPr/>
            </a:pPr>
            <a:fld id="{69B27451-B61D-4EBD-9E20-9C423E26C623}" type="slidenum">
              <a:rPr lang="zh-CN" altLang="en-US"/>
              <a:t>‹#›</a:t>
            </a:fld>
            <a:endParaRPr lang="zh-CN" altLang="en-US"/>
          </a:p>
        </p:txBody>
      </p:sp>
    </p:spTree>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9BB12C0-236C-47D9-B21E-53704C811C44}" type="slidenum">
              <a:rPr lang="zh-CN" altLang="en-US"/>
              <a:t>‹#›</a:t>
            </a:fld>
            <a:endParaRPr lang="zh-CN" altLang="en-US"/>
          </a:p>
        </p:txBody>
      </p:sp>
    </p:spTree>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B8C1EB70-7901-479E-AC6D-39092085774B}" type="slidenum">
              <a:rPr lang="zh-CN" altLang="en-US"/>
              <a:t>‹#›</a:t>
            </a:fld>
            <a:endParaRPr lang="zh-CN" altLang="en-US"/>
          </a:p>
        </p:txBody>
      </p:sp>
    </p:spTree>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69892E7-8E64-435E-8CEB-BC9971460E94}"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443234"/>
            <a:ext cx="8139178" cy="441964"/>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2"/>
            </p:custDataLst>
          </p:nvPr>
        </p:nvSpPr>
        <p:spPr>
          <a:xfrm>
            <a:off x="502448" y="952508"/>
            <a:ext cx="396243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p>
        </p:txBody>
      </p:sp>
      <p:sp>
        <p:nvSpPr>
          <p:cNvPr id="4" name="文本占位符 3"/>
          <p:cNvSpPr>
            <a:spLocks noGrp="1"/>
          </p:cNvSpPr>
          <p:nvPr>
            <p:ph type="body" sz="half" idx="2"/>
            <p:custDataLst>
              <p:tags r:id="rId3"/>
            </p:custDataLst>
          </p:nvPr>
        </p:nvSpPr>
        <p:spPr>
          <a:xfrm>
            <a:off x="4679194" y="952508"/>
            <a:ext cx="3962432" cy="5388907"/>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sym typeface="+mn-ea"/>
              </a:rPr>
              <a:t>单击此处编辑母版文本样式</a:t>
            </a:r>
          </a:p>
        </p:txBody>
      </p:sp>
      <p:sp>
        <p:nvSpPr>
          <p:cNvPr id="5" name="日期占位符 3"/>
          <p:cNvSpPr>
            <a:spLocks noGrp="1"/>
          </p:cNvSpPr>
          <p:nvPr>
            <p:ph type="dt" sz="half" idx="10"/>
            <p:custDataLst>
              <p:tags r:id="rId4"/>
            </p:custDataLst>
          </p:nvPr>
        </p:nvSpPr>
        <p:spPr/>
        <p:txBody>
          <a:bodyPr/>
          <a:lstStyle>
            <a:lvl1pPr>
              <a:defRPr/>
            </a:lvl1pPr>
          </a:lstStyle>
          <a:p>
            <a:pPr>
              <a:defRPr/>
            </a:pPr>
            <a:endParaRPr lang="zh-CN" altLang="en-US"/>
          </a:p>
        </p:txBody>
      </p:sp>
      <p:sp>
        <p:nvSpPr>
          <p:cNvPr id="6" name="页脚占位符 4"/>
          <p:cNvSpPr>
            <a:spLocks noGrp="1"/>
          </p:cNvSpPr>
          <p:nvPr>
            <p:ph type="ftr" sz="quarter" idx="11"/>
            <p:custDataLst>
              <p:tags r:id="rId5"/>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6"/>
            </p:custDataLst>
          </p:nvPr>
        </p:nvSpPr>
        <p:spPr/>
        <p:txBody>
          <a:bodyPr/>
          <a:lstStyle>
            <a:lvl1pPr>
              <a:defRPr/>
            </a:lvl1pPr>
          </a:lstStyle>
          <a:p>
            <a:pPr>
              <a:defRPr/>
            </a:pPr>
            <a:fld id="{C67445A4-C0BB-452B-A7F3-D7AA9591C7EA}" type="slidenum">
              <a:rPr lang="zh-CN" altLang="en-US"/>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952508"/>
            <a:ext cx="713238"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2"/>
            </p:custDataLst>
          </p:nvPr>
        </p:nvSpPr>
        <p:spPr>
          <a:xfrm>
            <a:off x="502444" y="952500"/>
            <a:ext cx="7371076"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sym typeface="+mn-ea"/>
              </a:rPr>
              <a:t>单击此处</a:t>
            </a:r>
            <a:r>
              <a:rPr lang="zh-CN" altLang="en-US" noProof="1"/>
              <a:t>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custDataLst>
              <p:tags r:id="rId3"/>
            </p:custDataLst>
          </p:nvPr>
        </p:nvSpPr>
        <p:spPr/>
        <p:txBody>
          <a:bodyPr/>
          <a:lstStyle>
            <a:lvl1pPr>
              <a:defRPr/>
            </a:lvl1pPr>
          </a:lstStyle>
          <a:p>
            <a:pPr>
              <a:defRPr/>
            </a:pPr>
            <a:endParaRPr lang="zh-CN" altLang="en-US"/>
          </a:p>
        </p:txBody>
      </p:sp>
      <p:sp>
        <p:nvSpPr>
          <p:cNvPr id="5" name="页脚占位符 4"/>
          <p:cNvSpPr>
            <a:spLocks noGrp="1"/>
          </p:cNvSpPr>
          <p:nvPr>
            <p:ph type="ftr" sz="quarter" idx="11"/>
            <p:custDataLst>
              <p:tags r:id="rId4"/>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5"/>
            </p:custDataLst>
          </p:nvPr>
        </p:nvSpPr>
        <p:spPr/>
        <p:txBody>
          <a:bodyPr/>
          <a:lstStyle>
            <a:lvl1pPr>
              <a:defRPr/>
            </a:lvl1pPr>
          </a:lstStyle>
          <a:p>
            <a:pPr>
              <a:defRPr/>
            </a:pPr>
            <a:fld id="{19DE868F-D697-40DF-890C-3E7AE3034BAC}" type="slidenum">
              <a:rPr lang="zh-CN" altLang="en-US"/>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ags" Target="../tags/tag2.xml"/><Relationship Id="rId79" Type="http://schemas.openxmlformats.org/officeDocument/2006/relationships/slide" Target="../slides/slide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80" Type="http://schemas.openxmlformats.org/officeDocument/2006/relationships/slide" Target="../slides/slide7.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1.xml"/><Relationship Id="rId78"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73"/>
            </p:custDataLst>
          </p:nvPr>
        </p:nvSpPr>
        <p:spPr bwMode="auto">
          <a:xfrm>
            <a:off x="502444" y="442913"/>
            <a:ext cx="8139113"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dirty="0"/>
              <a:t>单击此处编辑母版标题样式</a:t>
            </a:r>
          </a:p>
        </p:txBody>
      </p:sp>
      <p:sp>
        <p:nvSpPr>
          <p:cNvPr id="1027" name="文本占位符 2"/>
          <p:cNvSpPr>
            <a:spLocks noGrp="1" noChangeArrowheads="1"/>
          </p:cNvSpPr>
          <p:nvPr>
            <p:ph type="body" idx="9"/>
            <p:custDataLst>
              <p:tags r:id="rId74"/>
            </p:custDataLst>
          </p:nvPr>
        </p:nvSpPr>
        <p:spPr bwMode="auto">
          <a:xfrm>
            <a:off x="502444" y="952500"/>
            <a:ext cx="8139113"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75"/>
            </p:custDataLst>
          </p:nvPr>
        </p:nvSpPr>
        <p:spPr>
          <a:xfrm>
            <a:off x="659606" y="6350000"/>
            <a:ext cx="2025254" cy="315913"/>
          </a:xfrm>
          <a:prstGeom prst="rect">
            <a:avLst/>
          </a:prstGeom>
        </p:spPr>
        <p:txBody>
          <a:bodyPr vert="horz" lIns="91440" tIns="45720" rIns="91440" bIns="45720" rtlCol="0" anchor="ctr">
            <a:normAutofit/>
          </a:bodyPr>
          <a:lstStyle>
            <a:lvl1pPr algn="l">
              <a:defRPr sz="900" noProof="1">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76"/>
            </p:custDataLst>
          </p:nvPr>
        </p:nvSpPr>
        <p:spPr>
          <a:xfrm>
            <a:off x="3087291" y="6350000"/>
            <a:ext cx="2969419" cy="315913"/>
          </a:xfrm>
          <a:prstGeom prst="rect">
            <a:avLst/>
          </a:prstGeom>
        </p:spPr>
        <p:txBody>
          <a:bodyPr vert="horz" lIns="91440" tIns="45720" rIns="91440" bIns="45720" rtlCol="0" anchor="ctr">
            <a:normAutofit/>
          </a:bodyPr>
          <a:lstStyle>
            <a:lvl1pPr algn="ctr">
              <a:defRPr sz="9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77"/>
            </p:custDataLst>
          </p:nvPr>
        </p:nvSpPr>
        <p:spPr>
          <a:xfrm>
            <a:off x="6457950" y="6350000"/>
            <a:ext cx="2025254" cy="315913"/>
          </a:xfrm>
          <a:prstGeom prst="rect">
            <a:avLst/>
          </a:prstGeom>
        </p:spPr>
        <p:txBody>
          <a:bodyPr vert="horz" lIns="91440" tIns="45720" rIns="91440" bIns="45720" rtlCol="0" anchor="ctr">
            <a:normAutofit/>
          </a:bodyPr>
          <a:lstStyle>
            <a:lvl1pPr algn="r">
              <a:defRPr sz="900" noProof="1">
                <a:solidFill>
                  <a:schemeClr val="tx1">
                    <a:tint val="75000"/>
                  </a:schemeClr>
                </a:solidFill>
                <a:ea typeface="微软雅黑" panose="020B0503020204020204" pitchFamily="34" charset="-122"/>
              </a:defRPr>
            </a:lvl1pPr>
          </a:lstStyle>
          <a:p>
            <a:pPr>
              <a:defRPr/>
            </a:pPr>
            <a:fld id="{969892E7-8E64-435E-8CEB-BC9971460E94}" type="slidenum">
              <a:rPr lang="zh-CN" altLang="en-US"/>
              <a:t>‹#›</a:t>
            </a:fld>
            <a:endParaRPr lang="zh-CN" altLang="en-US"/>
          </a:p>
        </p:txBody>
      </p:sp>
      <p:sp>
        <p:nvSpPr>
          <p:cNvPr id="2" name="KSO_TEMPLATE" hidden="1"/>
          <p:cNvSpPr/>
          <p:nvPr>
            <p:custDataLst>
              <p:tags r:id="rId7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
        <p:nvSpPr>
          <p:cNvPr id="14" name="TextBox 24">
            <a:hlinkClick r:id="rId79" action="ppaction://hlinksldjump"/>
          </p:cNvPr>
          <p:cNvSpPr txBox="1"/>
          <p:nvPr userDrawn="1"/>
        </p:nvSpPr>
        <p:spPr>
          <a:xfrm>
            <a:off x="5794876" y="2256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课前篇自主预习</a:t>
            </a:r>
            <a:endParaRPr lang="zh-CN" altLang="en-US" sz="1400" dirty="0">
              <a:solidFill>
                <a:srgbClr val="333333"/>
              </a:solidFill>
              <a:latin typeface="黑体" panose="02010609060101010101" pitchFamily="2" charset="-122"/>
              <a:ea typeface="黑体" panose="02010609060101010101" pitchFamily="2" charset="-122"/>
            </a:endParaRPr>
          </a:p>
        </p:txBody>
      </p:sp>
      <p:sp>
        <p:nvSpPr>
          <p:cNvPr id="15" name="TextBox 24">
            <a:hlinkClick r:id="rId80" action="ppaction://hlinksldjump"/>
          </p:cNvPr>
          <p:cNvSpPr txBox="1"/>
          <p:nvPr userDrawn="1"/>
        </p:nvSpPr>
        <p:spPr>
          <a:xfrm>
            <a:off x="7451060" y="230743"/>
            <a:ext cx="1441420" cy="307777"/>
          </a:xfrm>
          <a:prstGeom prst="rect">
            <a:avLst/>
          </a:prstGeom>
          <a:noFill/>
        </p:spPr>
        <p:txBody>
          <a:bodyPr wrap="none" rtlCol="0">
            <a:spAutoFit/>
          </a:bodyPr>
          <a:lstStyle/>
          <a:p>
            <a:r>
              <a:rPr lang="zh-CN" altLang="en-US" sz="1400" smtClean="0">
                <a:solidFill>
                  <a:srgbClr val="333333"/>
                </a:solidFill>
                <a:latin typeface="黑体" panose="02010609060101010101" pitchFamily="2" charset="-122"/>
                <a:ea typeface="黑体" panose="02010609060101010101" pitchFamily="2" charset="-122"/>
              </a:rPr>
              <a:t>课堂篇学习理解</a:t>
            </a:r>
            <a:endParaRPr lang="en-US" altLang="zh-CN" sz="1400" dirty="0" smtClean="0">
              <a:solidFill>
                <a:srgbClr val="333333"/>
              </a:solidFill>
              <a:latin typeface="黑体" panose="02010609060101010101" pitchFamily="2" charset="-122"/>
              <a:ea typeface="黑体" panose="0201060906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Lst>
  <p:hf sldNum="0" hdr="0" ftr="0" dt="0"/>
  <p:txStyles>
    <p:titleStyle>
      <a:lvl1pPr algn="l" rtl="0" eaLnBrk="1" fontAlgn="base" hangingPunct="1">
        <a:spcBef>
          <a:spcPct val="0"/>
        </a:spcBef>
        <a:spcAft>
          <a:spcPct val="0"/>
        </a:spcAft>
        <a:defRPr sz="18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171450" indent="-171450" algn="l" rtl="0" eaLnBrk="1" fontAlgn="base" hangingPunct="1">
        <a:lnSpc>
          <a:spcPct val="130000"/>
        </a:lnSpc>
        <a:spcBef>
          <a:spcPct val="0"/>
        </a:spcBef>
        <a:spcAft>
          <a:spcPts val="1000"/>
        </a:spcAft>
        <a:buFont typeface="Arial" panose="020B0604020202020204" pitchFamily="34" charset="0"/>
        <a:buChar char="•"/>
        <a:defRPr sz="1200" kern="1200" spc="150">
          <a:solidFill>
            <a:schemeClr val="tx1"/>
          </a:solidFill>
          <a:latin typeface="微软雅黑" panose="020B0503020204020204" pitchFamily="34" charset="-122"/>
          <a:ea typeface="微软雅黑" panose="020B0503020204020204" pitchFamily="34" charset="-122"/>
          <a:cs typeface="+mn-cs"/>
        </a:defRPr>
      </a:lvl1pPr>
      <a:lvl2pPr marL="5143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2pPr>
      <a:lvl3pPr marL="8572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3pPr>
      <a:lvl4pPr marL="12001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4pPr>
      <a:lvl5pPr marL="1543050" indent="-171450" algn="l" defTabSz="0" rtl="0" eaLnBrk="1" fontAlgn="base" hangingPunct="1">
        <a:lnSpc>
          <a:spcPct val="130000"/>
        </a:lnSpc>
        <a:spcBef>
          <a:spcPct val="0"/>
        </a:spcBef>
        <a:spcAft>
          <a:spcPts val="1000"/>
        </a:spcAft>
        <a:buFont typeface="Arial" panose="020B0604020202020204" pitchFamily="34" charset="0"/>
        <a:buChar char="•"/>
        <a:tabLst>
          <a:tab pos="1207135" algn="l"/>
        </a:tabLst>
        <a:defRPr sz="1200" kern="1200" spc="150">
          <a:solidFill>
            <a:schemeClr val="tx1"/>
          </a:solidFill>
          <a:latin typeface="微软雅黑" panose="020B0503020204020204" pitchFamily="34" charset="-122"/>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slide" Target="slide57.xml"/></Relationships>
</file>

<file path=ppt/slides/_rels/slide1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2.xml"/><Relationship Id="rId4" Type="http://schemas.openxmlformats.org/officeDocument/2006/relationships/slide" Target="slide57.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0.emf"/><Relationship Id="rId2" Type="http://schemas.openxmlformats.org/officeDocument/2006/relationships/slideLayout" Target="../slideLayouts/slideLayout23.xml"/><Relationship Id="rId1" Type="http://schemas.openxmlformats.org/officeDocument/2006/relationships/vmlDrawing" Target="../drawings/vmlDrawing7.vml"/><Relationship Id="rId6" Type="http://schemas.openxmlformats.org/officeDocument/2006/relationships/package" Target="../embeddings/Microsoft_Word___6.docx"/><Relationship Id="rId5" Type="http://schemas.openxmlformats.org/officeDocument/2006/relationships/slide" Target="slide57.xml"/><Relationship Id="rId4" Type="http://schemas.openxmlformats.org/officeDocument/2006/relationships/slide" Target="slide47.xml"/></Relationships>
</file>

<file path=ppt/slides/_rels/slide1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4.xml"/><Relationship Id="rId5" Type="http://schemas.openxmlformats.org/officeDocument/2006/relationships/image" Target="../media/image11.png"/><Relationship Id="rId4" Type="http://schemas.openxmlformats.org/officeDocument/2006/relationships/slide" Target="slide57.xml"/></Relationships>
</file>

<file path=ppt/slides/_rels/slide1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5.xml"/><Relationship Id="rId4" Type="http://schemas.openxmlformats.org/officeDocument/2006/relationships/slide" Target="slide57.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2.emf"/><Relationship Id="rId2" Type="http://schemas.openxmlformats.org/officeDocument/2006/relationships/slideLayout" Target="../slideLayouts/slideLayout26.xml"/><Relationship Id="rId1" Type="http://schemas.openxmlformats.org/officeDocument/2006/relationships/vmlDrawing" Target="../drawings/vmlDrawing8.vml"/><Relationship Id="rId6" Type="http://schemas.openxmlformats.org/officeDocument/2006/relationships/package" Target="../embeddings/Microsoft_Word___7.docx"/><Relationship Id="rId5" Type="http://schemas.openxmlformats.org/officeDocument/2006/relationships/slide" Target="slide57.xml"/><Relationship Id="rId4" Type="http://schemas.openxmlformats.org/officeDocument/2006/relationships/slide" Target="slide47.xml"/></Relationships>
</file>

<file path=ppt/slides/_rels/slide1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7.xml"/><Relationship Id="rId4" Type="http://schemas.openxmlformats.org/officeDocument/2006/relationships/slide" Target="slide57.xml"/></Relationships>
</file>

<file path=ppt/slides/_rels/slide1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8.xml"/><Relationship Id="rId5" Type="http://schemas.openxmlformats.org/officeDocument/2006/relationships/image" Target="../media/image13.png"/><Relationship Id="rId4" Type="http://schemas.openxmlformats.org/officeDocument/2006/relationships/slide" Target="slide57.xml"/></Relationships>
</file>

<file path=ppt/slides/_rels/slide1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9.xml"/><Relationship Id="rId4" Type="http://schemas.openxmlformats.org/officeDocument/2006/relationships/slide" Target="slide57.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4.emf"/><Relationship Id="rId2" Type="http://schemas.openxmlformats.org/officeDocument/2006/relationships/slideLayout" Target="../slideLayouts/slideLayout30.xml"/><Relationship Id="rId1" Type="http://schemas.openxmlformats.org/officeDocument/2006/relationships/vmlDrawing" Target="../drawings/vmlDrawing9.vml"/><Relationship Id="rId6" Type="http://schemas.openxmlformats.org/officeDocument/2006/relationships/package" Target="../embeddings/Microsoft_Word___8.docx"/><Relationship Id="rId5" Type="http://schemas.openxmlformats.org/officeDocument/2006/relationships/slide" Target="slide57.xml"/><Relationship Id="rId4" Type="http://schemas.openxmlformats.org/officeDocument/2006/relationships/slide" Target="slide4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__.docx"/><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1.xml"/><Relationship Id="rId4" Type="http://schemas.openxmlformats.org/officeDocument/2006/relationships/slide" Target="slide57.xml"/></Relationships>
</file>

<file path=ppt/slides/_rels/slide2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slide" Target="slide57.xml"/></Relationships>
</file>

<file path=ppt/slides/_rels/slide2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3.xml"/><Relationship Id="rId4" Type="http://schemas.openxmlformats.org/officeDocument/2006/relationships/slide" Target="slide57.xml"/></Relationships>
</file>

<file path=ppt/slides/_rels/slide2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16.emf"/><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package" Target="../embeddings/Microsoft_Word___9.docx"/><Relationship Id="rId5" Type="http://schemas.openxmlformats.org/officeDocument/2006/relationships/slide" Target="slide57.xml"/><Relationship Id="rId4" Type="http://schemas.openxmlformats.org/officeDocument/2006/relationships/slide" Target="slide47.xml"/></Relationships>
</file>

<file path=ppt/slides/_rels/slide2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5.xml"/><Relationship Id="rId4" Type="http://schemas.openxmlformats.org/officeDocument/2006/relationships/slide" Target="slide57.xml"/></Relationships>
</file>

<file path=ppt/slides/_rels/slide2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57.xml"/></Relationships>
</file>

<file path=ppt/slides/_rels/slide26.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image" Target="../media/image18.png"/><Relationship Id="rId2" Type="http://schemas.openxmlformats.org/officeDocument/2006/relationships/slide" Target="slide7.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 Target="slide57.xml"/></Relationships>
</file>

<file path=ppt/slides/_rels/slide2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38.xml"/><Relationship Id="rId4" Type="http://schemas.openxmlformats.org/officeDocument/2006/relationships/slide" Target="slide57.xml"/></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1.emf"/><Relationship Id="rId2" Type="http://schemas.openxmlformats.org/officeDocument/2006/relationships/slideLayout" Target="../slideLayouts/slideLayout39.xml"/><Relationship Id="rId1" Type="http://schemas.openxmlformats.org/officeDocument/2006/relationships/vmlDrawing" Target="../drawings/vmlDrawing11.vml"/><Relationship Id="rId6" Type="http://schemas.openxmlformats.org/officeDocument/2006/relationships/package" Target="../embeddings/Microsoft_Word___10.docx"/><Relationship Id="rId5" Type="http://schemas.openxmlformats.org/officeDocument/2006/relationships/slide" Target="slide57.xml"/><Relationship Id="rId4" Type="http://schemas.openxmlformats.org/officeDocument/2006/relationships/slide" Target="slide47.xml"/></Relationships>
</file>

<file path=ppt/slides/_rels/slide2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slide" Target="slide5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package" Target="../embeddings/Microsoft_Word___1.docx"/><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1.xml"/><Relationship Id="rId4" Type="http://schemas.openxmlformats.org/officeDocument/2006/relationships/slide" Target="slide57.xml"/></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4.emf"/><Relationship Id="rId2" Type="http://schemas.openxmlformats.org/officeDocument/2006/relationships/slideLayout" Target="../slideLayouts/slideLayout42.xml"/><Relationship Id="rId1" Type="http://schemas.openxmlformats.org/officeDocument/2006/relationships/vmlDrawing" Target="../drawings/vmlDrawing12.vml"/><Relationship Id="rId6" Type="http://schemas.openxmlformats.org/officeDocument/2006/relationships/package" Target="../embeddings/Microsoft_Word___11.docx"/><Relationship Id="rId5" Type="http://schemas.openxmlformats.org/officeDocument/2006/relationships/slide" Target="slide57.xml"/><Relationship Id="rId4" Type="http://schemas.openxmlformats.org/officeDocument/2006/relationships/slide" Target="slide47.xml"/></Relationships>
</file>

<file path=ppt/slides/_rels/slide3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3.xml"/><Relationship Id="rId4" Type="http://schemas.openxmlformats.org/officeDocument/2006/relationships/slide" Target="slide57.xml"/></Relationships>
</file>

<file path=ppt/slides/_rels/slide3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4.xml"/><Relationship Id="rId6" Type="http://schemas.openxmlformats.org/officeDocument/2006/relationships/image" Target="../media/image18.png"/><Relationship Id="rId5" Type="http://schemas.openxmlformats.org/officeDocument/2006/relationships/image" Target="../media/image25.png"/><Relationship Id="rId4" Type="http://schemas.openxmlformats.org/officeDocument/2006/relationships/slide" Target="slide57.xml"/></Relationships>
</file>

<file path=ppt/slides/_rels/slide3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5.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slide" Target="slide57.xml"/></Relationships>
</file>

<file path=ppt/slides/_rels/slide3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6.xml"/><Relationship Id="rId4" Type="http://schemas.openxmlformats.org/officeDocument/2006/relationships/slide" Target="slide57.xml"/></Relationships>
</file>

<file path=ppt/slides/_rels/slide3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7.emf"/><Relationship Id="rId2" Type="http://schemas.openxmlformats.org/officeDocument/2006/relationships/slideLayout" Target="../slideLayouts/slideLayout47.xml"/><Relationship Id="rId1" Type="http://schemas.openxmlformats.org/officeDocument/2006/relationships/vmlDrawing" Target="../drawings/vmlDrawing13.vml"/><Relationship Id="rId6" Type="http://schemas.openxmlformats.org/officeDocument/2006/relationships/package" Target="../embeddings/Microsoft_Word___12.docx"/><Relationship Id="rId5" Type="http://schemas.openxmlformats.org/officeDocument/2006/relationships/slide" Target="slide57.xml"/><Relationship Id="rId4" Type="http://schemas.openxmlformats.org/officeDocument/2006/relationships/slide" Target="slide47.xml"/></Relationships>
</file>

<file path=ppt/slides/_rels/slide3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8.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slide" Target="slide57.xml"/></Relationships>
</file>

<file path=ppt/slides/_rels/slide3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49.xml"/><Relationship Id="rId4" Type="http://schemas.openxmlformats.org/officeDocument/2006/relationships/slide" Target="slide57.xml"/></Relationships>
</file>

<file path=ppt/slides/_rels/slide39.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0.emf"/><Relationship Id="rId2" Type="http://schemas.openxmlformats.org/officeDocument/2006/relationships/slideLayout" Target="../slideLayouts/slideLayout50.xml"/><Relationship Id="rId1" Type="http://schemas.openxmlformats.org/officeDocument/2006/relationships/vmlDrawing" Target="../drawings/vmlDrawing14.vml"/><Relationship Id="rId6" Type="http://schemas.openxmlformats.org/officeDocument/2006/relationships/package" Target="../embeddings/Microsoft_Word___13.docx"/><Relationship Id="rId5" Type="http://schemas.openxmlformats.org/officeDocument/2006/relationships/slide" Target="slide57.xml"/><Relationship Id="rId4" Type="http://schemas.openxmlformats.org/officeDocument/2006/relationships/slide" Target="slide47.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package" Target="../embeddings/Microsoft_Word___2.docx"/><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 Target="slide57.xml"/></Relationships>
</file>

<file path=ppt/slides/_rels/slide4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2.xml"/><Relationship Id="rId4" Type="http://schemas.openxmlformats.org/officeDocument/2006/relationships/slide" Target="slide57.xml"/></Relationships>
</file>

<file path=ppt/slides/_rels/slide4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3.emf"/><Relationship Id="rId2" Type="http://schemas.openxmlformats.org/officeDocument/2006/relationships/slideLayout" Target="../slideLayouts/slideLayout53.xml"/><Relationship Id="rId1" Type="http://schemas.openxmlformats.org/officeDocument/2006/relationships/vmlDrawing" Target="../drawings/vmlDrawing15.vml"/><Relationship Id="rId6" Type="http://schemas.openxmlformats.org/officeDocument/2006/relationships/package" Target="../embeddings/Microsoft_Word___14.docx"/><Relationship Id="rId5" Type="http://schemas.openxmlformats.org/officeDocument/2006/relationships/slide" Target="slide57.xml"/><Relationship Id="rId4" Type="http://schemas.openxmlformats.org/officeDocument/2006/relationships/slide" Target="slide47.xml"/></Relationships>
</file>

<file path=ppt/slides/_rels/slide4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4.xml"/><Relationship Id="rId5" Type="http://schemas.openxmlformats.org/officeDocument/2006/relationships/image" Target="../media/image34.png"/><Relationship Id="rId4" Type="http://schemas.openxmlformats.org/officeDocument/2006/relationships/slide" Target="slide57.xml"/></Relationships>
</file>

<file path=ppt/slides/_rels/slide4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5.xml"/><Relationship Id="rId4" Type="http://schemas.openxmlformats.org/officeDocument/2006/relationships/slide" Target="slide57.xml"/></Relationships>
</file>

<file path=ppt/slides/_rels/slide4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35.emf"/><Relationship Id="rId2" Type="http://schemas.openxmlformats.org/officeDocument/2006/relationships/slideLayout" Target="../slideLayouts/slideLayout56.xml"/><Relationship Id="rId1" Type="http://schemas.openxmlformats.org/officeDocument/2006/relationships/vmlDrawing" Target="../drawings/vmlDrawing16.vml"/><Relationship Id="rId6" Type="http://schemas.openxmlformats.org/officeDocument/2006/relationships/package" Target="../embeddings/Microsoft_Word___15.docx"/><Relationship Id="rId5" Type="http://schemas.openxmlformats.org/officeDocument/2006/relationships/slide" Target="slide57.xml"/><Relationship Id="rId4" Type="http://schemas.openxmlformats.org/officeDocument/2006/relationships/slide" Target="slide47.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7.xml"/><Relationship Id="rId5" Type="http://schemas.openxmlformats.org/officeDocument/2006/relationships/image" Target="../media/image36.png"/><Relationship Id="rId4" Type="http://schemas.openxmlformats.org/officeDocument/2006/relationships/slide" Target="slide57.xml"/></Relationships>
</file>

<file path=ppt/slides/_rels/slide4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8.xml"/><Relationship Id="rId4" Type="http://schemas.openxmlformats.org/officeDocument/2006/relationships/slide" Target="slide57.xml"/></Relationships>
</file>

<file path=ppt/slides/_rels/slide4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59.xml"/><Relationship Id="rId4" Type="http://schemas.openxmlformats.org/officeDocument/2006/relationships/slide" Target="slide57.xml"/></Relationships>
</file>

<file path=ppt/slides/_rels/slide4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0.xml"/><Relationship Id="rId4" Type="http://schemas.openxmlformats.org/officeDocument/2006/relationships/slide" Target="slide5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package" Target="../embeddings/Microsoft_Word___3.docx"/><Relationship Id="rId4" Type="http://schemas.openxmlformats.org/officeDocument/2006/relationships/slide" Target="slide5.xml"/></Relationships>
</file>

<file path=ppt/slides/_rels/slide5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1.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slide" Target="slide57.xml"/></Relationships>
</file>

<file path=ppt/slides/_rels/slide5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2.xml"/><Relationship Id="rId6" Type="http://schemas.openxmlformats.org/officeDocument/2006/relationships/image" Target="../media/image18.png"/><Relationship Id="rId5" Type="http://schemas.openxmlformats.org/officeDocument/2006/relationships/image" Target="../media/image38.png"/><Relationship Id="rId4" Type="http://schemas.openxmlformats.org/officeDocument/2006/relationships/slide" Target="slide57.xml"/></Relationships>
</file>

<file path=ppt/slides/_rels/slide5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3.xml"/><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4.xml"/><Relationship Id="rId4" Type="http://schemas.openxmlformats.org/officeDocument/2006/relationships/slide" Target="slide57.xml"/></Relationships>
</file>

<file path=ppt/slides/_rels/slide54.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5.xml"/><Relationship Id="rId4" Type="http://schemas.openxmlformats.org/officeDocument/2006/relationships/slide" Target="slide57.xml"/></Relationships>
</file>

<file path=ppt/slides/_rels/slide5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6.xml"/><Relationship Id="rId6" Type="http://schemas.openxmlformats.org/officeDocument/2006/relationships/image" Target="../media/image18.png"/><Relationship Id="rId5" Type="http://schemas.openxmlformats.org/officeDocument/2006/relationships/image" Target="../media/image39.png"/><Relationship Id="rId4" Type="http://schemas.openxmlformats.org/officeDocument/2006/relationships/slide" Target="slide57.xml"/></Relationships>
</file>

<file path=ppt/slides/_rels/slide5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7.xml"/><Relationship Id="rId6" Type="http://schemas.openxmlformats.org/officeDocument/2006/relationships/image" Target="../media/image18.png"/><Relationship Id="rId5" Type="http://schemas.openxmlformats.org/officeDocument/2006/relationships/image" Target="../media/image40.png"/><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8.xml"/><Relationship Id="rId4" Type="http://schemas.openxmlformats.org/officeDocument/2006/relationships/slide" Target="slide57.xml"/></Relationships>
</file>

<file path=ppt/slides/_rels/slide5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69.xml"/><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70.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__4.docx"/><Relationship Id="rId2" Type="http://schemas.openxmlformats.org/officeDocument/2006/relationships/slideLayout" Target="../slideLayouts/slideLayout17.xml"/><Relationship Id="rId1" Type="http://schemas.openxmlformats.org/officeDocument/2006/relationships/vmlDrawing" Target="../drawings/vmlDrawing5.vml"/><Relationship Id="rId6" Type="http://schemas.openxmlformats.org/officeDocument/2006/relationships/slide" Target="slide5.xml"/><Relationship Id="rId5" Type="http://schemas.openxmlformats.org/officeDocument/2006/relationships/slide" Target="slide2.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71.xml"/><Relationship Id="rId4" Type="http://schemas.openxmlformats.org/officeDocument/2006/relationships/slide" Target="slide57.xml"/></Relationships>
</file>

<file path=ppt/slides/_rels/slide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18.xml"/><Relationship Id="rId4" Type="http://schemas.openxmlformats.org/officeDocument/2006/relationships/slide" Target="slide57.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8.emf"/><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package" Target="../embeddings/Microsoft_Word___5.docx"/><Relationship Id="rId5" Type="http://schemas.openxmlformats.org/officeDocument/2006/relationships/slide" Target="slide57.xml"/><Relationship Id="rId4" Type="http://schemas.openxmlformats.org/officeDocument/2006/relationships/slide" Target="slide47.xml"/></Relationships>
</file>

<file path=ppt/slides/_rels/slide9.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7.xml"/><Relationship Id="rId1" Type="http://schemas.openxmlformats.org/officeDocument/2006/relationships/slideLayout" Target="../slideLayouts/slideLayout20.xml"/><Relationship Id="rId4" Type="http://schemas.openxmlformats.org/officeDocument/2006/relationships/slide" Target="slide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a:spLocks noGrp="1"/>
          </p:cNvSpPr>
          <p:nvPr>
            <p:ph type="title"/>
          </p:nvPr>
        </p:nvSpPr>
        <p:spPr>
          <a:xfrm>
            <a:off x="31070" y="3068960"/>
            <a:ext cx="9081860" cy="576064"/>
          </a:xfrm>
        </p:spPr>
        <p:txBody>
          <a:bodyPr/>
          <a:lstStyle/>
          <a:p>
            <a:pPr algn="ctr"/>
            <a:r>
              <a:rPr lang="en-US" altLang="zh-CN" sz="2400" spc="0" dirty="0"/>
              <a:t>Section </a:t>
            </a:r>
            <a:r>
              <a:rPr lang="en-US" altLang="zh-CN" sz="2400" spc="0" dirty="0" smtClean="0"/>
              <a:t>B</a:t>
            </a:r>
            <a:r>
              <a:rPr lang="en-US" altLang="zh-CN" sz="2400" spc="0" dirty="0"/>
              <a:t> </a:t>
            </a:r>
            <a:r>
              <a:rPr lang="en-US" altLang="zh-CN" sz="2400" spc="0" dirty="0" smtClean="0"/>
              <a:t> Reading </a:t>
            </a:r>
            <a:r>
              <a:rPr lang="en-US" altLang="zh-CN" sz="2400" spc="0" dirty="0"/>
              <a:t>and Thinking</a:t>
            </a:r>
            <a:endParaRPr lang="zh-CN" altLang="zh-CN" sz="2400" spc="0" dirty="0"/>
          </a:p>
        </p:txBody>
      </p:sp>
      <p:sp>
        <p:nvSpPr>
          <p:cNvPr id="6" name="标题 3"/>
          <p:cNvSpPr txBox="1"/>
          <p:nvPr/>
        </p:nvSpPr>
        <p:spPr bwMode="auto">
          <a:xfrm>
            <a:off x="0" y="1484784"/>
            <a:ext cx="91440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b" anchorCtr="0" compatLnSpc="1">
            <a:normAutofit fontScale="92500" lnSpcReduction="20000"/>
          </a:bodyPr>
          <a:lstStyle>
            <a:lvl1pPr algn="r" rtl="0" eaLnBrk="1" fontAlgn="base" hangingPunct="1">
              <a:spcBef>
                <a:spcPct val="0"/>
              </a:spcBef>
              <a:spcAft>
                <a:spcPct val="0"/>
              </a:spcAft>
              <a:defRPr sz="36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a:lstStyle>
          <a:p>
            <a:pPr algn="ctr"/>
            <a:r>
              <a:rPr lang="en-US" altLang="zh-CN" sz="4000" dirty="0" smtClean="0"/>
              <a:t>UNIT 2 Travelling Around</a:t>
            </a:r>
            <a:endParaRPr lang="en-US" altLang="zh-CN" sz="4000" dirty="0"/>
          </a:p>
        </p:txBody>
      </p:sp>
      <p:sp>
        <p:nvSpPr>
          <p:cNvPr id="7" name="矩形 6"/>
          <p:cNvSpPr/>
          <p:nvPr/>
        </p:nvSpPr>
        <p:spPr>
          <a:xfrm>
            <a:off x="2924754" y="4713257"/>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1301583" y="1196752"/>
            <a:ext cx="6540834" cy="5231235"/>
          </a:xfrm>
          <a:prstGeom prst="rect">
            <a:avLst/>
          </a:prstGeom>
        </p:spPr>
      </p:pic>
      <p:sp>
        <p:nvSpPr>
          <p:cNvPr id="6" name="矩形 5"/>
          <p:cNvSpPr/>
          <p:nvPr/>
        </p:nvSpPr>
        <p:spPr>
          <a:xfrm>
            <a:off x="1439626" y="4827076"/>
            <a:ext cx="6259706" cy="1452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32319"/>
            <a:ext cx="8128000" cy="5170646"/>
          </a:xfrm>
          <a:prstGeom prst="rect">
            <a:avLst/>
          </a:prstGeom>
        </p:spPr>
        <p:txBody>
          <a:bodyPr>
            <a:spAutoFit/>
          </a:bodyPr>
          <a:lstStyle/>
          <a:p>
            <a:pPr indent="267970">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narrow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i="1" dirty="0">
                <a:solidFill>
                  <a:srgbClr val="000000"/>
                </a:solidFill>
                <a:latin typeface="Times New Roman" panose="02020603050405020304" pitchFamily="18" charset="0"/>
                <a:cs typeface="Times New Roman" panose="02020603050405020304" pitchFamily="18" charset="0"/>
              </a:rPr>
              <a:t>adj</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狭窄的　</a:t>
            </a:r>
            <a:r>
              <a:rPr lang="en-US" altLang="zh-CN" sz="2200" i="1" dirty="0">
                <a:solidFill>
                  <a:srgbClr val="000000"/>
                </a:solidFill>
                <a:latin typeface="Times New Roman" panose="02020603050405020304" pitchFamily="18" charset="0"/>
                <a:cs typeface="Times New Roman" panose="02020603050405020304" pitchFamily="18" charset="0"/>
              </a:rPr>
              <a:t>vi</a:t>
            </a:r>
            <a:r>
              <a:rPr lang="en-US" altLang="zh-CN" sz="2200" dirty="0">
                <a:solidFill>
                  <a:srgbClr val="000000"/>
                </a:solidFill>
                <a:latin typeface="Times New Roman" panose="02020603050405020304" pitchFamily="18" charset="0"/>
                <a:cs typeface="Times New Roman" panose="02020603050405020304" pitchFamily="18" charset="0"/>
              </a:rPr>
              <a:t>.&amp; </a:t>
            </a:r>
            <a:r>
              <a:rPr lang="en-US" altLang="zh-CN" sz="2200" i="1" dirty="0" err="1">
                <a:solidFill>
                  <a:srgbClr val="000000"/>
                </a:solidFill>
                <a:latin typeface="Times New Roman" panose="02020603050405020304" pitchFamily="18" charset="0"/>
                <a:cs typeface="Times New Roman" panose="02020603050405020304" pitchFamily="18" charset="0"/>
              </a:rPr>
              <a:t>vt</a:t>
            </a:r>
            <a:r>
              <a:rPr lang="en-US" altLang="zh-CN" sz="2200" dirty="0" err="1">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变窄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PERU is a country on the Pacific coast of South America with three main </a:t>
            </a:r>
            <a:r>
              <a:rPr lang="en-US" altLang="zh-CN" sz="2200" dirty="0" err="1">
                <a:solidFill>
                  <a:srgbClr val="000000"/>
                </a:solidFill>
                <a:latin typeface="Times New Roman" panose="02020603050405020304" pitchFamily="18" charset="0"/>
                <a:cs typeface="Times New Roman" panose="02020603050405020304" pitchFamily="18" charset="0"/>
              </a:rPr>
              <a:t>areas:</a:t>
            </a:r>
            <a:r>
              <a:rPr lang="en-US" altLang="zh-CN" sz="2200" b="1" dirty="0" err="1">
                <a:solidFill>
                  <a:srgbClr val="000000"/>
                </a:solidFill>
                <a:latin typeface="Times New Roman" panose="02020603050405020304" pitchFamily="18" charset="0"/>
                <a:cs typeface="Times New Roman" panose="02020603050405020304" pitchFamily="18" charset="0"/>
              </a:rPr>
              <a:t>narrow</a:t>
            </a:r>
            <a:r>
              <a:rPr lang="en-US" altLang="zh-CN" sz="2200" dirty="0" err="1">
                <a:solidFill>
                  <a:srgbClr val="000000"/>
                </a:solidFill>
                <a:latin typeface="Times New Roman" panose="02020603050405020304" pitchFamily="18" charset="0"/>
                <a:cs typeface="Times New Roman" panose="02020603050405020304" pitchFamily="18" charset="0"/>
              </a:rPr>
              <a:t>,dry,flat</a:t>
            </a:r>
            <a:r>
              <a:rPr lang="en-US" altLang="zh-CN" sz="2200" dirty="0">
                <a:solidFill>
                  <a:srgbClr val="000000"/>
                </a:solidFill>
                <a:latin typeface="Times New Roman" panose="02020603050405020304" pitchFamily="18" charset="0"/>
                <a:cs typeface="Times New Roman" panose="02020603050405020304" pitchFamily="18" charset="0"/>
              </a:rPr>
              <a:t> land running along the </a:t>
            </a:r>
            <a:r>
              <a:rPr lang="en-US" altLang="zh-CN" sz="2200" dirty="0" err="1">
                <a:solidFill>
                  <a:srgbClr val="000000"/>
                </a:solidFill>
                <a:latin typeface="Times New Roman" panose="02020603050405020304" pitchFamily="18" charset="0"/>
                <a:cs typeface="Times New Roman" panose="02020603050405020304" pitchFamily="18" charset="0"/>
              </a:rPr>
              <a:t>coast,the</a:t>
            </a:r>
            <a:r>
              <a:rPr lang="en-US" altLang="zh-CN" sz="2200" dirty="0">
                <a:solidFill>
                  <a:srgbClr val="000000"/>
                </a:solidFill>
                <a:latin typeface="Times New Roman" panose="02020603050405020304" pitchFamily="18" charset="0"/>
                <a:cs typeface="Times New Roman" panose="02020603050405020304" pitchFamily="18" charset="0"/>
              </a:rPr>
              <a:t> Andes </a:t>
            </a:r>
            <a:r>
              <a:rPr lang="en-US" altLang="zh-CN" sz="2200" dirty="0" err="1">
                <a:solidFill>
                  <a:srgbClr val="000000"/>
                </a:solidFill>
                <a:latin typeface="Times New Roman" panose="02020603050405020304" pitchFamily="18" charset="0"/>
                <a:cs typeface="Times New Roman" panose="02020603050405020304" pitchFamily="18" charset="0"/>
              </a:rPr>
              <a:t>Mountains,and</a:t>
            </a:r>
            <a:r>
              <a:rPr lang="en-US" altLang="zh-CN" sz="2200" dirty="0">
                <a:solidFill>
                  <a:srgbClr val="000000"/>
                </a:solidFill>
                <a:latin typeface="Times New Roman" panose="02020603050405020304" pitchFamily="18" charset="0"/>
                <a:cs typeface="Times New Roman" panose="02020603050405020304" pitchFamily="18" charset="0"/>
              </a:rPr>
              <a:t> the Amazon rainforest.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秘鲁是南美太平洋沿岸的一个国家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有三大主要区域</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狭窄、干燥、平坦的沿海岸线陆地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安第斯山脉和亚马孙热带雨林。</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dirty="0">
                <a:solidFill>
                  <a:srgbClr val="000000"/>
                </a:solidFill>
                <a:latin typeface="Times New Roman" panose="02020603050405020304" pitchFamily="18" charset="0"/>
                <a:cs typeface="Times New Roman" panose="02020603050405020304" pitchFamily="18" charset="0"/>
              </a:rPr>
              <a:t>本句中的</a:t>
            </a:r>
            <a:r>
              <a:rPr lang="en-US" altLang="zh-CN" sz="2200" dirty="0">
                <a:solidFill>
                  <a:srgbClr val="000000"/>
                </a:solidFill>
                <a:latin typeface="Times New Roman" panose="02020603050405020304" pitchFamily="18" charset="0"/>
                <a:cs typeface="Times New Roman" panose="02020603050405020304" pitchFamily="18" charset="0"/>
              </a:rPr>
              <a:t>narrow</a:t>
            </a:r>
            <a:r>
              <a:rPr lang="zh-CN" altLang="zh-CN" sz="2200" dirty="0">
                <a:solidFill>
                  <a:srgbClr val="000000"/>
                </a:solidFill>
                <a:latin typeface="Times New Roman" panose="02020603050405020304" pitchFamily="18" charset="0"/>
                <a:cs typeface="Times New Roman" panose="02020603050405020304" pitchFamily="18" charset="0"/>
              </a:rPr>
              <a:t>是形容词</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与</a:t>
            </a:r>
            <a:r>
              <a:rPr lang="en-US" altLang="zh-CN" sz="2200" dirty="0" err="1">
                <a:solidFill>
                  <a:srgbClr val="000000"/>
                </a:solidFill>
                <a:latin typeface="Times New Roman" panose="02020603050405020304" pitchFamily="18" charset="0"/>
                <a:cs typeface="Times New Roman" panose="02020603050405020304" pitchFamily="18" charset="0"/>
              </a:rPr>
              <a:t>dry,flat</a:t>
            </a:r>
            <a:r>
              <a:rPr lang="zh-CN" altLang="zh-CN" sz="2200" dirty="0">
                <a:solidFill>
                  <a:srgbClr val="000000"/>
                </a:solidFill>
                <a:latin typeface="Times New Roman" panose="02020603050405020304" pitchFamily="18" charset="0"/>
                <a:cs typeface="Times New Roman" panose="02020603050405020304" pitchFamily="18" charset="0"/>
              </a:rPr>
              <a:t>并列</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修饰后面的</a:t>
            </a:r>
            <a:r>
              <a:rPr lang="en-US" altLang="zh-CN" sz="2200" dirty="0">
                <a:solidFill>
                  <a:srgbClr val="000000"/>
                </a:solidFill>
                <a:latin typeface="Times New Roman" panose="02020603050405020304" pitchFamily="18" charset="0"/>
                <a:cs typeface="Times New Roman" panose="02020603050405020304" pitchFamily="18" charset="0"/>
              </a:rPr>
              <a:t>land,</a:t>
            </a:r>
            <a:r>
              <a:rPr lang="zh-CN" altLang="zh-CN" sz="2200" dirty="0">
                <a:solidFill>
                  <a:srgbClr val="000000"/>
                </a:solidFill>
                <a:latin typeface="Times New Roman" panose="02020603050405020304" pitchFamily="18" charset="0"/>
                <a:cs typeface="Times New Roman" panose="02020603050405020304" pitchFamily="18" charset="0"/>
              </a:rPr>
              <a:t>做定语。</a:t>
            </a:r>
            <a:r>
              <a:rPr lang="en-US" altLang="zh-CN" sz="2200" dirty="0">
                <a:solidFill>
                  <a:srgbClr val="000000"/>
                </a:solidFill>
                <a:latin typeface="Times New Roman" panose="02020603050405020304" pitchFamily="18" charset="0"/>
                <a:cs typeface="Times New Roman" panose="02020603050405020304" pitchFamily="18" charset="0"/>
              </a:rPr>
              <a:t>narrow</a:t>
            </a:r>
            <a:r>
              <a:rPr lang="zh-CN" altLang="zh-CN" sz="2200" dirty="0">
                <a:solidFill>
                  <a:srgbClr val="000000"/>
                </a:solidFill>
                <a:latin typeface="Times New Roman" panose="02020603050405020304" pitchFamily="18" charset="0"/>
                <a:cs typeface="Times New Roman" panose="02020603050405020304" pitchFamily="18" charset="0"/>
              </a:rPr>
              <a:t>意为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狭窄的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可指空间、场所、物品或范围的狭窄。用于比喻可形容人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思路狭小</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眼光短浅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看问题狭隘</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有偏见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等。</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Be careful when you back into the </a:t>
            </a:r>
            <a:r>
              <a:rPr lang="en-US" altLang="zh-CN" sz="2200" dirty="0" err="1">
                <a:solidFill>
                  <a:srgbClr val="000000"/>
                </a:solidFill>
                <a:latin typeface="Times New Roman" panose="02020603050405020304" pitchFamily="18" charset="0"/>
                <a:cs typeface="Times New Roman" panose="02020603050405020304" pitchFamily="18" charset="0"/>
              </a:rPr>
              <a:t>garage,the</a:t>
            </a:r>
            <a:r>
              <a:rPr lang="en-US" altLang="zh-CN" sz="2200" dirty="0">
                <a:solidFill>
                  <a:srgbClr val="000000"/>
                </a:solidFill>
                <a:latin typeface="Times New Roman" panose="02020603050405020304" pitchFamily="18" charset="0"/>
                <a:cs typeface="Times New Roman" panose="02020603050405020304" pitchFamily="18" charset="0"/>
              </a:rPr>
              <a:t> doorway is very </a:t>
            </a:r>
            <a:r>
              <a:rPr lang="en-US" altLang="zh-CN" sz="2200" b="1" dirty="0">
                <a:solidFill>
                  <a:srgbClr val="000000"/>
                </a:solidFill>
                <a:latin typeface="Times New Roman" panose="02020603050405020304" pitchFamily="18" charset="0"/>
                <a:cs typeface="Times New Roman" panose="02020603050405020304" pitchFamily="18" charset="0"/>
              </a:rPr>
              <a:t>narrow</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你倒车入库时要小心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门道很窄。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She has very </a:t>
            </a:r>
            <a:r>
              <a:rPr lang="en-US" altLang="zh-CN" sz="2200" b="1" dirty="0">
                <a:solidFill>
                  <a:srgbClr val="000000"/>
                </a:solidFill>
                <a:latin typeface="Times New Roman" panose="02020603050405020304" pitchFamily="18" charset="0"/>
                <a:cs typeface="Times New Roman" panose="02020603050405020304" pitchFamily="18" charset="0"/>
              </a:rPr>
              <a:t>narrow</a:t>
            </a:r>
            <a:r>
              <a:rPr lang="en-US" altLang="zh-CN" sz="2200" dirty="0">
                <a:solidFill>
                  <a:srgbClr val="000000"/>
                </a:solidFill>
                <a:latin typeface="Times New Roman" panose="02020603050405020304" pitchFamily="18" charset="0"/>
                <a:cs typeface="Times New Roman" panose="02020603050405020304" pitchFamily="18" charset="0"/>
              </a:rPr>
              <a:t> ideas about this problem.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她对这个问题的见解很狭隘。</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25912"/>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cannot </a:t>
            </a:r>
            <a:r>
              <a:rPr lang="en-US" altLang="zh-CN" sz="2200" b="1" dirty="0">
                <a:solidFill>
                  <a:srgbClr val="000000"/>
                </a:solidFill>
                <a:latin typeface="Times New Roman" panose="02020603050405020304" pitchFamily="18" charset="0"/>
                <a:cs typeface="Times New Roman" panose="02020603050405020304" pitchFamily="18" charset="0"/>
              </a:rPr>
              <a:t>narrow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down</a:t>
            </a:r>
            <a:r>
              <a:rPr lang="en-US" altLang="zh-CN" sz="2200" dirty="0">
                <a:solidFill>
                  <a:srgbClr val="000000"/>
                </a:solidFill>
                <a:latin typeface="Times New Roman" panose="02020603050405020304" pitchFamily="18" charset="0"/>
                <a:cs typeface="Times New Roman" panose="02020603050405020304" pitchFamily="18" charset="0"/>
              </a:rPr>
              <a:t> the rules for this game.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我不能限制这场比赛的规则。</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am really </a:t>
            </a:r>
            <a:r>
              <a:rPr lang="en-US" altLang="zh-CN" sz="2200" dirty="0" err="1">
                <a:solidFill>
                  <a:srgbClr val="000000"/>
                </a:solidFill>
                <a:latin typeface="Times New Roman" panose="02020603050405020304" pitchFamily="18" charset="0"/>
                <a:cs typeface="Times New Roman" panose="02020603050405020304" pitchFamily="18" charset="0"/>
              </a:rPr>
              <a:t>lucky.Not</a:t>
            </a:r>
            <a:r>
              <a:rPr lang="en-US" altLang="zh-CN" sz="2200" dirty="0">
                <a:solidFill>
                  <a:srgbClr val="000000"/>
                </a:solidFill>
                <a:latin typeface="Times New Roman" panose="02020603050405020304" pitchFamily="18" charset="0"/>
                <a:cs typeface="Times New Roman" panose="02020603050405020304" pitchFamily="18" charset="0"/>
              </a:rPr>
              <a:t> many people survive such </a:t>
            </a:r>
            <a:r>
              <a:rPr lang="en-US" altLang="zh-CN" sz="2200" b="1" dirty="0">
                <a:solidFill>
                  <a:srgbClr val="000000"/>
                </a:solidFill>
                <a:latin typeface="Times New Roman" panose="02020603050405020304" pitchFamily="18" charset="0"/>
                <a:cs typeface="Times New Roman" panose="02020603050405020304" pitchFamily="18" charset="0"/>
              </a:rPr>
              <a:t>a</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narrow</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escape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from</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death</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我的确很幸运。并不是很多人可以像我这样九死一生。</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02446" y="1916832"/>
          <a:ext cx="8128000" cy="1317781"/>
        </p:xfrm>
        <a:graphic>
          <a:graphicData uri="http://schemas.openxmlformats.org/presentationml/2006/ole">
            <mc:AlternateContent xmlns:mc="http://schemas.openxmlformats.org/markup-compatibility/2006">
              <mc:Choice xmlns:v="urn:schemas-microsoft-com:vml" Requires="v">
                <p:oleObj spid="_x0000_s7282" name="文档" r:id="rId6" imgW="3843020" imgH="623570" progId="Word.Document.12">
                  <p:embed/>
                </p:oleObj>
              </mc:Choice>
              <mc:Fallback>
                <p:oleObj name="文档" r:id="rId6" imgW="3843020" imgH="623570" progId="Word.Document.12">
                  <p:embed/>
                  <p:pic>
                    <p:nvPicPr>
                      <p:cNvPr id="0" name="图片 7273"/>
                      <p:cNvPicPr/>
                      <p:nvPr/>
                    </p:nvPicPr>
                    <p:blipFill>
                      <a:blip r:embed="rId7"/>
                      <a:stretch>
                        <a:fillRect/>
                      </a:stretch>
                    </p:blipFill>
                    <p:spPr>
                      <a:xfrm>
                        <a:off x="-202446" y="1916832"/>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877455" y="1122417"/>
            <a:ext cx="7389091" cy="5564124"/>
          </a:xfrm>
          <a:prstGeom prst="rect">
            <a:avLst/>
          </a:prstGeom>
        </p:spPr>
      </p:pic>
      <p:sp>
        <p:nvSpPr>
          <p:cNvPr id="6" name="矩形 5"/>
          <p:cNvSpPr/>
          <p:nvPr/>
        </p:nvSpPr>
        <p:spPr>
          <a:xfrm>
            <a:off x="1043609" y="5805264"/>
            <a:ext cx="69847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take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control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控制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dirty="0">
                <a:solidFill>
                  <a:srgbClr val="000000"/>
                </a:solidFill>
                <a:latin typeface="Times New Roman" panose="02020603050405020304" pitchFamily="18" charset="0"/>
                <a:cs typeface="Times New Roman" panose="02020603050405020304" pitchFamily="18" charset="0"/>
              </a:rPr>
              <a:t>Spain </a:t>
            </a:r>
            <a:r>
              <a:rPr lang="en-US" altLang="zh-CN" sz="2200" b="1" dirty="0">
                <a:solidFill>
                  <a:srgbClr val="000000"/>
                </a:solidFill>
                <a:latin typeface="Times New Roman" panose="02020603050405020304" pitchFamily="18" charset="0"/>
                <a:cs typeface="Times New Roman" panose="02020603050405020304" pitchFamily="18" charset="0"/>
              </a:rPr>
              <a:t>took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control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Peru in the 16th century and ruled until 1821.</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在</a:t>
            </a:r>
            <a:r>
              <a:rPr lang="en-US" altLang="zh-CN" sz="2200" dirty="0">
                <a:solidFill>
                  <a:srgbClr val="000000"/>
                </a:solidFill>
                <a:latin typeface="Times New Roman" panose="02020603050405020304" pitchFamily="18" charset="0"/>
                <a:cs typeface="Times New Roman" panose="02020603050405020304" pitchFamily="18" charset="0"/>
              </a:rPr>
              <a:t>16</a:t>
            </a:r>
            <a:r>
              <a:rPr lang="zh-CN" altLang="zh-CN" sz="2200" dirty="0">
                <a:solidFill>
                  <a:srgbClr val="000000"/>
                </a:solidFill>
                <a:latin typeface="Times New Roman" panose="02020603050405020304" pitchFamily="18" charset="0"/>
                <a:cs typeface="Times New Roman" panose="02020603050405020304" pitchFamily="18" charset="0"/>
              </a:rPr>
              <a:t>世纪西班牙控制了秘鲁</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直至</a:t>
            </a:r>
            <a:r>
              <a:rPr lang="en-US" altLang="zh-CN" sz="2200" dirty="0">
                <a:solidFill>
                  <a:srgbClr val="000000"/>
                </a:solidFill>
                <a:latin typeface="Times New Roman" panose="02020603050405020304" pitchFamily="18" charset="0"/>
                <a:cs typeface="Times New Roman" panose="02020603050405020304" pitchFamily="18" charset="0"/>
              </a:rPr>
              <a:t>1821</a:t>
            </a:r>
            <a:r>
              <a:rPr lang="zh-CN" altLang="zh-CN" sz="2200" dirty="0">
                <a:solidFill>
                  <a:srgbClr val="000000"/>
                </a:solidFill>
                <a:latin typeface="Times New Roman" panose="02020603050405020304" pitchFamily="18" charset="0"/>
                <a:cs typeface="Times New Roman" panose="02020603050405020304" pitchFamily="18" charset="0"/>
              </a:rPr>
              <a:t>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take control of</a:t>
            </a:r>
            <a:r>
              <a:rPr lang="zh-CN" altLang="zh-CN" sz="2200" dirty="0">
                <a:solidFill>
                  <a:srgbClr val="000000"/>
                </a:solidFill>
                <a:latin typeface="Times New Roman" panose="02020603050405020304" pitchFamily="18" charset="0"/>
                <a:cs typeface="Times New Roman" panose="02020603050405020304" pitchFamily="18" charset="0"/>
              </a:rPr>
              <a:t>为固定词组</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控制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A self-driving car is a vehicle that is </a:t>
            </a:r>
            <a:r>
              <a:rPr lang="en-US" altLang="zh-CN" sz="2200" b="1" dirty="0">
                <a:solidFill>
                  <a:srgbClr val="000000"/>
                </a:solidFill>
                <a:latin typeface="Times New Roman" panose="02020603050405020304" pitchFamily="18" charset="0"/>
                <a:cs typeface="Times New Roman" panose="02020603050405020304" pitchFamily="18" charset="0"/>
              </a:rPr>
              <a:t>taken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control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by a robot.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无人驾驶汽车由机器人完全操控的车。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The firemen were unable to </a:t>
            </a:r>
            <a:r>
              <a:rPr lang="en-US" altLang="zh-CN" sz="2200" b="1" dirty="0">
                <a:solidFill>
                  <a:srgbClr val="000000"/>
                </a:solidFill>
                <a:latin typeface="Times New Roman" panose="02020603050405020304" pitchFamily="18" charset="0"/>
                <a:cs typeface="Times New Roman" panose="02020603050405020304" pitchFamily="18" charset="0"/>
              </a:rPr>
              <a:t>take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control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the fire.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消防队员无法控制这场大火。</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56233"/>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060848"/>
          <a:ext cx="8128000" cy="3245835"/>
        </p:xfrm>
        <a:graphic>
          <a:graphicData uri="http://schemas.openxmlformats.org/presentationml/2006/ole">
            <mc:AlternateContent xmlns:mc="http://schemas.openxmlformats.org/markup-compatibility/2006">
              <mc:Choice xmlns:v="urn:schemas-microsoft-com:vml" Requires="v">
                <p:oleObj spid="_x0000_s8305" name="文档" r:id="rId6" imgW="3843020" imgH="1535430" progId="Word.Document.12">
                  <p:embed/>
                </p:oleObj>
              </mc:Choice>
              <mc:Fallback>
                <p:oleObj name="文档" r:id="rId6" imgW="3843020" imgH="1535430" progId="Word.Document.12">
                  <p:embed/>
                  <p:pic>
                    <p:nvPicPr>
                      <p:cNvPr id="0" name="图片 8296"/>
                      <p:cNvPicPr/>
                      <p:nvPr/>
                    </p:nvPicPr>
                    <p:blipFill>
                      <a:blip r:embed="rId7"/>
                      <a:stretch>
                        <a:fillRect/>
                      </a:stretch>
                    </p:blipFill>
                    <p:spPr>
                      <a:xfrm>
                        <a:off x="508000" y="2060848"/>
                        <a:ext cx="8128000" cy="324583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513599"/>
            <a:ext cx="8128000" cy="208480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When you</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re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control</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your life,you</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re able to surely get whatever you want.</a:t>
            </a:r>
            <a:r>
              <a:rPr lang="zh-CN" altLang="zh-CN" sz="2200">
                <a:solidFill>
                  <a:srgbClr val="000000"/>
                </a:solidFill>
                <a:latin typeface="Times New Roman" panose="02020603050405020304" pitchFamily="18" charset="0"/>
                <a:cs typeface="Times New Roman" panose="02020603050405020304" pitchFamily="18" charset="0"/>
              </a:rPr>
              <a:t>当你能主宰你自己的生活时</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你就肯定可以得到你想要的。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You are so </a:t>
            </a:r>
            <a:r>
              <a:rPr lang="en-US" altLang="zh-CN" sz="2200" b="1">
                <a:solidFill>
                  <a:srgbClr val="000000"/>
                </a:solidFill>
                <a:latin typeface="Times New Roman" panose="02020603050405020304" pitchFamily="18" charset="0"/>
                <a:cs typeface="Times New Roman" panose="02020603050405020304" pitchFamily="18" charset="0"/>
              </a:rPr>
              <a:t>beyond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control</a:t>
            </a:r>
            <a:r>
              <a:rPr lang="en-US" altLang="zh-CN" sz="2200">
                <a:solidFill>
                  <a:srgbClr val="000000"/>
                </a:solidFill>
                <a:latin typeface="Times New Roman" panose="02020603050405020304" pitchFamily="18" charset="0"/>
                <a:cs typeface="Times New Roman" panose="02020603050405020304" pitchFamily="18" charset="0"/>
              </a:rPr>
              <a:t> that you will have trouble one day.</a:t>
            </a:r>
            <a:r>
              <a:rPr lang="zh-CN" altLang="zh-CN" sz="2200">
                <a:solidFill>
                  <a:srgbClr val="000000"/>
                </a:solidFill>
                <a:latin typeface="Times New Roman" panose="02020603050405020304" pitchFamily="18" charset="0"/>
                <a:cs typeface="Times New Roman" panose="02020603050405020304" pitchFamily="18" charset="0"/>
              </a:rPr>
              <a:t>你如此不服管教</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早晚是会出事的</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877455" y="1111709"/>
            <a:ext cx="7389091" cy="5491346"/>
          </a:xfrm>
          <a:prstGeom prst="rect">
            <a:avLst/>
          </a:prstGeom>
        </p:spPr>
      </p:pic>
      <p:sp>
        <p:nvSpPr>
          <p:cNvPr id="6" name="矩形 5"/>
          <p:cNvSpPr/>
          <p:nvPr/>
        </p:nvSpPr>
        <p:spPr>
          <a:xfrm>
            <a:off x="1059115" y="5743530"/>
            <a:ext cx="689726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911735"/>
            <a:ext cx="8128000" cy="328852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recognise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辨别出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承认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认可</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b="1">
                <a:solidFill>
                  <a:srgbClr val="000000"/>
                </a:solidFill>
                <a:latin typeface="Times New Roman" panose="02020603050405020304" pitchFamily="18" charset="0"/>
                <a:cs typeface="Times New Roman" panose="02020603050405020304" pitchFamily="18" charset="0"/>
              </a:rPr>
              <a:t>Recognise</a:t>
            </a:r>
            <a:r>
              <a:rPr lang="en-US" altLang="zh-CN" sz="2200">
                <a:solidFill>
                  <a:srgbClr val="000000"/>
                </a:solidFill>
                <a:latin typeface="Times New Roman" panose="02020603050405020304" pitchFamily="18" charset="0"/>
                <a:cs typeface="Times New Roman" panose="02020603050405020304" pitchFamily="18" charset="0"/>
              </a:rPr>
              <a:t> text type</a:t>
            </a:r>
            <a:r>
              <a:rPr lang="zh-CN" altLang="zh-CN" sz="2200">
                <a:solidFill>
                  <a:srgbClr val="000000"/>
                </a:solidFill>
                <a:latin typeface="Times New Roman" panose="02020603050405020304" pitchFamily="18" charset="0"/>
                <a:cs typeface="Times New Roman" panose="02020603050405020304" pitchFamily="18" charset="0"/>
              </a:rPr>
              <a:t>识别短文类型</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本短语中的</a:t>
            </a:r>
            <a:r>
              <a:rPr lang="en-US" altLang="zh-CN" sz="2200">
                <a:solidFill>
                  <a:srgbClr val="000000"/>
                </a:solidFill>
                <a:latin typeface="Times New Roman" panose="02020603050405020304" pitchFamily="18" charset="0"/>
                <a:cs typeface="Times New Roman" panose="02020603050405020304" pitchFamily="18" charset="0"/>
              </a:rPr>
              <a:t>recognise</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后面的</a:t>
            </a:r>
            <a:r>
              <a:rPr lang="en-US" altLang="zh-CN" sz="2200">
                <a:solidFill>
                  <a:srgbClr val="000000"/>
                </a:solidFill>
                <a:latin typeface="Times New Roman" panose="02020603050405020304" pitchFamily="18" charset="0"/>
                <a:cs typeface="Times New Roman" panose="02020603050405020304" pitchFamily="18" charset="0"/>
              </a:rPr>
              <a:t>text type</a:t>
            </a:r>
            <a:r>
              <a:rPr lang="zh-CN" altLang="zh-CN" sz="2200">
                <a:solidFill>
                  <a:srgbClr val="000000"/>
                </a:solidFill>
                <a:latin typeface="Times New Roman" panose="02020603050405020304" pitchFamily="18" charset="0"/>
                <a:cs typeface="Times New Roman" panose="02020603050405020304" pitchFamily="18" charset="0"/>
              </a:rPr>
              <a:t>是宾语。</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moment I answered the phone,I </a:t>
            </a:r>
            <a:r>
              <a:rPr lang="en-US" altLang="zh-CN" sz="2200" b="1">
                <a:solidFill>
                  <a:srgbClr val="000000"/>
                </a:solidFill>
                <a:latin typeface="Times New Roman" panose="02020603050405020304" pitchFamily="18" charset="0"/>
                <a:cs typeface="Times New Roman" panose="02020603050405020304" pitchFamily="18" charset="0"/>
              </a:rPr>
              <a:t>recognised</a:t>
            </a:r>
            <a:r>
              <a:rPr lang="en-US" altLang="zh-CN" sz="2200">
                <a:solidFill>
                  <a:srgbClr val="000000"/>
                </a:solidFill>
                <a:latin typeface="Times New Roman" panose="02020603050405020304" pitchFamily="18" charset="0"/>
                <a:cs typeface="Times New Roman" panose="02020603050405020304" pitchFamily="18" charset="0"/>
              </a:rPr>
              <a:t> his voice.</a:t>
            </a:r>
            <a:r>
              <a:rPr lang="zh-CN" altLang="zh-CN" sz="2200">
                <a:solidFill>
                  <a:srgbClr val="000000"/>
                </a:solidFill>
                <a:latin typeface="Times New Roman" panose="02020603050405020304" pitchFamily="18" charset="0"/>
                <a:cs typeface="Times New Roman" panose="02020603050405020304" pitchFamily="18" charset="0"/>
              </a:rPr>
              <a:t>我一接电话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就听出了他的声音。</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has the good sense to </a:t>
            </a:r>
            <a:r>
              <a:rPr lang="en-US" altLang="zh-CN" sz="2200" b="1">
                <a:solidFill>
                  <a:srgbClr val="000000"/>
                </a:solidFill>
                <a:latin typeface="Times New Roman" panose="02020603050405020304" pitchFamily="18" charset="0"/>
                <a:cs typeface="Times New Roman" panose="02020603050405020304" pitchFamily="18" charset="0"/>
              </a:rPr>
              <a:t>recognise</a:t>
            </a:r>
            <a:r>
              <a:rPr lang="en-US" altLang="zh-CN" sz="2200">
                <a:solidFill>
                  <a:srgbClr val="000000"/>
                </a:solidFill>
                <a:latin typeface="Times New Roman" panose="02020603050405020304" pitchFamily="18" charset="0"/>
                <a:cs typeface="Times New Roman" panose="02020603050405020304" pitchFamily="18" charset="0"/>
              </a:rPr>
              <a:t> a good man.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他真是慧眼识真才。</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11735"/>
            <a:ext cx="8128000" cy="44467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251520" y="2364115"/>
          <a:ext cx="8128000" cy="2679156"/>
        </p:xfrm>
        <a:graphic>
          <a:graphicData uri="http://schemas.openxmlformats.org/presentationml/2006/ole">
            <mc:AlternateContent xmlns:mc="http://schemas.openxmlformats.org/markup-compatibility/2006">
              <mc:Choice xmlns:v="urn:schemas-microsoft-com:vml" Requires="v">
                <p:oleObj spid="_x0000_s9329" name="文档" r:id="rId6" imgW="3843020" imgH="1268730" progId="Word.Document.12">
                  <p:embed/>
                </p:oleObj>
              </mc:Choice>
              <mc:Fallback>
                <p:oleObj name="文档" r:id="rId6" imgW="3843020" imgH="1268730" progId="Word.Document.12">
                  <p:embed/>
                  <p:pic>
                    <p:nvPicPr>
                      <p:cNvPr id="0" name="图片 9320"/>
                      <p:cNvPicPr/>
                      <p:nvPr/>
                    </p:nvPicPr>
                    <p:blipFill>
                      <a:blip r:embed="rId7"/>
                      <a:stretch>
                        <a:fillRect/>
                      </a:stretch>
                    </p:blipFill>
                    <p:spPr>
                      <a:xfrm>
                        <a:off x="251520" y="2364115"/>
                        <a:ext cx="8128000" cy="26791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095941"/>
            <a:ext cx="230864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知识体系</a:t>
            </a:r>
            <a:r>
              <a:rPr lang="zh-CN"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图解</a:t>
            </a:r>
            <a:r>
              <a:rPr lang="en-US" altLang="zh-CN" sz="2200" dirty="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8" name="对象 7"/>
          <p:cNvGraphicFramePr>
            <a:graphicFrameLocks noChangeAspect="1"/>
          </p:cNvGraphicFramePr>
          <p:nvPr/>
        </p:nvGraphicFramePr>
        <p:xfrm>
          <a:off x="508000" y="1536154"/>
          <a:ext cx="8128000" cy="5210006"/>
        </p:xfrm>
        <a:graphic>
          <a:graphicData uri="http://schemas.openxmlformats.org/presentationml/2006/ole">
            <mc:AlternateContent xmlns:mc="http://schemas.openxmlformats.org/markup-compatibility/2006">
              <mc:Choice xmlns:v="urn:schemas-microsoft-com:vml" Requires="v">
                <p:oleObj spid="_x0000_s1146" name="文档" r:id="rId5" imgW="3947160" imgH="2536190" progId="Word.Document.12">
                  <p:embed/>
                </p:oleObj>
              </mc:Choice>
              <mc:Fallback>
                <p:oleObj name="文档" r:id="rId5" imgW="3947160" imgH="2536190" progId="Word.Document.12">
                  <p:embed/>
                  <p:pic>
                    <p:nvPicPr>
                      <p:cNvPr id="0" name="图片 1137"/>
                      <p:cNvPicPr/>
                      <p:nvPr/>
                    </p:nvPicPr>
                    <p:blipFill>
                      <a:blip r:embed="rId6"/>
                      <a:stretch>
                        <a:fillRect/>
                      </a:stretch>
                    </p:blipFill>
                    <p:spPr>
                      <a:xfrm>
                        <a:off x="508000" y="1536154"/>
                        <a:ext cx="8128000" cy="5210006"/>
                      </a:xfrm>
                      <a:prstGeom prst="rect">
                        <a:avLst/>
                      </a:prstGeom>
                    </p:spPr>
                  </p:pic>
                </p:oleObj>
              </mc:Fallback>
            </mc:AlternateContent>
          </a:graphicData>
        </a:graphic>
      </p:graphicFrame>
      <p:sp>
        <p:nvSpPr>
          <p:cNvPr id="9" name="矩形 8"/>
          <p:cNvSpPr>
            <a:spLocks noChangeAspect="1"/>
          </p:cNvSpPr>
          <p:nvPr/>
        </p:nvSpPr>
        <p:spPr>
          <a:xfrm>
            <a:off x="1115616" y="1525880"/>
            <a:ext cx="990977"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source </a:t>
            </a:r>
            <a:endParaRPr lang="zh-CN" altLang="en-US" sz="2200"/>
          </a:p>
        </p:txBody>
      </p:sp>
      <p:sp>
        <p:nvSpPr>
          <p:cNvPr id="10" name="矩形 9"/>
          <p:cNvSpPr>
            <a:spLocks noChangeAspect="1"/>
          </p:cNvSpPr>
          <p:nvPr/>
        </p:nvSpPr>
        <p:spPr>
          <a:xfrm>
            <a:off x="1115616" y="1905138"/>
            <a:ext cx="984565"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narrow</a:t>
            </a:r>
            <a:endParaRPr lang="zh-CN" altLang="en-US" sz="2200"/>
          </a:p>
        </p:txBody>
      </p:sp>
      <p:sp>
        <p:nvSpPr>
          <p:cNvPr id="12" name="矩形 11"/>
          <p:cNvSpPr>
            <a:spLocks noChangeAspect="1"/>
          </p:cNvSpPr>
          <p:nvPr/>
        </p:nvSpPr>
        <p:spPr>
          <a:xfrm>
            <a:off x="1115616" y="2252885"/>
            <a:ext cx="84350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flat</a:t>
            </a:r>
            <a:r>
              <a:rPr lang="zh-CN" altLang="en-US" sz="2200">
                <a:solidFill>
                  <a:srgbClr val="FF0000"/>
                </a:solidFill>
                <a:latin typeface="Times New Roman" panose="02020603050405020304" pitchFamily="18" charset="0"/>
              </a:rPr>
              <a:t>　</a:t>
            </a:r>
            <a:endParaRPr lang="zh-CN" altLang="en-US" sz="2200"/>
          </a:p>
        </p:txBody>
      </p:sp>
      <p:sp>
        <p:nvSpPr>
          <p:cNvPr id="13" name="矩形 12"/>
          <p:cNvSpPr>
            <a:spLocks noChangeAspect="1"/>
          </p:cNvSpPr>
          <p:nvPr/>
        </p:nvSpPr>
        <p:spPr>
          <a:xfrm>
            <a:off x="1115616" y="2603289"/>
            <a:ext cx="112562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emperor</a:t>
            </a:r>
            <a:endParaRPr lang="zh-CN" altLang="en-US" sz="2200"/>
          </a:p>
        </p:txBody>
      </p:sp>
      <p:sp>
        <p:nvSpPr>
          <p:cNvPr id="14" name="矩形 13"/>
          <p:cNvSpPr>
            <a:spLocks noChangeAspect="1"/>
          </p:cNvSpPr>
          <p:nvPr/>
        </p:nvSpPr>
        <p:spPr>
          <a:xfrm>
            <a:off x="1115616" y="2947382"/>
            <a:ext cx="857927"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site</a:t>
            </a:r>
            <a:r>
              <a:rPr lang="zh-CN" altLang="en-US" sz="2200">
                <a:solidFill>
                  <a:srgbClr val="FF0000"/>
                </a:solidFill>
                <a:latin typeface="Times New Roman" panose="02020603050405020304" pitchFamily="18" charset="0"/>
              </a:rPr>
              <a:t>　</a:t>
            </a:r>
            <a:endParaRPr lang="zh-CN" altLang="en-US" sz="2200"/>
          </a:p>
        </p:txBody>
      </p:sp>
      <p:sp>
        <p:nvSpPr>
          <p:cNvPr id="15" name="矩形 14"/>
          <p:cNvSpPr>
            <a:spLocks noChangeAspect="1"/>
          </p:cNvSpPr>
          <p:nvPr/>
        </p:nvSpPr>
        <p:spPr>
          <a:xfrm>
            <a:off x="1115616" y="3296498"/>
            <a:ext cx="1277657"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official</a:t>
            </a:r>
            <a:r>
              <a:rPr lang="zh-CN" altLang="en-US" sz="2200">
                <a:solidFill>
                  <a:srgbClr val="FF0000"/>
                </a:solidFill>
                <a:latin typeface="Times New Roman" panose="02020603050405020304" pitchFamily="18" charset="0"/>
              </a:rPr>
              <a:t>　</a:t>
            </a:r>
            <a:endParaRPr lang="zh-CN" altLang="en-US" sz="2200"/>
          </a:p>
        </p:txBody>
      </p:sp>
      <p:sp>
        <p:nvSpPr>
          <p:cNvPr id="16" name="矩形 15"/>
          <p:cNvSpPr>
            <a:spLocks noChangeAspect="1"/>
          </p:cNvSpPr>
          <p:nvPr/>
        </p:nvSpPr>
        <p:spPr>
          <a:xfrm>
            <a:off x="1115616" y="3673561"/>
            <a:ext cx="1547218"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recognise</a:t>
            </a:r>
            <a:r>
              <a:rPr lang="zh-CN" altLang="en-US" sz="2200">
                <a:solidFill>
                  <a:srgbClr val="FF0000"/>
                </a:solidFill>
                <a:latin typeface="Times New Roman" panose="02020603050405020304" pitchFamily="18" charset="0"/>
              </a:rPr>
              <a:t>　</a:t>
            </a:r>
            <a:endParaRPr lang="zh-CN" altLang="en-US" sz="2200"/>
          </a:p>
        </p:txBody>
      </p:sp>
      <p:sp>
        <p:nvSpPr>
          <p:cNvPr id="18" name="矩形 17"/>
          <p:cNvSpPr>
            <a:spLocks noChangeAspect="1"/>
          </p:cNvSpPr>
          <p:nvPr/>
        </p:nvSpPr>
        <p:spPr>
          <a:xfrm>
            <a:off x="1115616" y="3990572"/>
            <a:ext cx="67037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type</a:t>
            </a:r>
            <a:endParaRPr lang="zh-CN" altLang="en-US" sz="2200"/>
          </a:p>
        </p:txBody>
      </p:sp>
      <p:sp>
        <p:nvSpPr>
          <p:cNvPr id="19" name="矩形 18"/>
          <p:cNvSpPr>
            <a:spLocks noChangeAspect="1"/>
          </p:cNvSpPr>
          <p:nvPr/>
        </p:nvSpPr>
        <p:spPr>
          <a:xfrm>
            <a:off x="1115616" y="4317625"/>
            <a:ext cx="79701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flight</a:t>
            </a:r>
            <a:endParaRPr lang="zh-CN" altLang="en-US" sz="2200"/>
          </a:p>
        </p:txBody>
      </p:sp>
      <p:sp>
        <p:nvSpPr>
          <p:cNvPr id="20" name="矩形 19"/>
          <p:cNvSpPr>
            <a:spLocks noChangeAspect="1"/>
          </p:cNvSpPr>
          <p:nvPr/>
        </p:nvSpPr>
        <p:spPr>
          <a:xfrm>
            <a:off x="1299701" y="4746627"/>
            <a:ext cx="198644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accommodation</a:t>
            </a:r>
            <a:endParaRPr lang="zh-CN" altLang="en-US" sz="2200"/>
          </a:p>
        </p:txBody>
      </p:sp>
      <p:sp>
        <p:nvSpPr>
          <p:cNvPr id="21" name="矩形 20"/>
          <p:cNvSpPr>
            <a:spLocks noChangeAspect="1"/>
          </p:cNvSpPr>
          <p:nvPr/>
        </p:nvSpPr>
        <p:spPr>
          <a:xfrm>
            <a:off x="1299701" y="5100685"/>
            <a:ext cx="123463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unique</a:t>
            </a:r>
            <a:r>
              <a:rPr lang="zh-CN" altLang="en-US" sz="2200">
                <a:solidFill>
                  <a:srgbClr val="FF0000"/>
                </a:solidFill>
                <a:latin typeface="Times New Roman" panose="02020603050405020304" pitchFamily="18" charset="0"/>
              </a:rPr>
              <a:t>　</a:t>
            </a:r>
            <a:endParaRPr lang="zh-CN" altLang="en-US" sz="2200"/>
          </a:p>
        </p:txBody>
      </p:sp>
      <p:sp>
        <p:nvSpPr>
          <p:cNvPr id="22" name="矩形 21"/>
          <p:cNvSpPr>
            <a:spLocks noChangeAspect="1"/>
          </p:cNvSpPr>
          <p:nvPr/>
        </p:nvSpPr>
        <p:spPr>
          <a:xfrm>
            <a:off x="1299701" y="5418705"/>
            <a:ext cx="952505"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path</a:t>
            </a:r>
            <a:r>
              <a:rPr lang="zh-CN" altLang="en-US" sz="2200">
                <a:solidFill>
                  <a:srgbClr val="FF0000"/>
                </a:solidFill>
                <a:latin typeface="Times New Roman" panose="02020603050405020304" pitchFamily="18" charset="0"/>
              </a:rPr>
              <a:t>　</a:t>
            </a:r>
            <a:endParaRPr lang="zh-CN" altLang="en-US" sz="2200"/>
          </a:p>
        </p:txBody>
      </p:sp>
      <p:sp>
        <p:nvSpPr>
          <p:cNvPr id="23" name="矩形 22"/>
          <p:cNvSpPr>
            <a:spLocks noChangeAspect="1"/>
          </p:cNvSpPr>
          <p:nvPr/>
        </p:nvSpPr>
        <p:spPr>
          <a:xfrm>
            <a:off x="1299701" y="5746930"/>
            <a:ext cx="1422184"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destination</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14868"/>
            <a:ext cx="8128000" cy="288226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could hardly </a:t>
            </a:r>
            <a:r>
              <a:rPr lang="en-US" altLang="zh-CN" sz="2200" b="1">
                <a:solidFill>
                  <a:srgbClr val="000000"/>
                </a:solidFill>
                <a:latin typeface="Times New Roman" panose="02020603050405020304" pitchFamily="18" charset="0"/>
                <a:cs typeface="Times New Roman" panose="02020603050405020304" pitchFamily="18" charset="0"/>
              </a:rPr>
              <a:t>recognise</a:t>
            </a:r>
            <a:r>
              <a:rPr lang="en-US" altLang="zh-CN" sz="2200">
                <a:solidFill>
                  <a:srgbClr val="000000"/>
                </a:solidFill>
                <a:latin typeface="Times New Roman" panose="02020603050405020304" pitchFamily="18" charset="0"/>
                <a:cs typeface="Times New Roman" panose="02020603050405020304" pitchFamily="18" charset="0"/>
              </a:rPr>
              <a:t> my hometown;it had changed so much.</a:t>
            </a:r>
            <a:r>
              <a:rPr lang="zh-CN" altLang="zh-CN" sz="2200">
                <a:solidFill>
                  <a:srgbClr val="000000"/>
                </a:solidFill>
                <a:latin typeface="Times New Roman" panose="02020603050405020304" pitchFamily="18" charset="0"/>
                <a:cs typeface="Times New Roman" panose="02020603050405020304" pitchFamily="18" charset="0"/>
              </a:rPr>
              <a:t>我几乎认不出我的家乡</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它变化太大了。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hoped she would avoid </a:t>
            </a:r>
            <a:r>
              <a:rPr lang="en-US" altLang="zh-CN" sz="2200" b="1">
                <a:solidFill>
                  <a:srgbClr val="000000"/>
                </a:solidFill>
                <a:latin typeface="Times New Roman" panose="02020603050405020304" pitchFamily="18" charset="0"/>
                <a:cs typeface="Times New Roman" panose="02020603050405020304" pitchFamily="18" charset="0"/>
              </a:rPr>
              <a:t>recognition</a:t>
            </a:r>
            <a:r>
              <a:rPr lang="en-US" altLang="zh-CN" sz="2200">
                <a:solidFill>
                  <a:srgbClr val="000000"/>
                </a:solidFill>
                <a:latin typeface="Times New Roman" panose="02020603050405020304" pitchFamily="18" charset="0"/>
                <a:cs typeface="Times New Roman" panose="02020603050405020304" pitchFamily="18" charset="0"/>
              </a:rPr>
              <a:t> by wearing dark glasses and a hat.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她戴上墨镜和帽子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希望人们认不出她来。</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It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recognised</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that</a:t>
            </a:r>
            <a:r>
              <a:rPr lang="en-US" altLang="zh-CN" sz="2200">
                <a:solidFill>
                  <a:srgbClr val="000000"/>
                </a:solidFill>
                <a:latin typeface="Times New Roman" panose="02020603050405020304" pitchFamily="18" charset="0"/>
                <a:cs typeface="Times New Roman" panose="02020603050405020304" pitchFamily="18" charset="0"/>
              </a:rPr>
              <a:t> you have a funny sense of fun.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大家都认为你的幽默感很有趣。</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email"/>
          <a:stretch>
            <a:fillRect/>
          </a:stretch>
        </p:blipFill>
        <p:spPr>
          <a:xfrm>
            <a:off x="508000" y="1198193"/>
            <a:ext cx="8128000" cy="4967111"/>
          </a:xfrm>
          <a:prstGeom prst="rect">
            <a:avLst/>
          </a:prstGeom>
        </p:spPr>
      </p:pic>
      <p:sp>
        <p:nvSpPr>
          <p:cNvPr id="6" name="矩形 5"/>
          <p:cNvSpPr/>
          <p:nvPr/>
        </p:nvSpPr>
        <p:spPr>
          <a:xfrm>
            <a:off x="675866" y="5290934"/>
            <a:ext cx="778190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701069"/>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accommodation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住处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停留处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膳宿</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From there,you</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ll spend one day travelling by boat to your </a:t>
            </a:r>
            <a:r>
              <a:rPr lang="en-US" altLang="zh-CN" sz="2200" b="1">
                <a:solidFill>
                  <a:srgbClr val="000000"/>
                </a:solidFill>
                <a:latin typeface="Times New Roman" panose="02020603050405020304" pitchFamily="18" charset="0"/>
                <a:cs typeface="Times New Roman" panose="02020603050405020304" pitchFamily="18" charset="0"/>
              </a:rPr>
              <a:t>accommodation</a:t>
            </a:r>
            <a:r>
              <a:rPr lang="en-US" altLang="zh-CN" sz="2200">
                <a:solidFill>
                  <a:srgbClr val="000000"/>
                </a:solidFill>
                <a:latin typeface="Times New Roman" panose="02020603050405020304" pitchFamily="18" charset="0"/>
                <a:cs typeface="Times New Roman" panose="02020603050405020304" pitchFamily="18" charset="0"/>
              </a:rPr>
              <a:t> in the middle of the forest.</a:t>
            </a:r>
            <a:r>
              <a:rPr lang="zh-CN" altLang="zh-CN" sz="2200">
                <a:solidFill>
                  <a:srgbClr val="000000"/>
                </a:solidFill>
                <a:latin typeface="Times New Roman" panose="02020603050405020304" pitchFamily="18" charset="0"/>
                <a:cs typeface="Times New Roman" panose="02020603050405020304" pitchFamily="18" charset="0"/>
              </a:rPr>
              <a:t>从那儿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你将花一天的时间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乘船来到位于森林中央的你的住处。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accommodation</a:t>
            </a:r>
            <a:r>
              <a:rPr lang="zh-CN" altLang="zh-CN" sz="2200">
                <a:solidFill>
                  <a:srgbClr val="000000"/>
                </a:solidFill>
                <a:latin typeface="Times New Roman" panose="02020603050405020304" pitchFamily="18" charset="0"/>
                <a:cs typeface="Times New Roman" panose="02020603050405020304" pitchFamily="18" charset="0"/>
              </a:rPr>
              <a:t>为名词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住处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停留处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膳宿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。常用作复数形式</a:t>
            </a:r>
            <a:r>
              <a:rPr lang="en-US" altLang="zh-CN" sz="2200">
                <a:solidFill>
                  <a:srgbClr val="000000"/>
                </a:solidFill>
                <a:latin typeface="Times New Roman" panose="02020603050405020304" pitchFamily="18" charset="0"/>
                <a:cs typeface="Times New Roman" panose="02020603050405020304" pitchFamily="18" charset="0"/>
              </a:rPr>
              <a:t>accommodations</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accompanied us to the place of interest and provided </a:t>
            </a:r>
            <a:r>
              <a:rPr lang="en-US" altLang="zh-CN" sz="2200" b="1">
                <a:solidFill>
                  <a:srgbClr val="000000"/>
                </a:solidFill>
                <a:latin typeface="Times New Roman" panose="02020603050405020304" pitchFamily="18" charset="0"/>
                <a:cs typeface="Times New Roman" panose="02020603050405020304" pitchFamily="18" charset="0"/>
              </a:rPr>
              <a:t>accommodations</a:t>
            </a:r>
            <a:r>
              <a:rPr lang="en-US" altLang="zh-CN" sz="2200">
                <a:solidFill>
                  <a:srgbClr val="000000"/>
                </a:solidFill>
                <a:latin typeface="Times New Roman" panose="02020603050405020304" pitchFamily="18" charset="0"/>
                <a:cs typeface="Times New Roman" panose="02020603050405020304" pitchFamily="18" charset="0"/>
              </a:rPr>
              <a:t> for us.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他陪我们去了那个旅游景点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还给我们安排了膳宿。</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567996"/>
            <a:ext cx="8128000" cy="1272271"/>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accommodate </a:t>
            </a:r>
            <a:r>
              <a:rPr lang="en-US" altLang="zh-CN" sz="2200" i="1">
                <a:solidFill>
                  <a:srgbClr val="000000"/>
                </a:solidFill>
                <a:latin typeface="Times New Roman" panose="02020603050405020304" pitchFamily="18" charset="0"/>
                <a:cs typeface="Times New Roman" panose="02020603050405020304" pitchFamily="18" charset="0"/>
              </a:rPr>
              <a:t>v</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提供住宿</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空间</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适应</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房间、建筑物等</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容纳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调节</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适应</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107504" y="2852936"/>
          <a:ext cx="8128000" cy="2464556"/>
        </p:xfrm>
        <a:graphic>
          <a:graphicData uri="http://schemas.openxmlformats.org/presentationml/2006/ole">
            <mc:AlternateContent xmlns:mc="http://schemas.openxmlformats.org/markup-compatibility/2006">
              <mc:Choice xmlns:v="urn:schemas-microsoft-com:vml" Requires="v">
                <p:oleObj spid="_x0000_s10345" name="文档" r:id="rId6" imgW="3843020" imgH="1165225" progId="Word.Document.12">
                  <p:embed/>
                </p:oleObj>
              </mc:Choice>
              <mc:Fallback>
                <p:oleObj name="文档" r:id="rId6" imgW="3843020" imgH="1165225" progId="Word.Document.12">
                  <p:embed/>
                  <p:pic>
                    <p:nvPicPr>
                      <p:cNvPr id="0" name="图片 10336"/>
                      <p:cNvPicPr/>
                      <p:nvPr/>
                    </p:nvPicPr>
                    <p:blipFill>
                      <a:blip r:embed="rId7"/>
                      <a:stretch>
                        <a:fillRect/>
                      </a:stretch>
                    </p:blipFill>
                    <p:spPr>
                      <a:xfrm>
                        <a:off x="107504" y="2852936"/>
                        <a:ext cx="8128000" cy="2464556"/>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318000"/>
            <a:ext cx="8128000" cy="247599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eye can </a:t>
            </a:r>
            <a:r>
              <a:rPr lang="en-US" altLang="zh-CN" sz="2200" b="1">
                <a:solidFill>
                  <a:srgbClr val="000000"/>
                </a:solidFill>
                <a:latin typeface="Times New Roman" panose="02020603050405020304" pitchFamily="18" charset="0"/>
                <a:cs typeface="Times New Roman" panose="02020603050405020304" pitchFamily="18" charset="0"/>
              </a:rPr>
              <a:t>accommodate</a:t>
            </a:r>
            <a:r>
              <a:rPr lang="en-US" altLang="zh-CN" sz="2200">
                <a:solidFill>
                  <a:srgbClr val="000000"/>
                </a:solidFill>
                <a:latin typeface="Times New Roman" panose="02020603050405020304" pitchFamily="18" charset="0"/>
                <a:cs typeface="Times New Roman" panose="02020603050405020304" pitchFamily="18" charset="0"/>
              </a:rPr>
              <a:t> itself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seeing objects at different distances.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眼睛能自动调节以便观看远近不同的事物。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manufacturer offered to </a:t>
            </a:r>
            <a:r>
              <a:rPr lang="en-US" altLang="zh-CN" sz="2200" b="1">
                <a:solidFill>
                  <a:srgbClr val="000000"/>
                </a:solidFill>
                <a:latin typeface="Times New Roman" panose="02020603050405020304" pitchFamily="18" charset="0"/>
                <a:cs typeface="Times New Roman" panose="02020603050405020304" pitchFamily="18" charset="0"/>
              </a:rPr>
              <a:t>accommodate</a:t>
            </a:r>
            <a:r>
              <a:rPr lang="en-US" altLang="zh-CN" sz="2200">
                <a:solidFill>
                  <a:srgbClr val="000000"/>
                </a:solidFill>
                <a:latin typeface="Times New Roman" panose="02020603050405020304" pitchFamily="18" charset="0"/>
                <a:cs typeface="Times New Roman" panose="02020603050405020304" pitchFamily="18" charset="0"/>
              </a:rPr>
              <a:t> us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a computer free of charge.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厂家主动提出免费给我们提供一台电脑。</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14796" y="1150075"/>
            <a:ext cx="7914409" cy="5256047"/>
            <a:chOff x="614796" y="1150075"/>
            <a:chExt cx="7914409" cy="5256047"/>
          </a:xfrm>
        </p:grpSpPr>
        <p:pic>
          <p:nvPicPr>
            <p:cNvPr id="3" name="图片 2"/>
            <p:cNvPicPr>
              <a:picLocks noChangeAspect="1"/>
            </p:cNvPicPr>
            <p:nvPr/>
          </p:nvPicPr>
          <p:blipFill>
            <a:blip r:embed="rId5" cstate="email"/>
            <a:stretch>
              <a:fillRect/>
            </a:stretch>
          </p:blipFill>
          <p:spPr>
            <a:xfrm>
              <a:off x="614796" y="1150075"/>
              <a:ext cx="7914409" cy="5004955"/>
            </a:xfrm>
            <a:prstGeom prst="rect">
              <a:avLst/>
            </a:prstGeom>
          </p:spPr>
        </p:pic>
        <p:pic>
          <p:nvPicPr>
            <p:cNvPr id="8" name="图片 7"/>
            <p:cNvPicPr>
              <a:picLocks noChangeAspect="1"/>
            </p:cNvPicPr>
            <p:nvPr/>
          </p:nvPicPr>
          <p:blipFill>
            <a:blip r:embed="rId6"/>
            <a:stretch>
              <a:fillRect/>
            </a:stretch>
          </p:blipFill>
          <p:spPr>
            <a:xfrm>
              <a:off x="617901" y="6114947"/>
              <a:ext cx="7881811" cy="29117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6" name="组合 5"/>
          <p:cNvGrpSpPr>
            <a:grpSpLocks noChangeAspect="1"/>
          </p:cNvGrpSpPr>
          <p:nvPr/>
        </p:nvGrpSpPr>
        <p:grpSpPr>
          <a:xfrm>
            <a:off x="508000" y="1936104"/>
            <a:ext cx="8128000" cy="3239791"/>
            <a:chOff x="508000" y="1594450"/>
            <a:chExt cx="8128000" cy="3239791"/>
          </a:xfrm>
        </p:grpSpPr>
        <p:grpSp>
          <p:nvGrpSpPr>
            <p:cNvPr id="5" name="组合 4"/>
            <p:cNvGrpSpPr/>
            <p:nvPr/>
          </p:nvGrpSpPr>
          <p:grpSpPr>
            <a:xfrm>
              <a:off x="508000" y="1844824"/>
              <a:ext cx="8128000" cy="2989417"/>
              <a:chOff x="508000" y="2872048"/>
              <a:chExt cx="8128000" cy="2989417"/>
            </a:xfrm>
          </p:grpSpPr>
          <p:pic>
            <p:nvPicPr>
              <p:cNvPr id="9" name="图片 8"/>
              <p:cNvPicPr>
                <a:picLocks noChangeAspect="1"/>
              </p:cNvPicPr>
              <p:nvPr/>
            </p:nvPicPr>
            <p:blipFill>
              <a:blip r:embed="rId5" cstate="email"/>
              <a:stretch>
                <a:fillRect/>
              </a:stretch>
            </p:blipFill>
            <p:spPr>
              <a:xfrm>
                <a:off x="508000" y="2872048"/>
                <a:ext cx="8128000" cy="1367904"/>
              </a:xfrm>
              <a:prstGeom prst="rect">
                <a:avLst/>
              </a:prstGeom>
            </p:spPr>
          </p:pic>
          <p:pic>
            <p:nvPicPr>
              <p:cNvPr id="2" name="图片 1"/>
              <p:cNvPicPr>
                <a:picLocks noChangeAspect="1"/>
              </p:cNvPicPr>
              <p:nvPr/>
            </p:nvPicPr>
            <p:blipFill>
              <a:blip r:embed="rId6" cstate="email"/>
              <a:stretch>
                <a:fillRect/>
              </a:stretch>
            </p:blipFill>
            <p:spPr>
              <a:xfrm>
                <a:off x="528548" y="4239952"/>
                <a:ext cx="8070921" cy="1621513"/>
              </a:xfrm>
              <a:prstGeom prst="rect">
                <a:avLst/>
              </a:prstGeom>
            </p:spPr>
          </p:pic>
        </p:grpSp>
        <p:pic>
          <p:nvPicPr>
            <p:cNvPr id="13" name="图片 12"/>
            <p:cNvPicPr>
              <a:picLocks noChangeAspect="1"/>
            </p:cNvPicPr>
            <p:nvPr/>
          </p:nvPicPr>
          <p:blipFill>
            <a:blip r:embed="rId7"/>
            <a:stretch>
              <a:fillRect/>
            </a:stretch>
          </p:blipFill>
          <p:spPr>
            <a:xfrm flipV="1">
              <a:off x="583045" y="1594450"/>
              <a:ext cx="7976544" cy="245162"/>
            </a:xfrm>
            <a:prstGeom prst="rect">
              <a:avLst/>
            </a:prstGeom>
          </p:spPr>
        </p:pic>
      </p:grpSp>
      <p:sp>
        <p:nvSpPr>
          <p:cNvPr id="14" name="矩形 13"/>
          <p:cNvSpPr/>
          <p:nvPr/>
        </p:nvSpPr>
        <p:spPr>
          <a:xfrm>
            <a:off x="686140" y="3569868"/>
            <a:ext cx="7781905" cy="1362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179707"/>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6</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unique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adj</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唯一的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独特的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特有的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You can then spend three days exploring the rainforest with a local guide and enjoying the plants and animals </a:t>
            </a:r>
            <a:r>
              <a:rPr lang="en-US" altLang="zh-CN" sz="2200" b="1">
                <a:solidFill>
                  <a:srgbClr val="000000"/>
                </a:solidFill>
                <a:latin typeface="Times New Roman" panose="02020603050405020304" pitchFamily="18" charset="0"/>
                <a:cs typeface="Times New Roman" panose="02020603050405020304" pitchFamily="18" charset="0"/>
              </a:rPr>
              <a:t>unique</a:t>
            </a:r>
            <a:r>
              <a:rPr lang="en-US" altLang="zh-CN" sz="2200">
                <a:solidFill>
                  <a:srgbClr val="000000"/>
                </a:solidFill>
                <a:latin typeface="Times New Roman" panose="02020603050405020304" pitchFamily="18" charset="0"/>
                <a:cs typeface="Times New Roman" panose="02020603050405020304" pitchFamily="18" charset="0"/>
              </a:rPr>
              <a:t> to the rainforest.</a:t>
            </a:r>
            <a:r>
              <a:rPr lang="zh-CN" altLang="zh-CN" sz="2200">
                <a:solidFill>
                  <a:srgbClr val="000000"/>
                </a:solidFill>
                <a:latin typeface="Times New Roman" panose="02020603050405020304" pitchFamily="18" charset="0"/>
                <a:cs typeface="Times New Roman" panose="02020603050405020304" pitchFamily="18" charset="0"/>
              </a:rPr>
              <a:t>在接下来的三天里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您可以在当地导游的陪同下</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深入雨林进行探索</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欣赏雨林特有的动植物。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unique</a:t>
            </a:r>
            <a:r>
              <a:rPr lang="zh-CN" altLang="zh-CN" sz="2200">
                <a:solidFill>
                  <a:srgbClr val="000000"/>
                </a:solidFill>
                <a:latin typeface="Times New Roman" panose="02020603050405020304" pitchFamily="18" charset="0"/>
                <a:cs typeface="Times New Roman" panose="02020603050405020304" pitchFamily="18" charset="0"/>
              </a:rPr>
              <a:t>是形容词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唯一的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独特的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特有的</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unique to the rainforest</a:t>
            </a:r>
            <a:r>
              <a:rPr lang="zh-CN" altLang="zh-CN" sz="2200">
                <a:solidFill>
                  <a:srgbClr val="000000"/>
                </a:solidFill>
                <a:latin typeface="Times New Roman" panose="02020603050405020304" pitchFamily="18" charset="0"/>
                <a:cs typeface="Times New Roman" panose="02020603050405020304" pitchFamily="18" charset="0"/>
              </a:rPr>
              <a:t>是形容词短语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用作定语</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修饰</a:t>
            </a:r>
            <a:r>
              <a:rPr lang="en-US" altLang="zh-CN" sz="2200">
                <a:solidFill>
                  <a:srgbClr val="000000"/>
                </a:solidFill>
                <a:latin typeface="Times New Roman" panose="02020603050405020304" pitchFamily="18" charset="0"/>
                <a:cs typeface="Times New Roman" panose="02020603050405020304" pitchFamily="18" charset="0"/>
              </a:rPr>
              <a:t>the plants and animals</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 diamond of this size is </a:t>
            </a:r>
            <a:r>
              <a:rPr lang="en-US" altLang="zh-CN" sz="2200" b="1">
                <a:solidFill>
                  <a:srgbClr val="000000"/>
                </a:solidFill>
                <a:latin typeface="Times New Roman" panose="02020603050405020304" pitchFamily="18" charset="0"/>
                <a:cs typeface="Times New Roman" panose="02020603050405020304" pitchFamily="18" charset="0"/>
              </a:rPr>
              <a:t>unique</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这种大小的钻石是独一无二的。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interesting and charming creature </a:t>
            </a:r>
            <a:r>
              <a:rPr lang="en-US" altLang="zh-CN" sz="2200" b="1">
                <a:solidFill>
                  <a:srgbClr val="000000"/>
                </a:solidFill>
                <a:latin typeface="Times New Roman" panose="02020603050405020304" pitchFamily="18" charset="0"/>
                <a:cs typeface="Times New Roman" panose="02020603050405020304" pitchFamily="18" charset="0"/>
              </a:rPr>
              <a:t>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unique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China.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这种有趣迷人的动物是中国独有的。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576278"/>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This flower </a:t>
            </a:r>
            <a:r>
              <a:rPr lang="en-US" altLang="zh-CN" sz="2200" b="1">
                <a:solidFill>
                  <a:srgbClr val="000000"/>
                </a:solidFill>
                <a:latin typeface="Times New Roman" panose="02020603050405020304" pitchFamily="18" charset="0"/>
                <a:cs typeface="Times New Roman" panose="02020603050405020304" pitchFamily="18" charset="0"/>
              </a:rPr>
              <a:t>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unique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to</a:t>
            </a:r>
            <a:r>
              <a:rPr lang="en-US" altLang="zh-CN" sz="2200">
                <a:solidFill>
                  <a:srgbClr val="000000"/>
                </a:solidFill>
                <a:latin typeface="Times New Roman" panose="02020603050405020304" pitchFamily="18" charset="0"/>
                <a:cs typeface="Times New Roman" panose="02020603050405020304" pitchFamily="18" charset="0"/>
              </a:rPr>
              <a:t> the area.</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这种花是这一地区独有的。</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Satellites are </a:t>
            </a:r>
            <a:r>
              <a:rPr lang="en-US" altLang="zh-CN" sz="2200" b="1">
                <a:solidFill>
                  <a:srgbClr val="000000"/>
                </a:solidFill>
                <a:latin typeface="Times New Roman" panose="02020603050405020304" pitchFamily="18" charset="0"/>
                <a:cs typeface="Times New Roman" panose="02020603050405020304" pitchFamily="18" charset="0"/>
              </a:rPr>
              <a:t>uniquely</a:t>
            </a:r>
            <a:r>
              <a:rPr lang="en-US" altLang="zh-CN" sz="2200">
                <a:solidFill>
                  <a:srgbClr val="000000"/>
                </a:solidFill>
                <a:latin typeface="Times New Roman" panose="02020603050405020304" pitchFamily="18" charset="0"/>
                <a:cs typeface="Times New Roman" panose="02020603050405020304" pitchFamily="18" charset="0"/>
              </a:rPr>
              <a:t> suited to provide this information.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人造卫星是唯一适合提供此类信息的。</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4" name="对象 3"/>
          <p:cNvGraphicFramePr>
            <a:graphicFrameLocks noChangeAspect="1"/>
          </p:cNvGraphicFramePr>
          <p:nvPr/>
        </p:nvGraphicFramePr>
        <p:xfrm>
          <a:off x="-269766" y="2132856"/>
          <a:ext cx="8128000" cy="1317781"/>
        </p:xfrm>
        <a:graphic>
          <a:graphicData uri="http://schemas.openxmlformats.org/presentationml/2006/ole">
            <mc:AlternateContent xmlns:mc="http://schemas.openxmlformats.org/markup-compatibility/2006">
              <mc:Choice xmlns:v="urn:schemas-microsoft-com:vml" Requires="v">
                <p:oleObj spid="_x0000_s11359" name="文档" r:id="rId6" imgW="3843020" imgH="623570" progId="Word.Document.12">
                  <p:embed/>
                </p:oleObj>
              </mc:Choice>
              <mc:Fallback>
                <p:oleObj name="文档" r:id="rId6" imgW="3843020" imgH="623570" progId="Word.Document.12">
                  <p:embed/>
                  <p:pic>
                    <p:nvPicPr>
                      <p:cNvPr id="0" name="图片 11350"/>
                      <p:cNvPicPr/>
                      <p:nvPr/>
                    </p:nvPicPr>
                    <p:blipFill>
                      <a:blip r:embed="rId7"/>
                      <a:stretch>
                        <a:fillRect/>
                      </a:stretch>
                    </p:blipFill>
                    <p:spPr>
                      <a:xfrm>
                        <a:off x="-269766" y="2132856"/>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77455" y="1280895"/>
            <a:ext cx="7389091" cy="4812401"/>
            <a:chOff x="877455" y="1280895"/>
            <a:chExt cx="7389091" cy="4812401"/>
          </a:xfrm>
        </p:grpSpPr>
        <p:pic>
          <p:nvPicPr>
            <p:cNvPr id="5" name="图片 4"/>
            <p:cNvPicPr>
              <a:picLocks noChangeAspect="1"/>
            </p:cNvPicPr>
            <p:nvPr/>
          </p:nvPicPr>
          <p:blipFill>
            <a:blip r:embed="rId5" cstate="email"/>
            <a:stretch>
              <a:fillRect/>
            </a:stretch>
          </p:blipFill>
          <p:spPr>
            <a:xfrm>
              <a:off x="877455" y="1290867"/>
              <a:ext cx="7389091" cy="4802429"/>
            </a:xfrm>
            <a:prstGeom prst="rect">
              <a:avLst/>
            </a:prstGeom>
          </p:spPr>
        </p:pic>
        <p:pic>
          <p:nvPicPr>
            <p:cNvPr id="6" name="图片 5"/>
            <p:cNvPicPr>
              <a:picLocks noChangeAspect="1"/>
            </p:cNvPicPr>
            <p:nvPr/>
          </p:nvPicPr>
          <p:blipFill>
            <a:blip r:embed="rId6" cstate="email"/>
            <a:stretch>
              <a:fillRect/>
            </a:stretch>
          </p:blipFill>
          <p:spPr>
            <a:xfrm>
              <a:off x="3712952" y="1280895"/>
              <a:ext cx="1718096" cy="371246"/>
            </a:xfrm>
            <a:prstGeom prst="rect">
              <a:avLst/>
            </a:prstGeom>
          </p:spPr>
        </p:pic>
      </p:grpSp>
      <p:sp>
        <p:nvSpPr>
          <p:cNvPr id="8" name="矩形 7"/>
          <p:cNvSpPr/>
          <p:nvPr/>
        </p:nvSpPr>
        <p:spPr>
          <a:xfrm>
            <a:off x="1143816" y="5013176"/>
            <a:ext cx="6774088" cy="88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7" name="对象 6"/>
          <p:cNvGraphicFramePr>
            <a:graphicFrameLocks noChangeAspect="1"/>
          </p:cNvGraphicFramePr>
          <p:nvPr/>
        </p:nvGraphicFramePr>
        <p:xfrm>
          <a:off x="508000" y="1340768"/>
          <a:ext cx="8128000" cy="5236089"/>
        </p:xfrm>
        <a:graphic>
          <a:graphicData uri="http://schemas.openxmlformats.org/presentationml/2006/ole">
            <mc:AlternateContent xmlns:mc="http://schemas.openxmlformats.org/markup-compatibility/2006">
              <mc:Choice xmlns:v="urn:schemas-microsoft-com:vml" Requires="v">
                <p:oleObj spid="_x0000_s2170" name="文档" r:id="rId5" imgW="3947160" imgH="2548255" progId="Word.Document.12">
                  <p:embed/>
                </p:oleObj>
              </mc:Choice>
              <mc:Fallback>
                <p:oleObj name="文档" r:id="rId5" imgW="3947160" imgH="2548255" progId="Word.Document.12">
                  <p:embed/>
                  <p:pic>
                    <p:nvPicPr>
                      <p:cNvPr id="0" name="图片 2161"/>
                      <p:cNvPicPr/>
                      <p:nvPr/>
                    </p:nvPicPr>
                    <p:blipFill>
                      <a:blip r:embed="rId6"/>
                      <a:stretch>
                        <a:fillRect/>
                      </a:stretch>
                    </p:blipFill>
                    <p:spPr>
                      <a:xfrm>
                        <a:off x="508000" y="1340768"/>
                        <a:ext cx="8128000" cy="5236089"/>
                      </a:xfrm>
                      <a:prstGeom prst="rect">
                        <a:avLst/>
                      </a:prstGeom>
                    </p:spPr>
                  </p:pic>
                </p:oleObj>
              </mc:Fallback>
            </mc:AlternateContent>
          </a:graphicData>
        </a:graphic>
      </p:graphicFrame>
      <p:sp>
        <p:nvSpPr>
          <p:cNvPr id="8" name="矩形 7"/>
          <p:cNvSpPr>
            <a:spLocks noChangeAspect="1"/>
          </p:cNvSpPr>
          <p:nvPr/>
        </p:nvSpPr>
        <p:spPr>
          <a:xfrm>
            <a:off x="1259632" y="1340768"/>
            <a:ext cx="1250663"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admire</a:t>
            </a:r>
            <a:r>
              <a:rPr lang="zh-CN" altLang="en-US" sz="2200">
                <a:solidFill>
                  <a:srgbClr val="FF0000"/>
                </a:solidFill>
                <a:latin typeface="Times New Roman" panose="02020603050405020304" pitchFamily="18" charset="0"/>
              </a:rPr>
              <a:t>　</a:t>
            </a:r>
            <a:endParaRPr lang="zh-CN" altLang="en-US" sz="2200"/>
          </a:p>
        </p:txBody>
      </p:sp>
      <p:sp>
        <p:nvSpPr>
          <p:cNvPr id="9" name="矩形 8"/>
          <p:cNvSpPr>
            <a:spLocks noChangeAspect="1"/>
          </p:cNvSpPr>
          <p:nvPr/>
        </p:nvSpPr>
        <p:spPr>
          <a:xfrm>
            <a:off x="1259632" y="1700808"/>
            <a:ext cx="179889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architecture</a:t>
            </a:r>
            <a:r>
              <a:rPr lang="zh-CN" altLang="en-US" sz="2200">
                <a:solidFill>
                  <a:srgbClr val="FF0000"/>
                </a:solidFill>
                <a:latin typeface="Times New Roman" panose="02020603050405020304" pitchFamily="18" charset="0"/>
              </a:rPr>
              <a:t>　</a:t>
            </a:r>
            <a:endParaRPr lang="zh-CN" altLang="en-US" sz="2200"/>
          </a:p>
        </p:txBody>
      </p:sp>
      <p:sp>
        <p:nvSpPr>
          <p:cNvPr id="10" name="矩形 9"/>
          <p:cNvSpPr>
            <a:spLocks noChangeAspect="1"/>
          </p:cNvSpPr>
          <p:nvPr/>
        </p:nvSpPr>
        <p:spPr>
          <a:xfrm>
            <a:off x="1259632" y="2026435"/>
            <a:ext cx="110799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package</a:t>
            </a:r>
            <a:endParaRPr lang="zh-CN" altLang="en-US" sz="2200"/>
          </a:p>
        </p:txBody>
      </p:sp>
      <p:sp>
        <p:nvSpPr>
          <p:cNvPr id="11" name="矩形 10"/>
          <p:cNvSpPr>
            <a:spLocks noChangeAspect="1"/>
          </p:cNvSpPr>
          <p:nvPr/>
        </p:nvSpPr>
        <p:spPr>
          <a:xfrm>
            <a:off x="1259632" y="2386475"/>
            <a:ext cx="1281120"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contact</a:t>
            </a:r>
            <a:r>
              <a:rPr lang="zh-CN" altLang="en-US" sz="2200">
                <a:solidFill>
                  <a:srgbClr val="FF0000"/>
                </a:solidFill>
                <a:latin typeface="Times New Roman" panose="02020603050405020304" pitchFamily="18" charset="0"/>
              </a:rPr>
              <a:t>　</a:t>
            </a:r>
            <a:endParaRPr lang="zh-CN" altLang="en-US" sz="2200"/>
          </a:p>
        </p:txBody>
      </p:sp>
      <p:sp>
        <p:nvSpPr>
          <p:cNvPr id="12" name="矩形 11"/>
          <p:cNvSpPr>
            <a:spLocks noChangeAspect="1"/>
          </p:cNvSpPr>
          <p:nvPr/>
        </p:nvSpPr>
        <p:spPr>
          <a:xfrm>
            <a:off x="1259632" y="2741006"/>
            <a:ext cx="118814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transport</a:t>
            </a:r>
            <a:endParaRPr lang="zh-CN" altLang="en-US" sz="2200"/>
          </a:p>
        </p:txBody>
      </p:sp>
      <p:sp>
        <p:nvSpPr>
          <p:cNvPr id="13" name="矩形 12"/>
          <p:cNvSpPr>
            <a:spLocks noChangeAspect="1"/>
          </p:cNvSpPr>
          <p:nvPr/>
        </p:nvSpPr>
        <p:spPr>
          <a:xfrm>
            <a:off x="2987824" y="3106926"/>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控制</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接管</a:t>
            </a:r>
            <a:endParaRPr lang="zh-CN" altLang="en-US" sz="2200"/>
          </a:p>
        </p:txBody>
      </p:sp>
      <p:sp>
        <p:nvSpPr>
          <p:cNvPr id="15" name="矩形 14"/>
          <p:cNvSpPr>
            <a:spLocks noChangeAspect="1"/>
          </p:cNvSpPr>
          <p:nvPr/>
        </p:nvSpPr>
        <p:spPr>
          <a:xfrm>
            <a:off x="2367628" y="3455577"/>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除</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之外</a:t>
            </a:r>
            <a:endParaRPr lang="zh-CN" altLang="en-US" sz="2200"/>
          </a:p>
        </p:txBody>
      </p:sp>
      <p:sp>
        <p:nvSpPr>
          <p:cNvPr id="16" name="矩形 15"/>
          <p:cNvSpPr>
            <a:spLocks noChangeAspect="1"/>
          </p:cNvSpPr>
          <p:nvPr/>
        </p:nvSpPr>
        <p:spPr>
          <a:xfrm>
            <a:off x="2422495" y="3836483"/>
            <a:ext cx="1391728"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构成</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形成</a:t>
            </a:r>
            <a:endParaRPr lang="zh-CN" altLang="en-US" sz="2200"/>
          </a:p>
        </p:txBody>
      </p:sp>
      <p:sp>
        <p:nvSpPr>
          <p:cNvPr id="17" name="矩形 16"/>
          <p:cNvSpPr>
            <a:spLocks noChangeAspect="1"/>
          </p:cNvSpPr>
          <p:nvPr/>
        </p:nvSpPr>
        <p:spPr>
          <a:xfrm>
            <a:off x="2699792" y="4185134"/>
            <a:ext cx="1595309"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包价旅游　</a:t>
            </a:r>
            <a:endParaRPr lang="zh-CN" altLang="en-US" sz="2200"/>
          </a:p>
        </p:txBody>
      </p:sp>
      <p:sp>
        <p:nvSpPr>
          <p:cNvPr id="18" name="矩形 17"/>
          <p:cNvSpPr>
            <a:spLocks noChangeAspect="1"/>
          </p:cNvSpPr>
          <p:nvPr/>
        </p:nvSpPr>
        <p:spPr>
          <a:xfrm>
            <a:off x="2727727" y="4550127"/>
            <a:ext cx="1673856"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浏览</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看穿　</a:t>
            </a:r>
            <a:endParaRPr lang="zh-CN" altLang="en-US" sz="2200"/>
          </a:p>
        </p:txBody>
      </p:sp>
      <p:sp>
        <p:nvSpPr>
          <p:cNvPr id="19" name="矩形 18"/>
          <p:cNvSpPr>
            <a:spLocks noChangeAspect="1"/>
          </p:cNvSpPr>
          <p:nvPr/>
        </p:nvSpPr>
        <p:spPr>
          <a:xfrm>
            <a:off x="2660518" y="4900101"/>
            <a:ext cx="1031051"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独特的</a:t>
            </a:r>
            <a:endParaRPr lang="zh-CN" altLang="en-US" sz="2200"/>
          </a:p>
        </p:txBody>
      </p:sp>
      <p:sp>
        <p:nvSpPr>
          <p:cNvPr id="20" name="矩形 19"/>
          <p:cNvSpPr>
            <a:spLocks noChangeAspect="1"/>
          </p:cNvSpPr>
          <p:nvPr/>
        </p:nvSpPr>
        <p:spPr>
          <a:xfrm>
            <a:off x="3298697" y="5248862"/>
            <a:ext cx="2441694"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使</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结合在一起</a:t>
            </a:r>
            <a:endParaRPr lang="zh-CN" altLang="en-US" sz="2200"/>
          </a:p>
        </p:txBody>
      </p:sp>
      <p:sp>
        <p:nvSpPr>
          <p:cNvPr id="21" name="矩形 20"/>
          <p:cNvSpPr>
            <a:spLocks noChangeAspect="1"/>
          </p:cNvSpPr>
          <p:nvPr/>
        </p:nvSpPr>
        <p:spPr>
          <a:xfrm>
            <a:off x="2727727" y="5627206"/>
            <a:ext cx="3288080" cy="466090"/>
          </a:xfrm>
          <a:prstGeom prst="rect">
            <a:avLst/>
          </a:prstGeom>
        </p:spPr>
        <p:txBody>
          <a:bodyPr wrap="none">
            <a:spAutoFit/>
          </a:bodyPr>
          <a:lstStyle/>
          <a:p>
            <a:pPr>
              <a:lnSpc>
                <a:spcPct val="120000"/>
              </a:lnSpc>
            </a:pPr>
            <a:r>
              <a:rPr lang="zh-CN" altLang="en-US" sz="2200">
                <a:solidFill>
                  <a:srgbClr val="FF0000"/>
                </a:solidFill>
                <a:latin typeface="Times New Roman" panose="02020603050405020304" pitchFamily="18" charset="0"/>
              </a:rPr>
              <a:t>在没有</a:t>
            </a:r>
            <a:r>
              <a:rPr lang="en-US" altLang="zh-CN" sz="2200">
                <a:solidFill>
                  <a:srgbClr val="FF0000"/>
                </a:solidFill>
                <a:latin typeface="Times New Roman" panose="02020603050405020304" pitchFamily="18" charset="0"/>
              </a:rPr>
              <a:t>……</a:t>
            </a:r>
            <a:r>
              <a:rPr lang="zh-CN" altLang="en-US" sz="2200">
                <a:solidFill>
                  <a:srgbClr val="FF0000"/>
                </a:solidFill>
                <a:latin typeface="Times New Roman" panose="02020603050405020304" pitchFamily="18" charset="0"/>
              </a:rPr>
              <a:t>的情况下生活</a:t>
            </a:r>
            <a:endParaRPr lang="zh-CN" altLang="en-US" sz="2200"/>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5" grpId="0"/>
      <p:bldP spid="16" grpId="0"/>
      <p:bldP spid="17"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7</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other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之外</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Inca builders cut stones to exact sizes so that nothing was needed to hold walls together </a:t>
            </a:r>
            <a:r>
              <a:rPr lang="en-US" altLang="zh-CN" sz="2200" b="1">
                <a:solidFill>
                  <a:srgbClr val="000000"/>
                </a:solidFill>
                <a:latin typeface="Times New Roman" panose="02020603050405020304" pitchFamily="18" charset="0"/>
                <a:cs typeface="Times New Roman" panose="02020603050405020304" pitchFamily="18" charset="0"/>
              </a:rPr>
              <a:t>other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the perfect fit of the stones.</a:t>
            </a:r>
            <a:r>
              <a:rPr lang="zh-CN" altLang="zh-CN" sz="2200">
                <a:solidFill>
                  <a:srgbClr val="000000"/>
                </a:solidFill>
                <a:latin typeface="Times New Roman" panose="02020603050405020304" pitchFamily="18" charset="0"/>
                <a:cs typeface="Times New Roman" panose="02020603050405020304" pitchFamily="18" charset="0"/>
              </a:rPr>
              <a:t>印加的建筑工人将石头切割成精确的尺寸</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仅仅凭着石头间的完美契合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即可稳固墙体。</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other than </a:t>
            </a:r>
            <a:r>
              <a:rPr lang="zh-CN" altLang="zh-CN" sz="2200">
                <a:solidFill>
                  <a:srgbClr val="000000"/>
                </a:solidFill>
                <a:latin typeface="Times New Roman" panose="02020603050405020304" pitchFamily="18" charset="0"/>
                <a:cs typeface="Times New Roman" panose="02020603050405020304" pitchFamily="18" charset="0"/>
              </a:rPr>
              <a:t>是</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除</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之外</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之意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用法较为正式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常用于表示否定的词之后。此外</a:t>
            </a:r>
            <a:r>
              <a:rPr lang="en-US" altLang="zh-CN" sz="2200">
                <a:solidFill>
                  <a:srgbClr val="000000"/>
                </a:solidFill>
                <a:latin typeface="Times New Roman" panose="02020603050405020304" pitchFamily="18" charset="0"/>
                <a:cs typeface="Times New Roman" panose="02020603050405020304" pitchFamily="18" charset="0"/>
              </a:rPr>
              <a:t>,other than</a:t>
            </a:r>
            <a:r>
              <a:rPr lang="zh-CN" altLang="zh-CN" sz="2200">
                <a:solidFill>
                  <a:srgbClr val="000000"/>
                </a:solidFill>
                <a:latin typeface="Times New Roman" panose="02020603050405020304" pitchFamily="18" charset="0"/>
                <a:cs typeface="Times New Roman" panose="02020603050405020304" pitchFamily="18" charset="0"/>
              </a:rPr>
              <a:t>的作用相当于介词。</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There is nobody there </a:t>
            </a:r>
            <a:r>
              <a:rPr lang="en-US" altLang="zh-CN" sz="2200" b="1">
                <a:solidFill>
                  <a:srgbClr val="000000"/>
                </a:solidFill>
                <a:latin typeface="Times New Roman" panose="02020603050405020304" pitchFamily="18" charset="0"/>
                <a:cs typeface="Times New Roman" panose="02020603050405020304" pitchFamily="18" charset="0"/>
              </a:rPr>
              <a:t>other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the teacher.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这里除了老师外再无别人了。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form cannot be signed by anyone </a:t>
            </a:r>
            <a:r>
              <a:rPr lang="en-US" altLang="zh-CN" sz="2200" b="1">
                <a:solidFill>
                  <a:srgbClr val="000000"/>
                </a:solidFill>
                <a:latin typeface="Times New Roman" panose="02020603050405020304" pitchFamily="18" charset="0"/>
                <a:cs typeface="Times New Roman" panose="02020603050405020304" pitchFamily="18" charset="0"/>
              </a:rPr>
              <a:t>other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yourself.</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该表除了你本人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别人不能代签。</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329313"/>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844824"/>
          <a:ext cx="8128000" cy="3939935"/>
        </p:xfrm>
        <a:graphic>
          <a:graphicData uri="http://schemas.openxmlformats.org/presentationml/2006/ole">
            <mc:AlternateContent xmlns:mc="http://schemas.openxmlformats.org/markup-compatibility/2006">
              <mc:Choice xmlns:v="urn:schemas-microsoft-com:vml" Requires="v">
                <p:oleObj spid="_x0000_s12379" name="文档" r:id="rId6" imgW="3843020" imgH="1863725" progId="Word.Document.12">
                  <p:embed/>
                </p:oleObj>
              </mc:Choice>
              <mc:Fallback>
                <p:oleObj name="文档" r:id="rId6" imgW="3843020" imgH="1863725" progId="Word.Document.12">
                  <p:embed/>
                  <p:pic>
                    <p:nvPicPr>
                      <p:cNvPr id="0" name="图片 12370"/>
                      <p:cNvPicPr/>
                      <p:nvPr/>
                    </p:nvPicPr>
                    <p:blipFill>
                      <a:blip r:embed="rId7"/>
                      <a:stretch>
                        <a:fillRect/>
                      </a:stretch>
                    </p:blipFill>
                    <p:spPr>
                      <a:xfrm>
                        <a:off x="508000" y="1844824"/>
                        <a:ext cx="8128000" cy="393993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Driverless cars may end up being a form of public transport </a:t>
            </a:r>
            <a:r>
              <a:rPr lang="en-US" altLang="zh-CN" sz="2200" b="1">
                <a:solidFill>
                  <a:srgbClr val="000000"/>
                </a:solidFill>
                <a:latin typeface="Times New Roman" panose="02020603050405020304" pitchFamily="18" charset="0"/>
                <a:cs typeface="Times New Roman" panose="02020603050405020304" pitchFamily="18" charset="0"/>
              </a:rPr>
              <a:t>rather</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vehicles you own.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无人驾驶汽车可能成为一种公共交通工具而不是你自己的车辆。</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There are </a:t>
            </a:r>
            <a:r>
              <a:rPr lang="en-US" altLang="zh-CN" sz="2200" b="1">
                <a:solidFill>
                  <a:srgbClr val="000000"/>
                </a:solidFill>
                <a:latin typeface="Times New Roman" panose="02020603050405020304" pitchFamily="18" charset="0"/>
                <a:cs typeface="Times New Roman" panose="02020603050405020304" pitchFamily="18" charset="0"/>
              </a:rPr>
              <a:t>not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less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6,000 students in our school.</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我们学校至少有</a:t>
            </a:r>
            <a:r>
              <a:rPr lang="en-US" altLang="zh-CN" sz="2200">
                <a:solidFill>
                  <a:srgbClr val="000000"/>
                </a:solidFill>
                <a:latin typeface="Times New Roman" panose="02020603050405020304" pitchFamily="18" charset="0"/>
                <a:cs typeface="Times New Roman" panose="02020603050405020304" pitchFamily="18" charset="0"/>
              </a:rPr>
              <a:t>6 000</a:t>
            </a:r>
            <a:r>
              <a:rPr lang="zh-CN" altLang="zh-CN" sz="2200">
                <a:solidFill>
                  <a:srgbClr val="000000"/>
                </a:solidFill>
                <a:latin typeface="Times New Roman" panose="02020603050405020304" pitchFamily="18" charset="0"/>
                <a:cs typeface="Times New Roman" panose="02020603050405020304" pitchFamily="18" charset="0"/>
              </a:rPr>
              <a:t>名学生。</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is </a:t>
            </a:r>
            <a:r>
              <a:rPr lang="en-US" altLang="zh-CN" sz="2200" b="1">
                <a:solidFill>
                  <a:srgbClr val="000000"/>
                </a:solidFill>
                <a:latin typeface="Times New Roman" panose="02020603050405020304" pitchFamily="18" charset="0"/>
                <a:cs typeface="Times New Roman" panose="02020603050405020304" pitchFamily="18" charset="0"/>
              </a:rPr>
              <a:t>more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than</a:t>
            </a:r>
            <a:r>
              <a:rPr lang="en-US" altLang="zh-CN" sz="2200">
                <a:solidFill>
                  <a:srgbClr val="000000"/>
                </a:solidFill>
                <a:latin typeface="Times New Roman" panose="02020603050405020304" pitchFamily="18" charset="0"/>
                <a:cs typeface="Times New Roman" panose="02020603050405020304" pitchFamily="18" charset="0"/>
              </a:rPr>
              <a:t> our teacher.He is also our good friend.</a:t>
            </a:r>
            <a:r>
              <a:rPr lang="zh-CN" altLang="zh-CN" sz="2200">
                <a:solidFill>
                  <a:srgbClr val="000000"/>
                </a:solidFill>
                <a:latin typeface="Times New Roman" panose="02020603050405020304" pitchFamily="18" charset="0"/>
                <a:cs typeface="Times New Roman" panose="02020603050405020304" pitchFamily="18" charset="0"/>
              </a:rPr>
              <a:t>他不仅仅是我们的老师</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他还是我们的好朋友。</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77455" y="1196752"/>
            <a:ext cx="7389091" cy="5271322"/>
            <a:chOff x="877455" y="1196752"/>
            <a:chExt cx="7389091" cy="5271322"/>
          </a:xfrm>
        </p:grpSpPr>
        <p:pic>
          <p:nvPicPr>
            <p:cNvPr id="7" name="图片 6"/>
            <p:cNvPicPr>
              <a:picLocks noChangeAspect="1"/>
            </p:cNvPicPr>
            <p:nvPr/>
          </p:nvPicPr>
          <p:blipFill>
            <a:blip r:embed="rId5" cstate="email"/>
            <a:stretch>
              <a:fillRect/>
            </a:stretch>
          </p:blipFill>
          <p:spPr>
            <a:xfrm>
              <a:off x="877455" y="1196752"/>
              <a:ext cx="7389091" cy="5025225"/>
            </a:xfrm>
            <a:prstGeom prst="rect">
              <a:avLst/>
            </a:prstGeom>
          </p:spPr>
        </p:pic>
        <p:pic>
          <p:nvPicPr>
            <p:cNvPr id="8" name="图片 7"/>
            <p:cNvPicPr>
              <a:picLocks noChangeAspect="1"/>
            </p:cNvPicPr>
            <p:nvPr/>
          </p:nvPicPr>
          <p:blipFill>
            <a:blip r:embed="rId6" cstate="email"/>
            <a:stretch>
              <a:fillRect/>
            </a:stretch>
          </p:blipFill>
          <p:spPr>
            <a:xfrm>
              <a:off x="893917" y="6198049"/>
              <a:ext cx="7309305" cy="27002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8000" y="2571897"/>
            <a:ext cx="8128000" cy="1720592"/>
            <a:chOff x="508000" y="2571897"/>
            <a:chExt cx="8128000" cy="1720592"/>
          </a:xfrm>
        </p:grpSpPr>
        <p:pic>
          <p:nvPicPr>
            <p:cNvPr id="6" name="图片 5"/>
            <p:cNvPicPr>
              <a:picLocks noChangeAspect="1"/>
            </p:cNvPicPr>
            <p:nvPr/>
          </p:nvPicPr>
          <p:blipFill>
            <a:blip r:embed="rId5" cstate="email"/>
            <a:stretch>
              <a:fillRect/>
            </a:stretch>
          </p:blipFill>
          <p:spPr>
            <a:xfrm>
              <a:off x="508000" y="2819511"/>
              <a:ext cx="8128000" cy="1472978"/>
            </a:xfrm>
            <a:prstGeom prst="rect">
              <a:avLst/>
            </a:prstGeom>
          </p:spPr>
        </p:pic>
        <p:pic>
          <p:nvPicPr>
            <p:cNvPr id="7" name="图片 6"/>
            <p:cNvPicPr>
              <a:picLocks noChangeAspect="1"/>
            </p:cNvPicPr>
            <p:nvPr/>
          </p:nvPicPr>
          <p:blipFill>
            <a:blip r:embed="rId6"/>
            <a:stretch>
              <a:fillRect/>
            </a:stretch>
          </p:blipFill>
          <p:spPr>
            <a:xfrm flipV="1">
              <a:off x="543163" y="2571897"/>
              <a:ext cx="8056309" cy="24761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302338"/>
            <a:ext cx="8128000" cy="450732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8</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make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up</a:t>
            </a:r>
            <a:r>
              <a:rPr lang="en-US" altLang="zh-CN" sz="2200">
                <a:solidFill>
                  <a:srgbClr val="000000"/>
                </a:solidFill>
                <a:latin typeface="Times New Roman" panose="02020603050405020304" pitchFamily="18" charset="0"/>
                <a:cs typeface="Times New Roman" panose="02020603050405020304" pitchFamily="18" charset="0"/>
              </a:rPr>
              <a:t> </a:t>
            </a:r>
            <a:r>
              <a:rPr lang="zh-CN" altLang="zh-CN" sz="2200">
                <a:solidFill>
                  <a:srgbClr val="000000"/>
                </a:solidFill>
                <a:latin typeface="Times New Roman" panose="02020603050405020304" pitchFamily="18" charset="0"/>
                <a:cs typeface="Times New Roman" panose="02020603050405020304" pitchFamily="18" charset="0"/>
              </a:rPr>
              <a:t>构成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形成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These Inca roads were </a:t>
            </a:r>
            <a:r>
              <a:rPr lang="en-US" altLang="zh-CN" sz="2200" b="1">
                <a:solidFill>
                  <a:srgbClr val="000000"/>
                </a:solidFill>
                <a:latin typeface="Times New Roman" panose="02020603050405020304" pitchFamily="18" charset="0"/>
                <a:cs typeface="Times New Roman" panose="02020603050405020304" pitchFamily="18" charset="0"/>
              </a:rPr>
              <a:t>made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up</a:t>
            </a:r>
            <a:r>
              <a:rPr lang="en-US" altLang="zh-CN" sz="2200">
                <a:solidFill>
                  <a:srgbClr val="000000"/>
                </a:solidFill>
                <a:latin typeface="Times New Roman" panose="02020603050405020304" pitchFamily="18" charset="0"/>
                <a:cs typeface="Times New Roman" panose="02020603050405020304" pitchFamily="18" charset="0"/>
              </a:rPr>
              <a:t> of two north-south highways and many small roads crossing the mountains east to west.</a:t>
            </a:r>
            <a:r>
              <a:rPr lang="zh-CN" altLang="zh-CN" sz="2200">
                <a:solidFill>
                  <a:srgbClr val="000000"/>
                </a:solidFill>
                <a:latin typeface="Times New Roman" panose="02020603050405020304" pitchFamily="18" charset="0"/>
                <a:cs typeface="Times New Roman" panose="02020603050405020304" pitchFamily="18" charset="0"/>
              </a:rPr>
              <a:t>这些印加的道路由两条南北向的公路和许多东西横穿山脉的小型公路组成。</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本句中的</a:t>
            </a:r>
            <a:r>
              <a:rPr lang="en-US" altLang="zh-CN" sz="2200">
                <a:solidFill>
                  <a:srgbClr val="000000"/>
                </a:solidFill>
                <a:latin typeface="Times New Roman" panose="02020603050405020304" pitchFamily="18" charset="0"/>
                <a:cs typeface="Times New Roman" panose="02020603050405020304" pitchFamily="18" charset="0"/>
              </a:rPr>
              <a:t>make up,</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构成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形成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经常用于被动语态。</a:t>
            </a:r>
            <a:r>
              <a:rPr lang="en-US" altLang="zh-CN" sz="2200">
                <a:solidFill>
                  <a:srgbClr val="000000"/>
                </a:solidFill>
                <a:latin typeface="Times New Roman" panose="02020603050405020304" pitchFamily="18" charset="0"/>
                <a:cs typeface="Times New Roman" panose="02020603050405020304" pitchFamily="18" charset="0"/>
              </a:rPr>
              <a:t>be made up of</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构成</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Society </a:t>
            </a:r>
            <a:r>
              <a:rPr lang="en-US" altLang="zh-CN" sz="2200" b="1">
                <a:solidFill>
                  <a:srgbClr val="000000"/>
                </a:solidFill>
                <a:latin typeface="Times New Roman" panose="02020603050405020304" pitchFamily="18" charset="0"/>
                <a:cs typeface="Times New Roman" panose="02020603050405020304" pitchFamily="18" charset="0"/>
              </a:rPr>
              <a:t>is</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made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up</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a variety of people;some are good,others (are) bad,and still others (are) in between.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社会由形形色色的人组成。有些人好</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有些人坏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也有些人介乎两者之间。</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322690"/>
            <a:ext cx="8128000" cy="456124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 boy </a:t>
            </a:r>
            <a:r>
              <a:rPr lang="en-US" altLang="zh-CN" sz="2200" b="1">
                <a:solidFill>
                  <a:srgbClr val="000000"/>
                </a:solidFill>
                <a:latin typeface="Times New Roman" panose="02020603050405020304" pitchFamily="18" charset="0"/>
                <a:cs typeface="Times New Roman" panose="02020603050405020304" pitchFamily="18" charset="0"/>
              </a:rPr>
              <a:t>made</a:t>
            </a:r>
            <a:r>
              <a:rPr lang="en-US" altLang="zh-CN" sz="2200">
                <a:solidFill>
                  <a:srgbClr val="000000"/>
                </a:solidFill>
                <a:latin typeface="Times New Roman" panose="02020603050405020304" pitchFamily="18" charset="0"/>
                <a:cs typeface="Times New Roman" panose="02020603050405020304" pitchFamily="18" charset="0"/>
              </a:rPr>
              <a:t> a boat </a:t>
            </a:r>
            <a:r>
              <a:rPr lang="en-US" altLang="zh-CN" sz="2200" b="1">
                <a:solidFill>
                  <a:srgbClr val="000000"/>
                </a:solidFill>
                <a:latin typeface="Times New Roman" panose="02020603050405020304" pitchFamily="18" charset="0"/>
                <a:cs typeface="Times New Roman" panose="02020603050405020304" pitchFamily="18" charset="0"/>
              </a:rPr>
              <a:t>out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of</a:t>
            </a:r>
            <a:r>
              <a:rPr lang="en-US" altLang="zh-CN" sz="2200">
                <a:solidFill>
                  <a:srgbClr val="000000"/>
                </a:solidFill>
                <a:latin typeface="Times New Roman" panose="02020603050405020304" pitchFamily="18" charset="0"/>
                <a:cs typeface="Times New Roman" panose="02020603050405020304" pitchFamily="18" charset="0"/>
              </a:rPr>
              <a:t> wood.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那男孩用木头做了一条船。</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He tried to </a:t>
            </a:r>
            <a:r>
              <a:rPr lang="en-US" altLang="zh-CN" sz="2200" b="1">
                <a:solidFill>
                  <a:srgbClr val="000000"/>
                </a:solidFill>
                <a:latin typeface="Times New Roman" panose="02020603050405020304" pitchFamily="18" charset="0"/>
                <a:cs typeface="Times New Roman" panose="02020603050405020304" pitchFamily="18" charset="0"/>
              </a:rPr>
              <a:t>make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up</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all the trouble he had caused.</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他设法弥补他所造成的一切麻烦。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could hardly </a:t>
            </a:r>
            <a:r>
              <a:rPr lang="en-US" altLang="zh-CN" sz="2200" b="1">
                <a:solidFill>
                  <a:srgbClr val="000000"/>
                </a:solidFill>
                <a:latin typeface="Times New Roman" panose="02020603050405020304" pitchFamily="18" charset="0"/>
                <a:cs typeface="Times New Roman" panose="02020603050405020304" pitchFamily="18" charset="0"/>
              </a:rPr>
              <a:t>make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out</a:t>
            </a:r>
            <a:r>
              <a:rPr lang="en-US" altLang="zh-CN" sz="2200">
                <a:solidFill>
                  <a:srgbClr val="000000"/>
                </a:solidFill>
                <a:latin typeface="Times New Roman" panose="02020603050405020304" pitchFamily="18" charset="0"/>
                <a:cs typeface="Times New Roman" panose="02020603050405020304" pitchFamily="18" charset="0"/>
              </a:rPr>
              <a:t> where the road was in the darkness.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黑暗中他们难以辨认出路在哪里。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756592" y="1700808"/>
          <a:ext cx="8128000" cy="1770455"/>
        </p:xfrm>
        <a:graphic>
          <a:graphicData uri="http://schemas.openxmlformats.org/presentationml/2006/ole">
            <mc:AlternateContent xmlns:mc="http://schemas.openxmlformats.org/markup-compatibility/2006">
              <mc:Choice xmlns:v="urn:schemas-microsoft-com:vml" Requires="v">
                <p:oleObj spid="_x0000_s30763" name="文档" r:id="rId6" imgW="3843020" imgH="838200" progId="Word.Document.12">
                  <p:embed/>
                </p:oleObj>
              </mc:Choice>
              <mc:Fallback>
                <p:oleObj name="文档" r:id="rId6" imgW="3843020" imgH="838200" progId="Word.Document.12">
                  <p:embed/>
                  <p:pic>
                    <p:nvPicPr>
                      <p:cNvPr id="0" name="图片 30754"/>
                      <p:cNvPicPr/>
                      <p:nvPr/>
                    </p:nvPicPr>
                    <p:blipFill>
                      <a:blip r:embed="rId7"/>
                      <a:stretch>
                        <a:fillRect/>
                      </a:stretch>
                    </p:blipFill>
                    <p:spPr>
                      <a:xfrm>
                        <a:off x="-756592" y="1700808"/>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8000" y="1271553"/>
            <a:ext cx="8128000" cy="4630538"/>
            <a:chOff x="508000" y="1271553"/>
            <a:chExt cx="8128000" cy="4630538"/>
          </a:xfrm>
        </p:grpSpPr>
        <p:pic>
          <p:nvPicPr>
            <p:cNvPr id="6" name="图片 5"/>
            <p:cNvPicPr>
              <a:picLocks noChangeAspect="1"/>
            </p:cNvPicPr>
            <p:nvPr/>
          </p:nvPicPr>
          <p:blipFill>
            <a:blip r:embed="rId5" cstate="email"/>
            <a:stretch>
              <a:fillRect/>
            </a:stretch>
          </p:blipFill>
          <p:spPr>
            <a:xfrm>
              <a:off x="508000" y="1271553"/>
              <a:ext cx="8128000" cy="4630538"/>
            </a:xfrm>
            <a:prstGeom prst="rect">
              <a:avLst/>
            </a:prstGeom>
          </p:spPr>
        </p:pic>
        <p:pic>
          <p:nvPicPr>
            <p:cNvPr id="7" name="图片 6"/>
            <p:cNvPicPr>
              <a:picLocks noChangeAspect="1"/>
            </p:cNvPicPr>
            <p:nvPr/>
          </p:nvPicPr>
          <p:blipFill>
            <a:blip r:embed="rId6" cstate="email"/>
            <a:stretch>
              <a:fillRect/>
            </a:stretch>
          </p:blipFill>
          <p:spPr>
            <a:xfrm>
              <a:off x="3786538" y="1287844"/>
              <a:ext cx="1570924" cy="339446"/>
            </a:xfrm>
            <a:prstGeom prst="rect">
              <a:avLst/>
            </a:prstGeom>
          </p:spPr>
        </p:pic>
      </p:grpSp>
      <p:sp>
        <p:nvSpPr>
          <p:cNvPr id="8" name="矩形 7"/>
          <p:cNvSpPr/>
          <p:nvPr/>
        </p:nvSpPr>
        <p:spPr>
          <a:xfrm>
            <a:off x="675866" y="5013176"/>
            <a:ext cx="778190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904201"/>
            <a:ext cx="8128000" cy="3303597"/>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9</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hike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vi</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徒步旅行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远足　</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远足</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徒步旅行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boating,</a:t>
            </a:r>
            <a:r>
              <a:rPr lang="en-US" altLang="zh-CN" sz="2200" b="1">
                <a:solidFill>
                  <a:srgbClr val="000000"/>
                </a:solidFill>
                <a:latin typeface="Times New Roman" panose="02020603050405020304" pitchFamily="18" charset="0"/>
                <a:cs typeface="Times New Roman" panose="02020603050405020304" pitchFamily="18" charset="0"/>
              </a:rPr>
              <a:t>hiking</a:t>
            </a:r>
            <a:r>
              <a:rPr lang="en-US" altLang="zh-CN" sz="2200">
                <a:solidFill>
                  <a:srgbClr val="000000"/>
                </a:solidFill>
                <a:latin typeface="Times New Roman" panose="02020603050405020304" pitchFamily="18" charset="0"/>
                <a:cs typeface="Times New Roman" panose="02020603050405020304" pitchFamily="18" charset="0"/>
              </a:rPr>
              <a:t>,exploring nature</a:t>
            </a:r>
            <a:r>
              <a:rPr lang="zh-CN" altLang="zh-CN" sz="2200">
                <a:solidFill>
                  <a:srgbClr val="000000"/>
                </a:solidFill>
                <a:latin typeface="Times New Roman" panose="02020603050405020304" pitchFamily="18" charset="0"/>
                <a:cs typeface="Times New Roman" panose="02020603050405020304" pitchFamily="18" charset="0"/>
              </a:rPr>
              <a:t>划船、远足、探索大自然</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a:solidFill>
                  <a:srgbClr val="000000"/>
                </a:solidFill>
                <a:latin typeface="Times New Roman" panose="02020603050405020304" pitchFamily="18" charset="0"/>
                <a:cs typeface="Times New Roman" panose="02020603050405020304" pitchFamily="18" charset="0"/>
              </a:rPr>
              <a:t>hike </a:t>
            </a:r>
            <a:r>
              <a:rPr lang="zh-CN" altLang="zh-CN" sz="2200">
                <a:solidFill>
                  <a:srgbClr val="000000"/>
                </a:solidFill>
                <a:latin typeface="Times New Roman" panose="02020603050405020304" pitchFamily="18" charset="0"/>
                <a:cs typeface="Times New Roman" panose="02020603050405020304" pitchFamily="18" charset="0"/>
              </a:rPr>
              <a:t>在此处为动词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意为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徒步旅行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went on a ten-mile </a:t>
            </a:r>
            <a:r>
              <a:rPr lang="en-US" altLang="zh-CN" sz="2200" b="1">
                <a:solidFill>
                  <a:srgbClr val="000000"/>
                </a:solidFill>
                <a:latin typeface="Times New Roman" panose="02020603050405020304" pitchFamily="18" charset="0"/>
                <a:cs typeface="Times New Roman" panose="02020603050405020304" pitchFamily="18" charset="0"/>
              </a:rPr>
              <a:t>hike</a:t>
            </a:r>
            <a:r>
              <a:rPr lang="en-US" altLang="zh-CN" sz="2200">
                <a:solidFill>
                  <a:srgbClr val="000000"/>
                </a:solidFill>
                <a:latin typeface="Times New Roman" panose="02020603050405020304" pitchFamily="18" charset="0"/>
                <a:cs typeface="Times New Roman" panose="02020603050405020304" pitchFamily="18" charset="0"/>
              </a:rPr>
              <a:t> through the forest.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他们进行了一次穿越森林的十英里徒步旅行。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At first all of us city boys </a:t>
            </a:r>
            <a:r>
              <a:rPr lang="en-US" altLang="zh-CN" sz="2200" b="1">
                <a:solidFill>
                  <a:srgbClr val="000000"/>
                </a:solidFill>
                <a:latin typeface="Times New Roman" panose="02020603050405020304" pitchFamily="18" charset="0"/>
                <a:cs typeface="Times New Roman" panose="02020603050405020304" pitchFamily="18" charset="0"/>
              </a:rPr>
              <a:t>hiked</a:t>
            </a:r>
            <a:r>
              <a:rPr lang="en-US" altLang="zh-CN" sz="2200">
                <a:solidFill>
                  <a:srgbClr val="000000"/>
                </a:solidFill>
                <a:latin typeface="Times New Roman" panose="02020603050405020304" pitchFamily="18" charset="0"/>
                <a:cs typeface="Times New Roman" panose="02020603050405020304" pitchFamily="18" charset="0"/>
              </a:rPr>
              <a:t> on sore feet.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起初</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我们这些城市里的男孩子们迈着疼痛的双脚徒步旅行。</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729045"/>
            <a:ext cx="8128000" cy="374871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These strong shoes are suitable for </a:t>
            </a:r>
            <a:r>
              <a:rPr lang="en-US" altLang="zh-CN" sz="2200" b="1">
                <a:solidFill>
                  <a:srgbClr val="000000"/>
                </a:solidFill>
                <a:latin typeface="Times New Roman" panose="02020603050405020304" pitchFamily="18" charset="0"/>
                <a:cs typeface="Times New Roman" panose="02020603050405020304" pitchFamily="18" charset="0"/>
              </a:rPr>
              <a:t>hiking</a:t>
            </a:r>
            <a:r>
              <a:rPr lang="en-US" altLang="zh-CN" sz="2200">
                <a:solidFill>
                  <a:srgbClr val="000000"/>
                </a:solidFill>
                <a:latin typeface="Times New Roman" panose="02020603050405020304" pitchFamily="18" charset="0"/>
                <a:cs typeface="Times New Roman" panose="02020603050405020304" pitchFamily="18" charset="0"/>
              </a:rPr>
              <a:t> over rough country.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这些结实的鞋子适合在崎岖不平的山路徒步旅行。</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They are going to </a:t>
            </a:r>
            <a:r>
              <a:rPr lang="en-US" altLang="zh-CN" sz="2200" b="1">
                <a:solidFill>
                  <a:srgbClr val="000000"/>
                </a:solidFill>
                <a:latin typeface="Times New Roman" panose="02020603050405020304" pitchFamily="18" charset="0"/>
                <a:cs typeface="Times New Roman" panose="02020603050405020304" pitchFamily="18" charset="0"/>
              </a:rPr>
              <a:t>hike</a:t>
            </a:r>
            <a:r>
              <a:rPr lang="en-US" altLang="zh-CN" sz="2200">
                <a:solidFill>
                  <a:srgbClr val="000000"/>
                </a:solidFill>
                <a:latin typeface="Times New Roman" panose="02020603050405020304" pitchFamily="18" charset="0"/>
                <a:cs typeface="Times New Roman" panose="02020603050405020304" pitchFamily="18" charset="0"/>
              </a:rPr>
              <a:t> to the top of a mountain.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他们打算徒步旅行到一座大山的顶端。</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848132" y="2276872"/>
          <a:ext cx="8128000" cy="1317781"/>
        </p:xfrm>
        <a:graphic>
          <a:graphicData uri="http://schemas.openxmlformats.org/presentationml/2006/ole">
            <mc:AlternateContent xmlns:mc="http://schemas.openxmlformats.org/markup-compatibility/2006">
              <mc:Choice xmlns:v="urn:schemas-microsoft-com:vml" Requires="v">
                <p:oleObj spid="_x0000_s31787" name="文档" r:id="rId6" imgW="3843020" imgH="623570" progId="Word.Document.12">
                  <p:embed/>
                </p:oleObj>
              </mc:Choice>
              <mc:Fallback>
                <p:oleObj name="文档" r:id="rId6" imgW="3843020" imgH="623570" progId="Word.Document.12">
                  <p:embed/>
                  <p:pic>
                    <p:nvPicPr>
                      <p:cNvPr id="0" name="图片 31778"/>
                      <p:cNvPicPr/>
                      <p:nvPr/>
                    </p:nvPicPr>
                    <p:blipFill>
                      <a:blip r:embed="rId7"/>
                      <a:stretch>
                        <a:fillRect/>
                      </a:stretch>
                    </p:blipFill>
                    <p:spPr>
                      <a:xfrm>
                        <a:off x="848132" y="2276872"/>
                        <a:ext cx="8128000" cy="1317781"/>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hlinkClick r:id="rId3" action="ppaction://hlinksldjump"/>
          </p:cNvPr>
          <p:cNvSpPr/>
          <p:nvPr/>
        </p:nvSpPr>
        <p:spPr>
          <a:xfrm>
            <a:off x="467545"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chemeClr val="bg1"/>
                </a:solidFill>
                <a:latin typeface="微软雅黑" panose="020B0503020204020204" pitchFamily="34" charset="-122"/>
                <a:ea typeface="微软雅黑" panose="020B0503020204020204" pitchFamily="34" charset="-122"/>
              </a:rPr>
              <a:t>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矩形 4">
            <a:hlinkClick r:id="rId4" action="ppaction://hlinksldjump"/>
          </p:cNvPr>
          <p:cNvSpPr/>
          <p:nvPr/>
        </p:nvSpPr>
        <p:spPr>
          <a:xfrm>
            <a:off x="1115617"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mtClean="0">
                <a:solidFill>
                  <a:srgbClr val="333333"/>
                </a:solidFill>
                <a:latin typeface="微软雅黑" panose="020B0503020204020204" pitchFamily="34" charset="-122"/>
                <a:ea typeface="微软雅黑" panose="020B0503020204020204" pitchFamily="34" charset="-122"/>
              </a:rPr>
              <a:t>Ⅱ</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508000" y="2548558"/>
          <a:ext cx="8128000" cy="2014884"/>
        </p:xfrm>
        <a:graphic>
          <a:graphicData uri="http://schemas.openxmlformats.org/presentationml/2006/ole">
            <mc:AlternateContent xmlns:mc="http://schemas.openxmlformats.org/markup-compatibility/2006">
              <mc:Choice xmlns:v="urn:schemas-microsoft-com:vml" Requires="v">
                <p:oleObj spid="_x0000_s3194" name="文档" r:id="rId5" imgW="3947160" imgH="982980" progId="Word.Document.12">
                  <p:embed/>
                </p:oleObj>
              </mc:Choice>
              <mc:Fallback>
                <p:oleObj name="文档" r:id="rId5" imgW="3947160" imgH="982980" progId="Word.Document.12">
                  <p:embed/>
                  <p:pic>
                    <p:nvPicPr>
                      <p:cNvPr id="0" name="图片 3185"/>
                      <p:cNvPicPr/>
                      <p:nvPr/>
                    </p:nvPicPr>
                    <p:blipFill>
                      <a:blip r:embed="rId6"/>
                      <a:stretch>
                        <a:fillRect/>
                      </a:stretch>
                    </p:blipFill>
                    <p:spPr>
                      <a:xfrm>
                        <a:off x="508000" y="2548558"/>
                        <a:ext cx="8128000" cy="2014884"/>
                      </a:xfrm>
                      <a:prstGeom prst="rect">
                        <a:avLst/>
                      </a:prstGeom>
                    </p:spPr>
                  </p:pic>
                </p:oleObj>
              </mc:Fallback>
            </mc:AlternateContent>
          </a:graphicData>
        </a:graphic>
      </p:graphicFrame>
    </p:spTree>
  </p:cSld>
  <p:clrMapOvr>
    <a:masterClrMapping/>
  </p:clrMapOvr>
  <p:transition spd="slow">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8000" y="1217300"/>
            <a:ext cx="8128000" cy="5046830"/>
            <a:chOff x="508000" y="1196752"/>
            <a:chExt cx="8128000" cy="5046830"/>
          </a:xfrm>
        </p:grpSpPr>
        <p:pic>
          <p:nvPicPr>
            <p:cNvPr id="6" name="图片 5"/>
            <p:cNvPicPr>
              <a:picLocks noChangeAspect="1"/>
            </p:cNvPicPr>
            <p:nvPr/>
          </p:nvPicPr>
          <p:blipFill>
            <a:blip r:embed="rId5" cstate="email"/>
            <a:stretch>
              <a:fillRect/>
            </a:stretch>
          </p:blipFill>
          <p:spPr>
            <a:xfrm>
              <a:off x="508000" y="1196752"/>
              <a:ext cx="8128000" cy="3064656"/>
            </a:xfrm>
            <a:prstGeom prst="rect">
              <a:avLst/>
            </a:prstGeom>
          </p:spPr>
        </p:pic>
        <p:pic>
          <p:nvPicPr>
            <p:cNvPr id="7" name="图片 6"/>
            <p:cNvPicPr>
              <a:picLocks noChangeAspect="1"/>
            </p:cNvPicPr>
            <p:nvPr/>
          </p:nvPicPr>
          <p:blipFill>
            <a:blip r:embed="rId6" cstate="email"/>
            <a:stretch>
              <a:fillRect/>
            </a:stretch>
          </p:blipFill>
          <p:spPr>
            <a:xfrm>
              <a:off x="508000" y="4238202"/>
              <a:ext cx="8128000" cy="2005380"/>
            </a:xfrm>
            <a:prstGeom prst="rect">
              <a:avLst/>
            </a:prstGeom>
          </p:spPr>
        </p:pic>
      </p:grpSp>
      <p:sp>
        <p:nvSpPr>
          <p:cNvPr id="8" name="矩形 7"/>
          <p:cNvSpPr/>
          <p:nvPr/>
        </p:nvSpPr>
        <p:spPr>
          <a:xfrm>
            <a:off x="675866" y="5247796"/>
            <a:ext cx="7781905" cy="843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294804"/>
            <a:ext cx="8128000" cy="452239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10</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admire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钦佩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赞赏</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Stay in a local hotel,visit the museums,</a:t>
            </a:r>
            <a:r>
              <a:rPr lang="en-US" altLang="zh-CN" sz="2200" b="1">
                <a:solidFill>
                  <a:srgbClr val="000000"/>
                </a:solidFill>
                <a:latin typeface="Times New Roman" panose="02020603050405020304" pitchFamily="18" charset="0"/>
                <a:cs typeface="Times New Roman" panose="02020603050405020304" pitchFamily="18" charset="0"/>
              </a:rPr>
              <a:t>admire</a:t>
            </a:r>
            <a:r>
              <a:rPr lang="en-US" altLang="zh-CN" sz="2200">
                <a:solidFill>
                  <a:srgbClr val="000000"/>
                </a:solidFill>
                <a:latin typeface="Times New Roman" panose="02020603050405020304" pitchFamily="18" charset="0"/>
                <a:cs typeface="Times New Roman" panose="02020603050405020304" pitchFamily="18" charset="0"/>
              </a:rPr>
              <a:t> the architecture,enjoy the excellent local food,and go shopping at the local markets.</a:t>
            </a:r>
            <a:r>
              <a:rPr lang="zh-CN" altLang="zh-CN" sz="2200">
                <a:solidFill>
                  <a:srgbClr val="000000"/>
                </a:solidFill>
                <a:latin typeface="Times New Roman" panose="02020603050405020304" pitchFamily="18" charset="0"/>
                <a:cs typeface="Times New Roman" panose="02020603050405020304" pitchFamily="18" charset="0"/>
              </a:rPr>
              <a:t>住在当地旅馆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参观博物馆</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欣赏建筑物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享受当地美食</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并且在当地市场购物。</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本句中的</a:t>
            </a:r>
            <a:r>
              <a:rPr lang="en-US" altLang="zh-CN" sz="2200">
                <a:solidFill>
                  <a:srgbClr val="000000"/>
                </a:solidFill>
                <a:latin typeface="Times New Roman" panose="02020603050405020304" pitchFamily="18" charset="0"/>
                <a:cs typeface="Times New Roman" panose="02020603050405020304" pitchFamily="18" charset="0"/>
              </a:rPr>
              <a:t>admire</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钦佩</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赞赏</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We </a:t>
            </a:r>
            <a:r>
              <a:rPr lang="en-US" altLang="zh-CN" sz="2200" b="1">
                <a:solidFill>
                  <a:srgbClr val="000000"/>
                </a:solidFill>
                <a:latin typeface="Times New Roman" panose="02020603050405020304" pitchFamily="18" charset="0"/>
                <a:cs typeface="Times New Roman" panose="02020603050405020304" pitchFamily="18" charset="0"/>
              </a:rPr>
              <a:t>admire</a:t>
            </a:r>
            <a:r>
              <a:rPr lang="en-US" altLang="zh-CN" sz="2200">
                <a:solidFill>
                  <a:srgbClr val="000000"/>
                </a:solidFill>
                <a:latin typeface="Times New Roman" panose="02020603050405020304" pitchFamily="18" charset="0"/>
                <a:cs typeface="Times New Roman" panose="02020603050405020304" pitchFamily="18" charset="0"/>
              </a:rPr>
              <a:t> him for his honesty.</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我们钦佩他的正直。</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When I was young,I </a:t>
            </a:r>
            <a:r>
              <a:rPr lang="en-US" altLang="zh-CN" sz="2200" b="1">
                <a:solidFill>
                  <a:srgbClr val="000000"/>
                </a:solidFill>
                <a:latin typeface="Times New Roman" panose="02020603050405020304" pitchFamily="18" charset="0"/>
                <a:cs typeface="Times New Roman" panose="02020603050405020304" pitchFamily="18" charset="0"/>
              </a:rPr>
              <a:t>admired</a:t>
            </a:r>
            <a:r>
              <a:rPr lang="en-US" altLang="zh-CN" sz="2200">
                <a:solidFill>
                  <a:srgbClr val="000000"/>
                </a:solidFill>
                <a:latin typeface="Times New Roman" panose="02020603050405020304" pitchFamily="18" charset="0"/>
                <a:cs typeface="Times New Roman" panose="02020603050405020304" pitchFamily="18" charset="0"/>
              </a:rPr>
              <a:t> clever people.Now that I am old,I </a:t>
            </a:r>
            <a:r>
              <a:rPr lang="en-US" altLang="zh-CN" sz="2200" b="1">
                <a:solidFill>
                  <a:srgbClr val="000000"/>
                </a:solidFill>
                <a:latin typeface="Times New Roman" panose="02020603050405020304" pitchFamily="18" charset="0"/>
                <a:cs typeface="Times New Roman" panose="02020603050405020304" pitchFamily="18" charset="0"/>
              </a:rPr>
              <a:t>admire</a:t>
            </a:r>
            <a:r>
              <a:rPr lang="en-US" altLang="zh-CN" sz="2200">
                <a:solidFill>
                  <a:srgbClr val="000000"/>
                </a:solidFill>
                <a:latin typeface="Times New Roman" panose="02020603050405020304" pitchFamily="18" charset="0"/>
                <a:cs typeface="Times New Roman" panose="02020603050405020304" pitchFamily="18" charset="0"/>
              </a:rPr>
              <a:t> kind people.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少时喜欢聪明人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老来喜欢仁厚的人。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197790"/>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 </a:t>
            </a:r>
            <a:r>
              <a:rPr lang="en-US" altLang="zh-CN" sz="2200" b="1">
                <a:solidFill>
                  <a:srgbClr val="000000"/>
                </a:solidFill>
                <a:latin typeface="Times New Roman" panose="02020603050405020304" pitchFamily="18" charset="0"/>
                <a:cs typeface="Times New Roman" panose="02020603050405020304" pitchFamily="18" charset="0"/>
              </a:rPr>
              <a:t>admired</a:t>
            </a:r>
            <a:r>
              <a:rPr lang="en-US" altLang="zh-CN" sz="2200">
                <a:solidFill>
                  <a:srgbClr val="000000"/>
                </a:solidFill>
                <a:latin typeface="Times New Roman" panose="02020603050405020304" pitchFamily="18" charset="0"/>
                <a:cs typeface="Times New Roman" panose="02020603050405020304" pitchFamily="18" charset="0"/>
              </a:rPr>
              <a:t> his bravery </a:t>
            </a:r>
            <a:r>
              <a:rPr lang="en-US" altLang="zh-CN" sz="2200" b="1">
                <a:solidFill>
                  <a:srgbClr val="000000"/>
                </a:solidFill>
                <a:latin typeface="Times New Roman" panose="02020603050405020304" pitchFamily="18" charset="0"/>
                <a:cs typeface="Times New Roman" panose="02020603050405020304" pitchFamily="18" charset="0"/>
              </a:rPr>
              <a:t>for</a:t>
            </a:r>
            <a:r>
              <a:rPr lang="en-US" altLang="zh-CN" sz="2200">
                <a:solidFill>
                  <a:srgbClr val="000000"/>
                </a:solidFill>
                <a:latin typeface="Times New Roman" panose="02020603050405020304" pitchFamily="18" charset="0"/>
                <a:cs typeface="Times New Roman" panose="02020603050405020304" pitchFamily="18" charset="0"/>
              </a:rPr>
              <a:t> saving the boy from the cold water.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我钦佩他从冰冷的水中救出那个男孩的勇敢。</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Deeply moved by her performance,the whole audience was surprised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admiration</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被她的表演深深打动</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全场观众赞叹不已。</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She always has the followers of </a:t>
            </a:r>
            <a:r>
              <a:rPr lang="en-US" altLang="zh-CN" sz="2200" b="1">
                <a:solidFill>
                  <a:srgbClr val="000000"/>
                </a:solidFill>
                <a:latin typeface="Times New Roman" panose="02020603050405020304" pitchFamily="18" charset="0"/>
                <a:cs typeface="Times New Roman" panose="02020603050405020304" pitchFamily="18" charset="0"/>
              </a:rPr>
              <a:t>admiring</a:t>
            </a:r>
            <a:r>
              <a:rPr lang="en-US" altLang="zh-CN" sz="2200">
                <a:solidFill>
                  <a:srgbClr val="000000"/>
                </a:solidFill>
                <a:latin typeface="Times New Roman" panose="02020603050405020304" pitchFamily="18" charset="0"/>
                <a:cs typeface="Times New Roman" panose="02020603050405020304" pitchFamily="18" charset="0"/>
              </a:rPr>
              <a:t> young men.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她周围总是簇拥着追求她的年轻人。</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238944" y="1562927"/>
          <a:ext cx="8128000" cy="1770455"/>
        </p:xfrm>
        <a:graphic>
          <a:graphicData uri="http://schemas.openxmlformats.org/presentationml/2006/ole">
            <mc:AlternateContent xmlns:mc="http://schemas.openxmlformats.org/markup-compatibility/2006">
              <mc:Choice xmlns:v="urn:schemas-microsoft-com:vml" Requires="v">
                <p:oleObj spid="_x0000_s32811" name="文档" r:id="rId6" imgW="3843020" imgH="838200" progId="Word.Document.12">
                  <p:embed/>
                </p:oleObj>
              </mc:Choice>
              <mc:Fallback>
                <p:oleObj name="文档" r:id="rId6" imgW="3843020" imgH="838200" progId="Word.Document.12">
                  <p:embed/>
                  <p:pic>
                    <p:nvPicPr>
                      <p:cNvPr id="0" name="图片 32802"/>
                      <p:cNvPicPr/>
                      <p:nvPr/>
                    </p:nvPicPr>
                    <p:blipFill>
                      <a:blip r:embed="rId7"/>
                      <a:stretch>
                        <a:fillRect/>
                      </a:stretch>
                    </p:blipFill>
                    <p:spPr>
                      <a:xfrm>
                        <a:off x="-238944" y="1562927"/>
                        <a:ext cx="8128000" cy="1770455"/>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238193"/>
            <a:ext cx="8128000" cy="4999119"/>
          </a:xfrm>
          <a:prstGeom prst="rect">
            <a:avLst/>
          </a:prstGeom>
        </p:spPr>
      </p:pic>
      <p:sp>
        <p:nvSpPr>
          <p:cNvPr id="6" name="矩形 5"/>
          <p:cNvSpPr/>
          <p:nvPr/>
        </p:nvSpPr>
        <p:spPr>
          <a:xfrm>
            <a:off x="675866" y="5309795"/>
            <a:ext cx="7781905" cy="702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701069"/>
            <a:ext cx="8128000" cy="3709862"/>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11</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i="1">
                <a:solidFill>
                  <a:srgbClr val="000000"/>
                </a:solidFill>
                <a:latin typeface="Times New Roman" panose="02020603050405020304" pitchFamily="18" charset="0"/>
                <a:cs typeface="Times New Roman" panose="02020603050405020304" pitchFamily="18" charset="0"/>
              </a:rPr>
              <a:t>vt</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联系　</a:t>
            </a:r>
            <a:r>
              <a:rPr lang="en-US" altLang="zh-CN" sz="2200" i="1">
                <a:solidFill>
                  <a:srgbClr val="000000"/>
                </a:solidFill>
                <a:latin typeface="Times New Roman" panose="02020603050405020304" pitchFamily="18" charset="0"/>
                <a:cs typeface="Times New Roman" panose="02020603050405020304" pitchFamily="18" charset="0"/>
              </a:rPr>
              <a:t>n</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接触</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a:solidFill>
                  <a:srgbClr val="000000"/>
                </a:solidFill>
                <a:latin typeface="Times New Roman" panose="02020603050405020304" pitchFamily="18" charset="0"/>
                <a:cs typeface="Times New Roman" panose="02020603050405020304" pitchFamily="18" charset="0"/>
              </a:rPr>
              <a:t>For more brochures about other package tours around Peru,</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us at tourinfo@travelperu.org.</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想要更多其他的关于在秘鲁包价旅游的资料手册</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在</a:t>
            </a:r>
            <a:r>
              <a:rPr lang="en-US" altLang="zh-CN" sz="2200">
                <a:solidFill>
                  <a:srgbClr val="000000"/>
                </a:solidFill>
                <a:latin typeface="Times New Roman" panose="02020603050405020304" pitchFamily="18" charset="0"/>
                <a:cs typeface="Times New Roman" panose="02020603050405020304" pitchFamily="18" charset="0"/>
              </a:rPr>
              <a:t>tourinfo@travelperu.org</a:t>
            </a:r>
            <a:r>
              <a:rPr lang="zh-CN" altLang="zh-CN" sz="2200">
                <a:solidFill>
                  <a:srgbClr val="000000"/>
                </a:solidFill>
                <a:latin typeface="Times New Roman" panose="02020603050405020304" pitchFamily="18" charset="0"/>
                <a:cs typeface="Times New Roman" panose="02020603050405020304" pitchFamily="18" charset="0"/>
              </a:rPr>
              <a:t>上和我们联系。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zh-CN" altLang="zh-CN" sz="2200">
                <a:solidFill>
                  <a:srgbClr val="000000"/>
                </a:solidFill>
                <a:latin typeface="Times New Roman" panose="02020603050405020304" pitchFamily="18" charset="0"/>
                <a:cs typeface="Times New Roman" panose="02020603050405020304" pitchFamily="18" charset="0"/>
              </a:rPr>
              <a:t>本句中的</a:t>
            </a:r>
            <a:r>
              <a:rPr lang="en-US" altLang="zh-CN" sz="2200">
                <a:solidFill>
                  <a:srgbClr val="000000"/>
                </a:solidFill>
                <a:latin typeface="Times New Roman" panose="02020603050405020304" pitchFamily="18" charset="0"/>
                <a:cs typeface="Times New Roman" panose="02020603050405020304" pitchFamily="18" charset="0"/>
              </a:rPr>
              <a:t>contact</a:t>
            </a:r>
            <a:r>
              <a:rPr lang="zh-CN" altLang="zh-CN" sz="2200">
                <a:solidFill>
                  <a:srgbClr val="000000"/>
                </a:solidFill>
                <a:latin typeface="Times New Roman" panose="02020603050405020304" pitchFamily="18" charset="0"/>
                <a:cs typeface="Times New Roman" panose="02020603050405020304" pitchFamily="18" charset="0"/>
              </a:rPr>
              <a:t>是及物动词</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表示</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联络</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联系</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指通过写信、电话、见面等方式直接联系。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Where can I </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you tomorrow?</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明天我在哪里能跟你联系</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197790"/>
            <a:ext cx="8128000" cy="4967514"/>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Have the children been </a:t>
            </a:r>
            <a:r>
              <a:rPr lang="en-US" altLang="zh-CN" sz="2200" b="1">
                <a:solidFill>
                  <a:srgbClr val="000000"/>
                </a:solidFill>
                <a:latin typeface="Times New Roman" panose="02020603050405020304" pitchFamily="18" charset="0"/>
                <a:cs typeface="Times New Roman" panose="02020603050405020304" pitchFamily="18" charset="0"/>
              </a:rPr>
              <a:t>in</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the disease?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孩子们同这种疾病有过接触吗</a:t>
            </a:r>
            <a:r>
              <a:rPr lang="en-US" altLang="zh-CN" sz="2200">
                <a:solidFill>
                  <a:srgbClr val="000000"/>
                </a:solidFill>
                <a:latin typeface="Times New Roman" panose="02020603050405020304" pitchFamily="18" charset="0"/>
                <a:cs typeface="Times New Roman" panose="02020603050405020304" pitchFamily="18" charset="0"/>
              </a:rPr>
              <a: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I</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 hate to </a:t>
            </a:r>
            <a:r>
              <a:rPr lang="en-US" altLang="zh-CN" sz="2200" b="1">
                <a:solidFill>
                  <a:srgbClr val="000000"/>
                </a:solidFill>
                <a:latin typeface="Times New Roman" panose="02020603050405020304" pitchFamily="18" charset="0"/>
                <a:cs typeface="Times New Roman" panose="02020603050405020304" pitchFamily="18" charset="0"/>
              </a:rPr>
              <a:t>lose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my old school friends.</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我不愿和旧时校友失去联系。</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a:solidFill>
                  <a:srgbClr val="000000"/>
                </a:solidFill>
                <a:latin typeface="Times New Roman" panose="02020603050405020304" pitchFamily="18" charset="0"/>
                <a:cs typeface="Times New Roman" panose="02020603050405020304" pitchFamily="18" charset="0"/>
              </a:rPr>
              <a:t>Many scientists want to </a:t>
            </a:r>
            <a:r>
              <a:rPr lang="en-US" altLang="zh-CN" sz="2200" b="1">
                <a:solidFill>
                  <a:srgbClr val="000000"/>
                </a:solidFill>
                <a:latin typeface="Times New Roman" panose="02020603050405020304" pitchFamily="18" charset="0"/>
                <a:cs typeface="Times New Roman" panose="02020603050405020304" pitchFamily="18" charset="0"/>
              </a:rPr>
              <a:t>make</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contact</a:t>
            </a:r>
            <a:r>
              <a:rPr lang="en-US" altLang="zh-CN" sz="2200">
                <a:solidFill>
                  <a:srgbClr val="000000"/>
                </a:solidFill>
                <a:latin typeface="Times New Roman" panose="02020603050405020304" pitchFamily="18" charset="0"/>
                <a:cs typeface="Times New Roman" panose="02020603050405020304" pitchFamily="18" charset="0"/>
              </a:rPr>
              <a:t> </a:t>
            </a:r>
            <a:r>
              <a:rPr lang="en-US" altLang="zh-CN" sz="2200" b="1">
                <a:solidFill>
                  <a:srgbClr val="000000"/>
                </a:solidFill>
                <a:latin typeface="Times New Roman" panose="02020603050405020304" pitchFamily="18" charset="0"/>
                <a:cs typeface="Times New Roman" panose="02020603050405020304" pitchFamily="18" charset="0"/>
              </a:rPr>
              <a:t>with</a:t>
            </a:r>
            <a:r>
              <a:rPr lang="en-US" altLang="zh-CN" sz="2200">
                <a:solidFill>
                  <a:srgbClr val="000000"/>
                </a:solidFill>
                <a:latin typeface="Times New Roman" panose="02020603050405020304" pitchFamily="18" charset="0"/>
                <a:cs typeface="Times New Roman" panose="02020603050405020304" pitchFamily="18" charset="0"/>
              </a:rPr>
              <a:t> spacemen.</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a:solidFill>
                  <a:srgbClr val="000000"/>
                </a:solidFill>
                <a:latin typeface="Times New Roman" panose="02020603050405020304" pitchFamily="18" charset="0"/>
                <a:cs typeface="Times New Roman" panose="02020603050405020304" pitchFamily="18" charset="0"/>
              </a:rPr>
              <a:t>许多科学家想要和航天员接触。</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6" name="对象 5"/>
          <p:cNvGraphicFramePr>
            <a:graphicFrameLocks noChangeAspect="1"/>
          </p:cNvGraphicFramePr>
          <p:nvPr/>
        </p:nvGraphicFramePr>
        <p:xfrm>
          <a:off x="-972616" y="1555270"/>
          <a:ext cx="8128000" cy="2226482"/>
        </p:xfrm>
        <a:graphic>
          <a:graphicData uri="http://schemas.openxmlformats.org/presentationml/2006/ole">
            <mc:AlternateContent xmlns:mc="http://schemas.openxmlformats.org/markup-compatibility/2006">
              <mc:Choice xmlns:v="urn:schemas-microsoft-com:vml" Requires="v">
                <p:oleObj spid="_x0000_s33834" name="文档" r:id="rId6" imgW="3843020" imgH="1054100" progId="Word.Document.12">
                  <p:embed/>
                </p:oleObj>
              </mc:Choice>
              <mc:Fallback>
                <p:oleObj name="文档" r:id="rId6" imgW="3843020" imgH="1054100" progId="Word.Document.12">
                  <p:embed/>
                  <p:pic>
                    <p:nvPicPr>
                      <p:cNvPr id="0" name="图片 33825"/>
                      <p:cNvPicPr/>
                      <p:nvPr/>
                    </p:nvPicPr>
                    <p:blipFill>
                      <a:blip r:embed="rId7"/>
                      <a:stretch>
                        <a:fillRect/>
                      </a:stretch>
                    </p:blipFill>
                    <p:spPr>
                      <a:xfrm>
                        <a:off x="-972616" y="1555270"/>
                        <a:ext cx="8128000" cy="2226482"/>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cstate="email"/>
          <a:stretch>
            <a:fillRect/>
          </a:stretch>
        </p:blipFill>
        <p:spPr>
          <a:xfrm>
            <a:off x="508000" y="1275141"/>
            <a:ext cx="8128000" cy="4962171"/>
          </a:xfrm>
          <a:prstGeom prst="rect">
            <a:avLst/>
          </a:prstGeom>
        </p:spPr>
      </p:pic>
      <p:sp>
        <p:nvSpPr>
          <p:cNvPr id="6" name="矩形 5"/>
          <p:cNvSpPr/>
          <p:nvPr/>
        </p:nvSpPr>
        <p:spPr>
          <a:xfrm>
            <a:off x="675866" y="5336687"/>
            <a:ext cx="7781905" cy="649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1179707"/>
            <a:ext cx="8128000" cy="491358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for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reason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Spanish</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main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official</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language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Peru.</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正是因为这个原因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西班牙语才成为秘鲁的主要官方语言。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本句是一个强调句型。强调的是表示原因状语的介词短语</a:t>
            </a:r>
            <a:r>
              <a:rPr lang="en-US" altLang="zh-CN" sz="2200" dirty="0">
                <a:solidFill>
                  <a:srgbClr val="000000"/>
                </a:solidFill>
                <a:latin typeface="Times New Roman" panose="02020603050405020304" pitchFamily="18" charset="0"/>
                <a:cs typeface="Times New Roman" panose="02020603050405020304" pitchFamily="18" charset="0"/>
              </a:rPr>
              <a:t>for this reason</a:t>
            </a:r>
            <a:r>
              <a:rPr lang="zh-CN" altLang="zh-CN" sz="2200" dirty="0">
                <a:solidFill>
                  <a:srgbClr val="000000"/>
                </a:solidFill>
                <a:latin typeface="Times New Roman" panose="02020603050405020304" pitchFamily="18" charset="0"/>
                <a:cs typeface="Times New Roman" panose="02020603050405020304" pitchFamily="18" charset="0"/>
              </a:rPr>
              <a:t>。强调句型的结构为</a:t>
            </a:r>
            <a:r>
              <a:rPr lang="en-US" altLang="zh-CN" sz="2200" dirty="0">
                <a:solidFill>
                  <a:srgbClr val="000000"/>
                </a:solidFill>
                <a:latin typeface="Times New Roman" panose="02020603050405020304" pitchFamily="18" charset="0"/>
                <a:cs typeface="Times New Roman" panose="02020603050405020304" pitchFamily="18" charset="0"/>
              </a:rPr>
              <a:t>:It is/was+</a:t>
            </a:r>
            <a:r>
              <a:rPr lang="zh-CN" altLang="zh-CN" sz="2200" dirty="0">
                <a:solidFill>
                  <a:srgbClr val="000000"/>
                </a:solidFill>
                <a:latin typeface="Times New Roman" panose="02020603050405020304" pitchFamily="18" charset="0"/>
                <a:cs typeface="Times New Roman" panose="02020603050405020304" pitchFamily="18" charset="0"/>
              </a:rPr>
              <a:t>被强调部分</a:t>
            </a:r>
            <a:r>
              <a:rPr lang="en-US" altLang="zh-CN" sz="2200" dirty="0">
                <a:solidFill>
                  <a:srgbClr val="000000"/>
                </a:solidFill>
                <a:latin typeface="Times New Roman" panose="02020603050405020304" pitchFamily="18" charset="0"/>
                <a:cs typeface="Times New Roman" panose="02020603050405020304" pitchFamily="18" charset="0"/>
              </a:rPr>
              <a:t>+that/who+</a:t>
            </a:r>
            <a:r>
              <a:rPr lang="zh-CN" altLang="zh-CN" sz="2200" dirty="0">
                <a:solidFill>
                  <a:srgbClr val="000000"/>
                </a:solidFill>
                <a:latin typeface="Times New Roman" panose="02020603050405020304" pitchFamily="18" charset="0"/>
                <a:cs typeface="Times New Roman" panose="02020603050405020304" pitchFamily="18" charset="0"/>
              </a:rPr>
              <a:t>句子其余部分。其中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被强调的可以是主语、宾语、状语等</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如果被强调的是人用</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或</a:t>
            </a:r>
            <a:r>
              <a:rPr lang="en-US" altLang="zh-CN" sz="2200" dirty="0">
                <a:solidFill>
                  <a:srgbClr val="000000"/>
                </a:solidFill>
                <a:latin typeface="Times New Roman" panose="02020603050405020304" pitchFamily="18" charset="0"/>
                <a:cs typeface="Times New Roman" panose="02020603050405020304" pitchFamily="18" charset="0"/>
              </a:rPr>
              <a:t>who,</a:t>
            </a:r>
            <a:r>
              <a:rPr lang="zh-CN" altLang="zh-CN" sz="2200" dirty="0">
                <a:solidFill>
                  <a:srgbClr val="000000"/>
                </a:solidFill>
                <a:latin typeface="Times New Roman" panose="02020603050405020304" pitchFamily="18" charset="0"/>
                <a:cs typeface="Times New Roman" panose="02020603050405020304" pitchFamily="18" charset="0"/>
              </a:rPr>
              <a:t>其余情况用</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。另外当强调时间或地点状语时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通常也不能用</a:t>
            </a:r>
            <a:r>
              <a:rPr lang="en-US" altLang="zh-CN" sz="2200" dirty="0">
                <a:solidFill>
                  <a:srgbClr val="000000"/>
                </a:solidFill>
                <a:latin typeface="Times New Roman" panose="02020603050405020304" pitchFamily="18" charset="0"/>
                <a:cs typeface="Times New Roman" panose="02020603050405020304" pitchFamily="18" charset="0"/>
              </a:rPr>
              <a:t>when/where</a:t>
            </a:r>
            <a:r>
              <a:rPr lang="zh-CN" altLang="zh-CN" sz="2200" dirty="0">
                <a:solidFill>
                  <a:srgbClr val="000000"/>
                </a:solidFill>
                <a:latin typeface="Times New Roman" panose="02020603050405020304" pitchFamily="18" charset="0"/>
                <a:cs typeface="Times New Roman" panose="02020603050405020304" pitchFamily="18" charset="0"/>
              </a:rPr>
              <a:t>代替</a:t>
            </a:r>
            <a:r>
              <a:rPr lang="en-US" altLang="zh-CN" sz="2200" dirty="0">
                <a:solidFill>
                  <a:srgbClr val="000000"/>
                </a:solidFill>
                <a:latin typeface="Times New Roman" panose="02020603050405020304" pitchFamily="18" charset="0"/>
                <a:cs typeface="Times New Roman" panose="02020603050405020304" pitchFamily="18" charset="0"/>
              </a:rPr>
              <a:t>that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to you and not anyone else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 lent the money.</a:t>
            </a:r>
            <a:r>
              <a:rPr lang="zh-CN" altLang="zh-CN" sz="2200" dirty="0">
                <a:solidFill>
                  <a:srgbClr val="000000"/>
                </a:solidFill>
                <a:latin typeface="Times New Roman" panose="02020603050405020304" pitchFamily="18" charset="0"/>
                <a:cs typeface="Times New Roman" panose="02020603050405020304" pitchFamily="18" charset="0"/>
              </a:rPr>
              <a:t>我只借钱给你</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不借给其他人。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his best suit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John wore to the dance last night.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约翰昨晚是穿着他最好的一套衣服去参加舞会的。</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 name="矩形 5"/>
          <p:cNvSpPr>
            <a:spLocks noChangeAspect="1"/>
          </p:cNvSpPr>
          <p:nvPr/>
        </p:nvSpPr>
        <p:spPr>
          <a:xfrm>
            <a:off x="508000" y="2107334"/>
            <a:ext cx="8128000" cy="2897332"/>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一般疑问句</a:t>
            </a:r>
            <a:r>
              <a:rPr lang="en-US" altLang="zh-CN" sz="2200" dirty="0">
                <a:solidFill>
                  <a:srgbClr val="000000"/>
                </a:solidFill>
                <a:latin typeface="Times New Roman" panose="02020603050405020304" pitchFamily="18" charset="0"/>
                <a:cs typeface="Times New Roman" panose="02020603050405020304" pitchFamily="18" charset="0"/>
              </a:rPr>
              <a:t>:Is/</a:t>
            </a:r>
            <a:r>
              <a:rPr lang="en-US" altLang="zh-CN" sz="2200" dirty="0" err="1">
                <a:solidFill>
                  <a:srgbClr val="000000"/>
                </a:solidFill>
                <a:latin typeface="Times New Roman" panose="02020603050405020304" pitchFamily="18" charset="0"/>
                <a:cs typeface="Times New Roman" panose="02020603050405020304" pitchFamily="18" charset="0"/>
              </a:rPr>
              <a:t>Was+it</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被强调的部分</a:t>
            </a:r>
            <a:r>
              <a:rPr lang="en-US" altLang="zh-CN" sz="2200" dirty="0">
                <a:solidFill>
                  <a:srgbClr val="000000"/>
                </a:solidFill>
                <a:latin typeface="Times New Roman" panose="02020603050405020304" pitchFamily="18" charset="0"/>
                <a:cs typeface="Times New Roman" panose="02020603050405020304" pitchFamily="18" charset="0"/>
              </a:rPr>
              <a:t>+that/who/whom+</a:t>
            </a:r>
            <a:r>
              <a:rPr lang="zh-CN" altLang="zh-CN" sz="2200" dirty="0">
                <a:solidFill>
                  <a:srgbClr val="000000"/>
                </a:solidFill>
                <a:latin typeface="Times New Roman" panose="02020603050405020304" pitchFamily="18" charset="0"/>
                <a:cs typeface="Times New Roman" panose="02020603050405020304" pitchFamily="18" charset="0"/>
              </a:rPr>
              <a:t>句子其余部分</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特殊疑问句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疑问词</a:t>
            </a:r>
            <a:r>
              <a:rPr lang="en-US" altLang="zh-CN" sz="2200" dirty="0">
                <a:solidFill>
                  <a:srgbClr val="000000"/>
                </a:solidFill>
                <a:latin typeface="Times New Roman" panose="02020603050405020304" pitchFamily="18" charset="0"/>
                <a:cs typeface="Times New Roman" panose="02020603050405020304" pitchFamily="18" charset="0"/>
              </a:rPr>
              <a:t>(Who/What/When/Where/Why/How)+is/was it that...?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当被强调的是</a:t>
            </a:r>
            <a:r>
              <a:rPr lang="en-US" altLang="zh-CN" sz="2200" dirty="0">
                <a:solidFill>
                  <a:srgbClr val="000000"/>
                </a:solidFill>
                <a:latin typeface="Times New Roman" panose="02020603050405020304" pitchFamily="18" charset="0"/>
                <a:cs typeface="Times New Roman" panose="02020603050405020304" pitchFamily="18" charset="0"/>
              </a:rPr>
              <a:t>not...until</a:t>
            </a:r>
            <a:r>
              <a:rPr lang="zh-CN" altLang="zh-CN" sz="2200" dirty="0">
                <a:solidFill>
                  <a:srgbClr val="000000"/>
                </a:solidFill>
                <a:latin typeface="Times New Roman" panose="02020603050405020304" pitchFamily="18" charset="0"/>
                <a:cs typeface="Times New Roman" panose="02020603050405020304" pitchFamily="18" charset="0"/>
              </a:rPr>
              <a:t>句型中的</a:t>
            </a:r>
            <a:r>
              <a:rPr lang="en-US" altLang="zh-CN" sz="2200" dirty="0">
                <a:solidFill>
                  <a:srgbClr val="000000"/>
                </a:solidFill>
                <a:latin typeface="Times New Roman" panose="02020603050405020304" pitchFamily="18" charset="0"/>
                <a:cs typeface="Times New Roman" panose="02020603050405020304" pitchFamily="18" charset="0"/>
              </a:rPr>
              <a:t>until</a:t>
            </a:r>
            <a:r>
              <a:rPr lang="zh-CN" altLang="zh-CN" sz="2200" dirty="0">
                <a:solidFill>
                  <a:srgbClr val="000000"/>
                </a:solidFill>
                <a:latin typeface="Times New Roman" panose="02020603050405020304" pitchFamily="18" charset="0"/>
                <a:cs typeface="Times New Roman" panose="02020603050405020304" pitchFamily="18" charset="0"/>
              </a:rPr>
              <a:t>引导的时间状语时</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要将</a:t>
            </a:r>
            <a:r>
              <a:rPr lang="en-US" altLang="zh-CN" sz="2200" dirty="0">
                <a:solidFill>
                  <a:srgbClr val="000000"/>
                </a:solidFill>
                <a:latin typeface="Times New Roman" panose="02020603050405020304" pitchFamily="18" charset="0"/>
                <a:cs typeface="Times New Roman" panose="02020603050405020304" pitchFamily="18" charset="0"/>
              </a:rPr>
              <a:t>not</a:t>
            </a:r>
            <a:r>
              <a:rPr lang="zh-CN" altLang="zh-CN" sz="2200" dirty="0">
                <a:solidFill>
                  <a:srgbClr val="000000"/>
                </a:solidFill>
                <a:latin typeface="Times New Roman" panose="02020603050405020304" pitchFamily="18" charset="0"/>
                <a:cs typeface="Times New Roman" panose="02020603050405020304" pitchFamily="18" charset="0"/>
              </a:rPr>
              <a:t>放在</a:t>
            </a:r>
            <a:r>
              <a:rPr lang="en-US" altLang="zh-CN" sz="2200" dirty="0">
                <a:solidFill>
                  <a:srgbClr val="000000"/>
                </a:solidFill>
                <a:latin typeface="Times New Roman" panose="02020603050405020304" pitchFamily="18" charset="0"/>
                <a:cs typeface="Times New Roman" panose="02020603050405020304" pitchFamily="18" charset="0"/>
              </a:rPr>
              <a:t>until</a:t>
            </a:r>
            <a:r>
              <a:rPr lang="zh-CN" altLang="zh-CN" sz="2200" dirty="0">
                <a:solidFill>
                  <a:srgbClr val="000000"/>
                </a:solidFill>
                <a:latin typeface="Times New Roman" panose="02020603050405020304" pitchFamily="18" charset="0"/>
                <a:cs typeface="Times New Roman" panose="02020603050405020304" pitchFamily="18" charset="0"/>
              </a:rPr>
              <a:t>的前面。</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251715"/>
            <a:ext cx="8128000" cy="4913589"/>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(4)</a:t>
            </a:r>
            <a:r>
              <a:rPr lang="zh-CN" altLang="zh-CN" sz="2200" dirty="0">
                <a:solidFill>
                  <a:srgbClr val="000000"/>
                </a:solidFill>
                <a:latin typeface="Times New Roman" panose="02020603050405020304" pitchFamily="18" charset="0"/>
                <a:cs typeface="Times New Roman" panose="02020603050405020304" pitchFamily="18" charset="0"/>
              </a:rPr>
              <a:t>该句型可强调</a:t>
            </a:r>
            <a:r>
              <a:rPr lang="en-US" altLang="zh-CN" sz="2200" dirty="0">
                <a:solidFill>
                  <a:srgbClr val="000000"/>
                </a:solidFill>
                <a:latin typeface="Times New Roman" panose="02020603050405020304" pitchFamily="18" charset="0"/>
                <a:cs typeface="Times New Roman" panose="02020603050405020304" pitchFamily="18" charset="0"/>
              </a:rPr>
              <a:t>because</a:t>
            </a:r>
            <a:r>
              <a:rPr lang="zh-CN" altLang="zh-CN" sz="2200" dirty="0">
                <a:solidFill>
                  <a:srgbClr val="000000"/>
                </a:solidFill>
                <a:latin typeface="Times New Roman" panose="02020603050405020304" pitchFamily="18" charset="0"/>
                <a:cs typeface="Times New Roman" panose="02020603050405020304" pitchFamily="18" charset="0"/>
              </a:rPr>
              <a:t>引导的原因状语从句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但通常不能强调由</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dirty="0" err="1">
                <a:solidFill>
                  <a:srgbClr val="000000"/>
                </a:solidFill>
                <a:latin typeface="Times New Roman" panose="02020603050405020304" pitchFamily="18" charset="0"/>
                <a:cs typeface="Times New Roman" panose="02020603050405020304" pitchFamily="18" charset="0"/>
              </a:rPr>
              <a:t>since,as</a:t>
            </a:r>
            <a:r>
              <a:rPr lang="zh-CN" altLang="zh-CN" sz="2200" dirty="0">
                <a:solidFill>
                  <a:srgbClr val="000000"/>
                </a:solidFill>
                <a:latin typeface="Times New Roman" panose="02020603050405020304" pitchFamily="18" charset="0"/>
                <a:cs typeface="Times New Roman" panose="02020603050405020304" pitchFamily="18" charset="0"/>
              </a:rPr>
              <a:t>引导的原因状语从句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另外也不强调由</a:t>
            </a:r>
            <a:r>
              <a:rPr lang="en-US" altLang="zh-CN" sz="2200" dirty="0">
                <a:solidFill>
                  <a:srgbClr val="000000"/>
                </a:solidFill>
                <a:latin typeface="Times New Roman" panose="02020603050405020304" pitchFamily="18" charset="0"/>
                <a:cs typeface="Times New Roman" panose="02020603050405020304" pitchFamily="18" charset="0"/>
              </a:rPr>
              <a:t>although</a:t>
            </a:r>
            <a:r>
              <a:rPr lang="zh-CN" altLang="zh-CN" sz="2200" dirty="0">
                <a:solidFill>
                  <a:srgbClr val="000000"/>
                </a:solidFill>
                <a:latin typeface="Times New Roman" panose="02020603050405020304" pitchFamily="18" charset="0"/>
                <a:cs typeface="Times New Roman" panose="02020603050405020304" pitchFamily="18" charset="0"/>
              </a:rPr>
              <a:t>引导的让步状语从句。</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you </a:t>
            </a:r>
            <a:r>
              <a:rPr lang="en-US" altLang="zh-CN" sz="2200" b="1" dirty="0">
                <a:solidFill>
                  <a:srgbClr val="000000"/>
                </a:solidFill>
                <a:latin typeface="Times New Roman" panose="02020603050405020304" pitchFamily="18" charset="0"/>
                <a:cs typeface="Times New Roman" panose="02020603050405020304" pitchFamily="18" charset="0"/>
              </a:rPr>
              <a:t>who</a:t>
            </a:r>
            <a:r>
              <a:rPr lang="en-US" altLang="zh-CN" sz="2200" dirty="0">
                <a:solidFill>
                  <a:srgbClr val="000000"/>
                </a:solidFill>
                <a:latin typeface="Times New Roman" panose="02020603050405020304" pitchFamily="18" charset="0"/>
                <a:cs typeface="Times New Roman" panose="02020603050405020304" pitchFamily="18" charset="0"/>
              </a:rPr>
              <a:t> put these books on my desk?</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是你把这些书放到我桌上的吗</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Who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broke the window?</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谁把窗子打破了</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not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until</a:t>
            </a:r>
            <a:r>
              <a:rPr lang="en-US" altLang="zh-CN" sz="2200" dirty="0">
                <a:solidFill>
                  <a:srgbClr val="000000"/>
                </a:solidFill>
                <a:latin typeface="Times New Roman" panose="02020603050405020304" pitchFamily="18" charset="0"/>
                <a:cs typeface="Times New Roman" panose="02020603050405020304" pitchFamily="18" charset="0"/>
              </a:rPr>
              <a:t> I met you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 knew real happiness.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直到遇到你以后</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我才体会到真正的幸福。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It</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because</a:t>
            </a:r>
            <a:r>
              <a:rPr lang="en-US" altLang="zh-CN" sz="2200" dirty="0">
                <a:solidFill>
                  <a:srgbClr val="000000"/>
                </a:solidFill>
                <a:latin typeface="Times New Roman" panose="02020603050405020304" pitchFamily="18" charset="0"/>
                <a:cs typeface="Times New Roman" panose="02020603050405020304" pitchFamily="18" charset="0"/>
              </a:rPr>
              <a:t> I wanted to buy a dictionary </a:t>
            </a:r>
            <a:r>
              <a:rPr lang="en-US" altLang="zh-CN" sz="2200" b="1" dirty="0">
                <a:solidFill>
                  <a:srgbClr val="000000"/>
                </a:solidFill>
                <a:latin typeface="Times New Roman" panose="02020603050405020304" pitchFamily="18" charset="0"/>
                <a:cs typeface="Times New Roman" panose="02020603050405020304" pitchFamily="18" charset="0"/>
              </a:rPr>
              <a:t>that</a:t>
            </a:r>
            <a:r>
              <a:rPr lang="en-US" altLang="zh-CN" sz="2200" dirty="0">
                <a:solidFill>
                  <a:srgbClr val="000000"/>
                </a:solidFill>
                <a:latin typeface="Times New Roman" panose="02020603050405020304" pitchFamily="18" charset="0"/>
                <a:cs typeface="Times New Roman" panose="02020603050405020304" pitchFamily="18" charset="0"/>
              </a:rPr>
              <a:t> I went to town yesterday.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我昨天是由于想买本字典而进城的。</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hlinkClick r:id="rId3"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4"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770906"/>
            <a:ext cx="8128000" cy="866006"/>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阅读导学</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dirty="0">
                <a:solidFill>
                  <a:srgbClr val="000000"/>
                </a:solidFill>
                <a:latin typeface="Times New Roman" panose="02020603050405020304" pitchFamily="18" charset="0"/>
                <a:cs typeface="Times New Roman" panose="02020603050405020304" pitchFamily="18" charset="0"/>
              </a:rPr>
              <a:t>P26</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课文内容</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填写下面的表格。</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2636912"/>
          <a:ext cx="8128000" cy="3162519"/>
        </p:xfrm>
        <a:graphic>
          <a:graphicData uri="http://schemas.openxmlformats.org/presentationml/2006/ole">
            <mc:AlternateContent xmlns:mc="http://schemas.openxmlformats.org/markup-compatibility/2006">
              <mc:Choice xmlns:v="urn:schemas-microsoft-com:vml" Requires="v">
                <p:oleObj spid="_x0000_s4216" name="文档" r:id="rId5" imgW="3952875" imgH="1537970" progId="Word.Document.12">
                  <p:embed/>
                </p:oleObj>
              </mc:Choice>
              <mc:Fallback>
                <p:oleObj name="文档" r:id="rId5" imgW="3952875" imgH="1537970" progId="Word.Document.12">
                  <p:embed/>
                  <p:pic>
                    <p:nvPicPr>
                      <p:cNvPr id="0" name="图片 4207"/>
                      <p:cNvPicPr/>
                      <p:nvPr/>
                    </p:nvPicPr>
                    <p:blipFill>
                      <a:blip r:embed="rId6"/>
                      <a:stretch>
                        <a:fillRect/>
                      </a:stretch>
                    </p:blipFill>
                    <p:spPr>
                      <a:xfrm>
                        <a:off x="508000" y="2636912"/>
                        <a:ext cx="8128000" cy="3162519"/>
                      </a:xfrm>
                      <a:prstGeom prst="rect">
                        <a:avLst/>
                      </a:prstGeom>
                    </p:spPr>
                  </p:pic>
                </p:oleObj>
              </mc:Fallback>
            </mc:AlternateContent>
          </a:graphicData>
        </a:graphic>
      </p:graphicFrame>
      <p:sp>
        <p:nvSpPr>
          <p:cNvPr id="4" name="矩形 3"/>
          <p:cNvSpPr>
            <a:spLocks noChangeAspect="1"/>
          </p:cNvSpPr>
          <p:nvPr/>
        </p:nvSpPr>
        <p:spPr>
          <a:xfrm>
            <a:off x="512152" y="3332425"/>
            <a:ext cx="1508746" cy="498598"/>
          </a:xfrm>
          <a:prstGeom prst="rect">
            <a:avLst/>
          </a:prstGeom>
        </p:spPr>
        <p:txBody>
          <a:bodyPr wrap="none">
            <a:spAutoFit/>
          </a:bodyPr>
          <a:lstStyle/>
          <a:p>
            <a:pPr>
              <a:lnSpc>
                <a:spcPct val="120000"/>
              </a:lnSpc>
            </a:pPr>
            <a:r>
              <a:rPr lang="en-US" altLang="zh-CN" sz="2200" smtClean="0">
                <a:solidFill>
                  <a:srgbClr val="FF0000"/>
                </a:solidFill>
                <a:latin typeface="Times New Roman" panose="02020603050405020304" pitchFamily="18" charset="0"/>
              </a:rPr>
              <a:t>Geography </a:t>
            </a:r>
            <a:endParaRPr lang="zh-CN" altLang="en-US" sz="2200"/>
          </a:p>
        </p:txBody>
      </p:sp>
      <p:sp>
        <p:nvSpPr>
          <p:cNvPr id="10" name="矩形 9"/>
          <p:cNvSpPr>
            <a:spLocks noChangeAspect="1"/>
          </p:cNvSpPr>
          <p:nvPr/>
        </p:nvSpPr>
        <p:spPr>
          <a:xfrm>
            <a:off x="2915816" y="3723171"/>
            <a:ext cx="103105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1821</a:t>
            </a:r>
            <a:r>
              <a:rPr lang="zh-CN" altLang="en-US" sz="2200">
                <a:solidFill>
                  <a:srgbClr val="FF0000"/>
                </a:solidFill>
                <a:latin typeface="Times New Roman" panose="02020603050405020304" pitchFamily="18" charset="0"/>
              </a:rPr>
              <a:t>　</a:t>
            </a:r>
            <a:endParaRPr lang="zh-CN" altLang="en-US" sz="2200"/>
          </a:p>
        </p:txBody>
      </p:sp>
      <p:sp>
        <p:nvSpPr>
          <p:cNvPr id="11" name="矩形 10"/>
          <p:cNvSpPr>
            <a:spLocks noChangeAspect="1"/>
          </p:cNvSpPr>
          <p:nvPr/>
        </p:nvSpPr>
        <p:spPr>
          <a:xfrm>
            <a:off x="5580112" y="4149080"/>
            <a:ext cx="1572866"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Inca Empire</a:t>
            </a:r>
            <a:endParaRPr lang="zh-CN" altLang="en-US" sz="2200"/>
          </a:p>
        </p:txBody>
      </p:sp>
      <p:sp>
        <p:nvSpPr>
          <p:cNvPr id="12" name="矩形 11"/>
          <p:cNvSpPr>
            <a:spLocks noChangeAspect="1"/>
          </p:cNvSpPr>
          <p:nvPr/>
        </p:nvSpPr>
        <p:spPr>
          <a:xfrm>
            <a:off x="2644908" y="4834919"/>
            <a:ext cx="107753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Spanish</a:t>
            </a:r>
            <a:endParaRPr lang="zh-CN" altLang="en-US" sz="220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08000" y="1128677"/>
            <a:ext cx="8128000" cy="5467229"/>
            <a:chOff x="508000" y="1128677"/>
            <a:chExt cx="8128000" cy="5467229"/>
          </a:xfrm>
        </p:grpSpPr>
        <p:pic>
          <p:nvPicPr>
            <p:cNvPr id="8" name="图片 7"/>
            <p:cNvPicPr>
              <a:picLocks noChangeAspect="1"/>
            </p:cNvPicPr>
            <p:nvPr/>
          </p:nvPicPr>
          <p:blipFill>
            <a:blip r:embed="rId5" cstate="email"/>
            <a:stretch>
              <a:fillRect/>
            </a:stretch>
          </p:blipFill>
          <p:spPr>
            <a:xfrm>
              <a:off x="508000" y="1128677"/>
              <a:ext cx="8128000" cy="5190917"/>
            </a:xfrm>
            <a:prstGeom prst="rect">
              <a:avLst/>
            </a:prstGeom>
          </p:spPr>
        </p:pic>
        <p:pic>
          <p:nvPicPr>
            <p:cNvPr id="13" name="图片 12"/>
            <p:cNvPicPr>
              <a:picLocks noChangeAspect="1"/>
            </p:cNvPicPr>
            <p:nvPr/>
          </p:nvPicPr>
          <p:blipFill>
            <a:blip r:embed="rId6"/>
            <a:stretch>
              <a:fillRect/>
            </a:stretch>
          </p:blipFill>
          <p:spPr>
            <a:xfrm>
              <a:off x="559237" y="6298878"/>
              <a:ext cx="8040235" cy="29702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38822" y="1242660"/>
            <a:ext cx="8128000" cy="5210676"/>
            <a:chOff x="538822" y="1119192"/>
            <a:chExt cx="8128000" cy="5210676"/>
          </a:xfrm>
        </p:grpSpPr>
        <p:pic>
          <p:nvPicPr>
            <p:cNvPr id="3" name="图片 2"/>
            <p:cNvPicPr>
              <a:picLocks noChangeAspect="1"/>
            </p:cNvPicPr>
            <p:nvPr/>
          </p:nvPicPr>
          <p:blipFill>
            <a:blip r:embed="rId5" cstate="email"/>
            <a:stretch>
              <a:fillRect/>
            </a:stretch>
          </p:blipFill>
          <p:spPr>
            <a:xfrm>
              <a:off x="538822" y="1335555"/>
              <a:ext cx="8128000" cy="4994313"/>
            </a:xfrm>
            <a:prstGeom prst="rect">
              <a:avLst/>
            </a:prstGeom>
          </p:spPr>
        </p:pic>
        <p:pic>
          <p:nvPicPr>
            <p:cNvPr id="12" name="图片 11"/>
            <p:cNvPicPr>
              <a:picLocks noChangeAspect="1"/>
            </p:cNvPicPr>
            <p:nvPr/>
          </p:nvPicPr>
          <p:blipFill>
            <a:blip r:embed="rId6"/>
            <a:stretch>
              <a:fillRect/>
            </a:stretch>
          </p:blipFill>
          <p:spPr>
            <a:xfrm flipV="1">
              <a:off x="573985" y="1119192"/>
              <a:ext cx="8056309" cy="247614"/>
            </a:xfrm>
            <a:prstGeom prst="rect">
              <a:avLst/>
            </a:prstGeom>
          </p:spPr>
        </p:pic>
      </p:grpSp>
      <p:sp>
        <p:nvSpPr>
          <p:cNvPr id="8" name="矩形 7"/>
          <p:cNvSpPr/>
          <p:nvPr/>
        </p:nvSpPr>
        <p:spPr>
          <a:xfrm>
            <a:off x="716962" y="2996952"/>
            <a:ext cx="7781905" cy="3271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3" name="矩形 2"/>
          <p:cNvSpPr>
            <a:spLocks noChangeAspect="1"/>
          </p:cNvSpPr>
          <p:nvPr/>
        </p:nvSpPr>
        <p:spPr>
          <a:xfrm>
            <a:off x="508000" y="1708603"/>
            <a:ext cx="8128000" cy="3694794"/>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Especially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amazing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Incas’</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dry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stone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method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of</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building.</a:t>
            </a:r>
            <a:r>
              <a:rPr lang="zh-CN" altLang="zh-CN" sz="2200" dirty="0">
                <a:solidFill>
                  <a:srgbClr val="000000"/>
                </a:solidFill>
                <a:latin typeface="Times New Roman" panose="02020603050405020304" pitchFamily="18" charset="0"/>
                <a:cs typeface="Times New Roman" panose="02020603050405020304" pitchFamily="18" charset="0"/>
              </a:rPr>
              <a:t>特别令人惊叹的是印加人的干式石头搭砌的建造方法。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【句式剖析】</a:t>
            </a:r>
            <a:r>
              <a:rPr lang="zh-CN" altLang="zh-CN" sz="2200" dirty="0">
                <a:solidFill>
                  <a:srgbClr val="000000"/>
                </a:solidFill>
                <a:latin typeface="Times New Roman" panose="02020603050405020304" pitchFamily="18" charset="0"/>
                <a:cs typeface="Times New Roman" panose="02020603050405020304" pitchFamily="18" charset="0"/>
              </a:rPr>
              <a:t>这是一个倒装句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因语篇衔接和语义需要而使用。表语</a:t>
            </a:r>
            <a:r>
              <a:rPr lang="en-US" altLang="zh-CN" sz="2200" dirty="0">
                <a:solidFill>
                  <a:srgbClr val="000000"/>
                </a:solidFill>
                <a:latin typeface="Times New Roman" panose="02020603050405020304" pitchFamily="18" charset="0"/>
                <a:cs typeface="Times New Roman" panose="02020603050405020304" pitchFamily="18" charset="0"/>
              </a:rPr>
              <a:t>Especially amazing</a:t>
            </a:r>
            <a:r>
              <a:rPr lang="zh-CN" altLang="zh-CN" sz="2200" dirty="0">
                <a:solidFill>
                  <a:srgbClr val="000000"/>
                </a:solidFill>
                <a:latin typeface="Times New Roman" panose="02020603050405020304" pitchFamily="18" charset="0"/>
                <a:cs typeface="Times New Roman" panose="02020603050405020304" pitchFamily="18" charset="0"/>
              </a:rPr>
              <a:t>前置是为了突出和强调。正常的语序为</a:t>
            </a:r>
            <a:r>
              <a:rPr lang="en-US" altLang="zh-CN" sz="2200" dirty="0">
                <a:solidFill>
                  <a:srgbClr val="000000"/>
                </a:solidFill>
                <a:latin typeface="Times New Roman" panose="02020603050405020304" pitchFamily="18" charset="0"/>
                <a:cs typeface="Times New Roman" panose="02020603050405020304" pitchFamily="18" charset="0"/>
              </a:rPr>
              <a:t>:The Incas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 dry stone method of building is especially amazing.</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Higher</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up</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was</a:t>
            </a:r>
            <a:r>
              <a:rPr lang="en-US" altLang="zh-CN" sz="2200" dirty="0">
                <a:solidFill>
                  <a:srgbClr val="000000"/>
                </a:solidFill>
                <a:latin typeface="Times New Roman" panose="02020603050405020304" pitchFamily="18" charset="0"/>
                <a:cs typeface="Times New Roman" panose="02020603050405020304" pitchFamily="18" charset="0"/>
              </a:rPr>
              <a:t> an old castle where a king once lived.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再往高处去就是一座旧城堡</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一位国王曾在此居住。</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Along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road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are</a:t>
            </a:r>
            <a:r>
              <a:rPr lang="en-US" altLang="zh-CN" sz="2200" dirty="0">
                <a:solidFill>
                  <a:srgbClr val="000000"/>
                </a:solidFill>
                <a:latin typeface="Times New Roman" panose="02020603050405020304" pitchFamily="18" charset="0"/>
                <a:cs typeface="Times New Roman" panose="02020603050405020304" pitchFamily="18" charset="0"/>
              </a:rPr>
              <a:t> some tall trees.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沿路长着一些大树。</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5" name="矩形 4"/>
          <p:cNvSpPr>
            <a:spLocks noChangeAspect="1"/>
          </p:cNvSpPr>
          <p:nvPr/>
        </p:nvSpPr>
        <p:spPr>
          <a:xfrm>
            <a:off x="508000" y="1884774"/>
            <a:ext cx="8128000" cy="3342453"/>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【句式拓展】</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(1)</a:t>
            </a:r>
            <a:r>
              <a:rPr lang="zh-CN" altLang="zh-CN" sz="2200" dirty="0">
                <a:solidFill>
                  <a:srgbClr val="000000"/>
                </a:solidFill>
                <a:latin typeface="Times New Roman" panose="02020603050405020304" pitchFamily="18" charset="0"/>
                <a:cs typeface="Times New Roman" panose="02020603050405020304" pitchFamily="18" charset="0"/>
              </a:rPr>
              <a:t>状语或表语位于句首时的倒装</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为了保持句子平衡或使上下文衔接紧密</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有时可将状语或表语置于句首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句中主语和谓语完全倒装。</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(2)</a:t>
            </a:r>
            <a:r>
              <a:rPr lang="zh-CN" altLang="zh-CN" sz="2200" dirty="0">
                <a:solidFill>
                  <a:srgbClr val="000000"/>
                </a:solidFill>
                <a:latin typeface="Times New Roman" panose="02020603050405020304" pitchFamily="18" charset="0"/>
                <a:cs typeface="Times New Roman" panose="02020603050405020304" pitchFamily="18" charset="0"/>
              </a:rPr>
              <a:t>在表语置于句首的这类倒装结构中</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要注意其中的谓语应与其后的主语保持一致</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而不是与位于句首的表语保持一致。</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(3)</a:t>
            </a:r>
            <a:r>
              <a:rPr lang="zh-CN" altLang="zh-CN" sz="2200" dirty="0">
                <a:solidFill>
                  <a:srgbClr val="000000"/>
                </a:solidFill>
                <a:latin typeface="Times New Roman" panose="02020603050405020304" pitchFamily="18" charset="0"/>
                <a:cs typeface="Times New Roman" panose="02020603050405020304" pitchFamily="18" charset="0"/>
              </a:rPr>
              <a:t>有时为了强调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可将谓语部分的分词或不定式置于句首</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从而构成倒装</a:t>
            </a:r>
            <a:r>
              <a:rPr lang="zh-CN" altLang="zh-CN" sz="2200" dirty="0" smtClean="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7" name="矩形 6"/>
          <p:cNvSpPr>
            <a:spLocks noChangeAspect="1"/>
          </p:cNvSpPr>
          <p:nvPr/>
        </p:nvSpPr>
        <p:spPr>
          <a:xfrm>
            <a:off x="508000" y="1505471"/>
            <a:ext cx="8128000" cy="410105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Among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these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people</a:t>
            </a:r>
            <a:r>
              <a:rPr lang="en-US" altLang="zh-CN" sz="2200" dirty="0">
                <a:solidFill>
                  <a:srgbClr val="000000"/>
                </a:solidFill>
                <a:latin typeface="Times New Roman" panose="02020603050405020304" pitchFamily="18" charset="0"/>
                <a:cs typeface="Times New Roman" panose="02020603050405020304" pitchFamily="18" charset="0"/>
              </a:rPr>
              <a:t> was his friend Jim.</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他的朋友吉姆就在这些人当中。</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box</a:t>
            </a:r>
            <a:r>
              <a:rPr lang="en-US" altLang="zh-CN" sz="2200" dirty="0">
                <a:solidFill>
                  <a:srgbClr val="000000"/>
                </a:solidFill>
                <a:latin typeface="Times New Roman" panose="02020603050405020304" pitchFamily="18" charset="0"/>
                <a:cs typeface="Times New Roman" panose="02020603050405020304" pitchFamily="18" charset="0"/>
              </a:rPr>
              <a:t> were some cats.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箱子里是一些猫。</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Buried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sands</a:t>
            </a:r>
            <a:r>
              <a:rPr lang="en-US" altLang="zh-CN" sz="2200" dirty="0">
                <a:solidFill>
                  <a:srgbClr val="000000"/>
                </a:solidFill>
                <a:latin typeface="Times New Roman" panose="02020603050405020304" pitchFamily="18" charset="0"/>
                <a:cs typeface="Times New Roman" panose="02020603050405020304" pitchFamily="18" charset="0"/>
              </a:rPr>
              <a:t> was an ancient village.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被埋在这沙土之中的是一个古老的村庄。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Standing</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beside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table</a:t>
            </a:r>
            <a:r>
              <a:rPr lang="en-US" altLang="zh-CN" sz="2200" dirty="0">
                <a:solidFill>
                  <a:srgbClr val="000000"/>
                </a:solidFill>
                <a:latin typeface="Times New Roman" panose="02020603050405020304" pitchFamily="18" charset="0"/>
                <a:cs typeface="Times New Roman" panose="02020603050405020304" pitchFamily="18" charset="0"/>
              </a:rPr>
              <a:t> was his wife.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站在桌旁的是他的妻子。</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be</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carefully</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considered</a:t>
            </a:r>
            <a:r>
              <a:rPr lang="en-US" altLang="zh-CN" sz="2200" dirty="0">
                <a:solidFill>
                  <a:srgbClr val="000000"/>
                </a:solidFill>
                <a:latin typeface="Times New Roman" panose="02020603050405020304" pitchFamily="18" charset="0"/>
                <a:cs typeface="Times New Roman" panose="02020603050405020304" pitchFamily="18" charset="0"/>
              </a:rPr>
              <a:t> are the following questions.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下列问题要仔细考虑。</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54861" y="1121657"/>
            <a:ext cx="7234277" cy="5566743"/>
            <a:chOff x="954861" y="1121657"/>
            <a:chExt cx="7234277" cy="5566743"/>
          </a:xfrm>
        </p:grpSpPr>
        <p:pic>
          <p:nvPicPr>
            <p:cNvPr id="3" name="图片 2"/>
            <p:cNvPicPr>
              <a:picLocks noChangeAspect="1"/>
            </p:cNvPicPr>
            <p:nvPr/>
          </p:nvPicPr>
          <p:blipFill>
            <a:blip r:embed="rId5" cstate="email"/>
            <a:stretch>
              <a:fillRect/>
            </a:stretch>
          </p:blipFill>
          <p:spPr>
            <a:xfrm>
              <a:off x="954861" y="1121657"/>
              <a:ext cx="7234277" cy="5321405"/>
            </a:xfrm>
            <a:prstGeom prst="rect">
              <a:avLst/>
            </a:prstGeom>
          </p:spPr>
        </p:pic>
        <p:pic>
          <p:nvPicPr>
            <p:cNvPr id="7" name="图片 6"/>
            <p:cNvPicPr>
              <a:picLocks noChangeAspect="1"/>
            </p:cNvPicPr>
            <p:nvPr/>
          </p:nvPicPr>
          <p:blipFill>
            <a:blip r:embed="rId6" cstate="email"/>
            <a:stretch>
              <a:fillRect/>
            </a:stretch>
          </p:blipFill>
          <p:spPr>
            <a:xfrm>
              <a:off x="986282" y="6426317"/>
              <a:ext cx="7094340" cy="26208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重点句式</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08000" y="2328024"/>
            <a:ext cx="8128000" cy="2219838"/>
            <a:chOff x="508000" y="2328024"/>
            <a:chExt cx="8128000" cy="2219838"/>
          </a:xfrm>
        </p:grpSpPr>
        <p:pic>
          <p:nvPicPr>
            <p:cNvPr id="5" name="图片 4"/>
            <p:cNvPicPr>
              <a:picLocks noChangeAspect="1"/>
            </p:cNvPicPr>
            <p:nvPr/>
          </p:nvPicPr>
          <p:blipFill>
            <a:blip r:embed="rId5" cstate="email"/>
            <a:stretch>
              <a:fillRect/>
            </a:stretch>
          </p:blipFill>
          <p:spPr>
            <a:xfrm>
              <a:off x="508000" y="2564138"/>
              <a:ext cx="8128000" cy="1983724"/>
            </a:xfrm>
            <a:prstGeom prst="rect">
              <a:avLst/>
            </a:prstGeom>
          </p:spPr>
        </p:pic>
        <p:pic>
          <p:nvPicPr>
            <p:cNvPr id="12" name="图片 11"/>
            <p:cNvPicPr>
              <a:picLocks noChangeAspect="1"/>
            </p:cNvPicPr>
            <p:nvPr/>
          </p:nvPicPr>
          <p:blipFill>
            <a:blip r:embed="rId6"/>
            <a:stretch>
              <a:fillRect/>
            </a:stretch>
          </p:blipFill>
          <p:spPr>
            <a:xfrm flipV="1">
              <a:off x="562497" y="2328024"/>
              <a:ext cx="7976544" cy="24516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p:pull dir="ld"/>
      </p:transition>
    </mc:Choice>
    <mc:Fallback xmlns="">
      <p:transition spd="slow">
        <p:pull dir="ld"/>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8688"/>
            <a:ext cx="8128000" cy="533492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dirty="0">
                <a:solidFill>
                  <a:srgbClr val="000000"/>
                </a:solidFill>
                <a:latin typeface="NEU-BZ-S92"/>
                <a:cs typeface="宋体" panose="02010600030101010101" pitchFamily="2" charset="-122"/>
              </a:rPr>
              <a:t>Ⅰ</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用适当的介词填空</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.No one can live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breathing.</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without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2</a:t>
            </a:r>
            <a:r>
              <a:rPr lang="en-US" altLang="zh-CN" sz="2200" dirty="0">
                <a:solidFill>
                  <a:srgbClr val="000000"/>
                </a:solidFill>
                <a:latin typeface="Times New Roman" panose="02020603050405020304" pitchFamily="18" charset="0"/>
                <a:cs typeface="Times New Roman" panose="02020603050405020304" pitchFamily="18" charset="0"/>
              </a:rPr>
              <a:t>.This watch is made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of 200 parts.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up</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3</a:t>
            </a:r>
            <a:r>
              <a:rPr lang="en-US" altLang="zh-CN" sz="2200" dirty="0">
                <a:solidFill>
                  <a:srgbClr val="000000"/>
                </a:solidFill>
                <a:latin typeface="Times New Roman" panose="02020603050405020304" pitchFamily="18" charset="0"/>
                <a:cs typeface="Times New Roman" panose="02020603050405020304" pitchFamily="18" charset="0"/>
              </a:rPr>
              <a:t>.The sun is the final source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energy.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of</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4</a:t>
            </a:r>
            <a:r>
              <a:rPr lang="en-US" altLang="zh-CN" sz="2200" dirty="0">
                <a:solidFill>
                  <a:srgbClr val="000000"/>
                </a:solidFill>
                <a:latin typeface="Times New Roman" panose="02020603050405020304" pitchFamily="18" charset="0"/>
                <a:cs typeface="Times New Roman" panose="02020603050405020304" pitchFamily="18" charset="0"/>
              </a:rPr>
              <a:t>.I looked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my </a:t>
            </a:r>
            <a:r>
              <a:rPr lang="en-US" altLang="zh-CN" sz="2200" dirty="0" err="1">
                <a:solidFill>
                  <a:srgbClr val="000000"/>
                </a:solidFill>
                <a:latin typeface="Times New Roman" panose="02020603050405020304" pitchFamily="18" charset="0"/>
                <a:cs typeface="Times New Roman" panose="02020603050405020304" pitchFamily="18" charset="0"/>
              </a:rPr>
              <a:t>drawer,but</a:t>
            </a:r>
            <a:r>
              <a:rPr lang="en-US" altLang="zh-CN" sz="2200" dirty="0">
                <a:solidFill>
                  <a:srgbClr val="000000"/>
                </a:solidFill>
                <a:latin typeface="Times New Roman" panose="02020603050405020304" pitchFamily="18" charset="0"/>
                <a:cs typeface="Times New Roman" panose="02020603050405020304" pitchFamily="18" charset="0"/>
              </a:rPr>
              <a:t> I could not find my keys.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through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5</a:t>
            </a:r>
            <a:r>
              <a:rPr lang="en-US" altLang="zh-CN" sz="2200" dirty="0">
                <a:solidFill>
                  <a:srgbClr val="000000"/>
                </a:solidFill>
                <a:latin typeface="Times New Roman" panose="02020603050405020304" pitchFamily="18" charset="0"/>
                <a:cs typeface="Times New Roman" panose="02020603050405020304" pitchFamily="18" charset="0"/>
              </a:rPr>
              <a:t>.I feel like it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time for me to take control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the team.</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of</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6</a:t>
            </a:r>
            <a:r>
              <a:rPr lang="en-US" altLang="zh-CN" sz="2200" dirty="0">
                <a:solidFill>
                  <a:srgbClr val="000000"/>
                </a:solidFill>
                <a:latin typeface="Times New Roman" panose="02020603050405020304" pitchFamily="18" charset="0"/>
                <a:cs typeface="Times New Roman" panose="02020603050405020304" pitchFamily="18" charset="0"/>
              </a:rPr>
              <a:t>.It is impossible to make many parts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an exact size.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wipe(down)">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36647"/>
            <a:ext cx="8128000" cy="4928657"/>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7</a:t>
            </a:r>
            <a:r>
              <a:rPr lang="en-US" altLang="zh-CN" sz="2200" dirty="0">
                <a:solidFill>
                  <a:srgbClr val="000000"/>
                </a:solidFill>
                <a:latin typeface="Times New Roman" panose="02020603050405020304" pitchFamily="18" charset="0"/>
                <a:cs typeface="Times New Roman" panose="02020603050405020304" pitchFamily="18" charset="0"/>
              </a:rPr>
              <a:t>.This interesting and attractive creature is unique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Australia.</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8</a:t>
            </a:r>
            <a:r>
              <a:rPr lang="en-US" altLang="zh-CN" sz="2200" dirty="0">
                <a:solidFill>
                  <a:srgbClr val="000000"/>
                </a:solidFill>
                <a:latin typeface="Times New Roman" panose="02020603050405020304" pitchFamily="18" charset="0"/>
                <a:cs typeface="Times New Roman" panose="02020603050405020304" pitchFamily="18" charset="0"/>
              </a:rPr>
              <a:t>.He was nervous but managed to hold himself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and win in the game.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together</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9</a:t>
            </a:r>
            <a:r>
              <a:rPr lang="en-US" altLang="zh-CN" sz="2200" dirty="0">
                <a:solidFill>
                  <a:srgbClr val="000000"/>
                </a:solidFill>
                <a:latin typeface="Times New Roman" panose="02020603050405020304" pitchFamily="18" charset="0"/>
                <a:cs typeface="Times New Roman" panose="02020603050405020304" pitchFamily="18" charset="0"/>
              </a:rPr>
              <a:t>.The method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making meat in the lab is gradually popular with some scientists.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of</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10</a:t>
            </a:r>
            <a:r>
              <a:rPr lang="en-US" altLang="zh-CN" sz="2200" dirty="0">
                <a:solidFill>
                  <a:srgbClr val="000000"/>
                </a:solidFill>
                <a:latin typeface="Times New Roman" panose="02020603050405020304" pitchFamily="18" charset="0"/>
                <a:cs typeface="Times New Roman" panose="02020603050405020304" pitchFamily="18" charset="0"/>
              </a:rPr>
              <a:t>.He was amazed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how much effort scientists have made to put together the image of Black Hole.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94804"/>
            <a:ext cx="8128000" cy="4522392"/>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NEU-BZ-S92"/>
                <a:cs typeface="宋体" panose="02010600030101010101" pitchFamily="2" charset="-122"/>
              </a:rPr>
              <a:t>Ⅱ</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单词拼写</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1</a:t>
            </a:r>
            <a:r>
              <a:rPr lang="en-US" altLang="zh-CN" sz="2200">
                <a:solidFill>
                  <a:srgbClr val="000000"/>
                </a:solidFill>
                <a:latin typeface="Times New Roman" panose="02020603050405020304" pitchFamily="18" charset="0"/>
                <a:cs typeface="Times New Roman" panose="02020603050405020304" pitchFamily="18" charset="0"/>
              </a:rPr>
              <a:t>.We walked up the river to its </a:t>
            </a: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s</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in the hills.</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source</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2</a:t>
            </a:r>
            <a:r>
              <a:rPr lang="en-US" altLang="zh-CN" sz="2200">
                <a:solidFill>
                  <a:srgbClr val="000000"/>
                </a:solidFill>
                <a:latin typeface="Times New Roman" panose="02020603050405020304" pitchFamily="18" charset="0"/>
                <a:cs typeface="Times New Roman" panose="02020603050405020304" pitchFamily="18" charset="0"/>
              </a:rPr>
              <a:t>.At that point,a </a:t>
            </a: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s</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 opened fire on the car.</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soldier</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3</a:t>
            </a:r>
            <a:r>
              <a:rPr lang="en-US" altLang="zh-CN" sz="2200">
                <a:solidFill>
                  <a:srgbClr val="000000"/>
                </a:solidFill>
                <a:latin typeface="Times New Roman" panose="02020603050405020304" pitchFamily="18" charset="0"/>
                <a:cs typeface="Times New Roman" panose="02020603050405020304" pitchFamily="18" charset="0"/>
              </a:rPr>
              <a:t>.Bicycles are a cheap and efficient means of </a:t>
            </a:r>
            <a:r>
              <a:rPr lang="en-US"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t</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transport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4</a:t>
            </a:r>
            <a:r>
              <a:rPr lang="en-US" altLang="zh-CN" sz="2200">
                <a:solidFill>
                  <a:srgbClr val="000000"/>
                </a:solidFill>
                <a:latin typeface="Times New Roman" panose="02020603050405020304" pitchFamily="18" charset="0"/>
                <a:cs typeface="Times New Roman" panose="02020603050405020304" pitchFamily="18" charset="0"/>
              </a:rPr>
              <a:t>.After years of study,Tim is now a famous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建筑师</a:t>
            </a:r>
            <a:r>
              <a:rPr lang="en-US" altLang="zh-CN" sz="2200">
                <a:solidFill>
                  <a:srgbClr val="000000"/>
                </a:solidFill>
                <a:latin typeface="Times New Roman" panose="02020603050405020304" pitchFamily="18" charset="0"/>
                <a:cs typeface="Times New Roman" panose="02020603050405020304" pitchFamily="18" charset="0"/>
              </a:rPr>
              <a:t>).</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architect</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a:solidFill>
                  <a:srgbClr val="000000"/>
                </a:solidFill>
                <a:latin typeface="Times New Roman" panose="02020603050405020304" pitchFamily="18" charset="0"/>
                <a:cs typeface="Times New Roman" panose="02020603050405020304" pitchFamily="18" charset="0"/>
              </a:rPr>
              <a:t>5</a:t>
            </a:r>
            <a:r>
              <a:rPr lang="en-US" altLang="zh-CN" sz="2200">
                <a:solidFill>
                  <a:srgbClr val="000000"/>
                </a:solidFill>
                <a:latin typeface="Times New Roman" panose="02020603050405020304" pitchFamily="18" charset="0"/>
                <a:cs typeface="Times New Roman" panose="02020603050405020304" pitchFamily="18" charset="0"/>
              </a:rPr>
              <a:t>.We arrived at our </a:t>
            </a:r>
            <a:r>
              <a:rPr lang="zh-CN" altLang="zh-CN" sz="2200" u="sng">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Times New Roman" panose="02020603050405020304" pitchFamily="18" charset="0"/>
                <a:cs typeface="Times New Roman" panose="02020603050405020304" pitchFamily="18" charset="0"/>
              </a:rPr>
              <a:t>目的地</a:t>
            </a:r>
            <a:r>
              <a:rPr lang="en-US" altLang="zh-CN" sz="2200">
                <a:solidFill>
                  <a:srgbClr val="000000"/>
                </a:solidFill>
                <a:latin typeface="Times New Roman" panose="02020603050405020304" pitchFamily="18" charset="0"/>
                <a:cs typeface="Times New Roman" panose="02020603050405020304" pitchFamily="18" charset="0"/>
              </a:rPr>
              <a:t>) tired and hungry.</a:t>
            </a:r>
            <a:r>
              <a:rPr lang="en-US" altLang="zh-CN" sz="220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a:solidFill>
                  <a:srgbClr val="000000"/>
                </a:solidFill>
                <a:latin typeface="Times New Roman" panose="02020603050405020304" pitchFamily="18" charset="0"/>
                <a:cs typeface="Times New Roman" panose="02020603050405020304" pitchFamily="18" charset="0"/>
              </a:rPr>
              <a:t>destination</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dow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down)">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wipe(down)">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508000" y="2060848"/>
          <a:ext cx="8128000" cy="4469913"/>
        </p:xfrm>
        <a:graphic>
          <a:graphicData uri="http://schemas.openxmlformats.org/presentationml/2006/ole">
            <mc:AlternateContent xmlns:mc="http://schemas.openxmlformats.org/markup-compatibility/2006">
              <mc:Choice xmlns:v="urn:schemas-microsoft-com:vml" Requires="v">
                <p:oleObj spid="_x0000_s5240" name="文档" r:id="rId3" imgW="3952875" imgH="2174240" progId="Word.Document.12">
                  <p:embed/>
                </p:oleObj>
              </mc:Choice>
              <mc:Fallback>
                <p:oleObj name="文档" r:id="rId3" imgW="3952875" imgH="2174240" progId="Word.Document.12">
                  <p:embed/>
                  <p:pic>
                    <p:nvPicPr>
                      <p:cNvPr id="0" name="图片 5231"/>
                      <p:cNvPicPr/>
                      <p:nvPr/>
                    </p:nvPicPr>
                    <p:blipFill>
                      <a:blip r:embed="rId4"/>
                      <a:stretch>
                        <a:fillRect/>
                      </a:stretch>
                    </p:blipFill>
                    <p:spPr>
                      <a:xfrm>
                        <a:off x="508000" y="2060848"/>
                        <a:ext cx="8128000" cy="4469913"/>
                      </a:xfrm>
                      <a:prstGeom prst="rect">
                        <a:avLst/>
                      </a:prstGeom>
                    </p:spPr>
                  </p:pic>
                </p:oleObj>
              </mc:Fallback>
            </mc:AlternateContent>
          </a:graphicData>
        </a:graphic>
      </p:graphicFrame>
      <p:sp>
        <p:nvSpPr>
          <p:cNvPr id="7" name="矩形 6">
            <a:hlinkClick r:id="rId5" action="ppaction://hlinksldjump"/>
          </p:cNvPr>
          <p:cNvSpPr/>
          <p:nvPr/>
        </p:nvSpPr>
        <p:spPr>
          <a:xfrm>
            <a:off x="467545" y="836712"/>
            <a:ext cx="611882"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rgbClr val="333333"/>
                </a:solidFill>
                <a:latin typeface="微软雅黑" panose="020B0503020204020204" pitchFamily="34" charset="-122"/>
                <a:ea typeface="微软雅黑" panose="020B0503020204020204" pitchFamily="34" charset="-122"/>
              </a:rPr>
              <a:t>Ⅰ</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 name="矩形 7">
            <a:hlinkClick r:id="rId6" action="ppaction://hlinksldjump"/>
          </p:cNvPr>
          <p:cNvSpPr/>
          <p:nvPr/>
        </p:nvSpPr>
        <p:spPr>
          <a:xfrm>
            <a:off x="1115617" y="836712"/>
            <a:ext cx="611882"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bg1"/>
                </a:solidFill>
                <a:latin typeface="微软雅黑" panose="020B0503020204020204" pitchFamily="34" charset="-122"/>
                <a:ea typeface="微软雅黑" panose="020B0503020204020204" pitchFamily="34" charset="-122"/>
              </a:rPr>
              <a:t>Ⅱ</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70188"/>
            <a:ext cx="5303055" cy="498598"/>
          </a:xfrm>
          <a:prstGeom prst="rect">
            <a:avLst/>
          </a:prstGeom>
        </p:spPr>
        <p:txBody>
          <a:bodyPr wrap="none">
            <a:spAutoFit/>
          </a:bodyPr>
          <a:lstStyle/>
          <a:p>
            <a:pPr>
              <a:lnSpc>
                <a:spcPct val="120000"/>
              </a:lnSpc>
              <a:spcAft>
                <a:spcPts val="0"/>
              </a:spcAft>
              <a:tabLst>
                <a:tab pos="1029335" algn="l"/>
                <a:tab pos="1850390" algn="l"/>
                <a:tab pos="2538095" algn="l"/>
                <a:tab pos="3221990" algn="l"/>
              </a:tabLst>
            </a:pP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根据</a:t>
            </a:r>
            <a:r>
              <a:rPr lang="en-US" altLang="zh-CN" sz="2200" b="1">
                <a:solidFill>
                  <a:srgbClr val="000000"/>
                </a:solidFill>
                <a:latin typeface="Times New Roman" panose="02020603050405020304" pitchFamily="18" charset="0"/>
                <a:cs typeface="Times New Roman" panose="02020603050405020304" pitchFamily="18" charset="0"/>
              </a:rPr>
              <a:t>P26</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宣传册的内容</a:t>
            </a:r>
            <a:r>
              <a:rPr lang="en-US" altLang="zh-CN" sz="2200">
                <a:solidFill>
                  <a:srgbClr val="000000"/>
                </a:solidFill>
                <a:latin typeface="Times New Roman" panose="02020603050405020304" pitchFamily="18" charset="0"/>
                <a:cs typeface="Times New Roman" panose="02020603050405020304" pitchFamily="18" charset="0"/>
              </a:rPr>
              <a:t>,</a:t>
            </a:r>
            <a:r>
              <a:rPr lang="zh-CN" altLang="zh-CN" sz="2200">
                <a:solidFill>
                  <a:srgbClr val="000000"/>
                </a:solidFill>
                <a:latin typeface="Arial" panose="020B0604020202020204" pitchFamily="34" charset="0"/>
                <a:ea typeface="黑体" panose="02010609060101010101" pitchFamily="2" charset="-122"/>
                <a:cs typeface="Times New Roman" panose="02020603050405020304" pitchFamily="18" charset="0"/>
              </a:rPr>
              <a:t>填写下面的表格</a:t>
            </a: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sp>
        <p:nvSpPr>
          <p:cNvPr id="4" name="矩形 3"/>
          <p:cNvSpPr>
            <a:spLocks noChangeAspect="1"/>
          </p:cNvSpPr>
          <p:nvPr/>
        </p:nvSpPr>
        <p:spPr>
          <a:xfrm>
            <a:off x="574398" y="2373855"/>
            <a:ext cx="1837362" cy="498598"/>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Destination</a:t>
            </a:r>
            <a:r>
              <a:rPr lang="zh-CN" altLang="zh-CN" sz="2200">
                <a:solidFill>
                  <a:srgbClr val="FF0000"/>
                </a:solidFill>
                <a:latin typeface="Times New Roman" panose="02020603050405020304" pitchFamily="18" charset="0"/>
                <a:cs typeface="Times New Roman" panose="02020603050405020304" pitchFamily="18" charset="0"/>
              </a:rPr>
              <a:t>　</a:t>
            </a:r>
            <a:r>
              <a:rPr lang="en-US" altLang="zh-CN" sz="2200" smtClean="0">
                <a:solidFill>
                  <a:srgbClr val="FF0000"/>
                </a:solidFill>
                <a:latin typeface="Times New Roman" panose="02020603050405020304" pitchFamily="18" charset="0"/>
                <a:cs typeface="Times New Roman" panose="02020603050405020304" pitchFamily="18" charset="0"/>
              </a:rPr>
              <a:t> </a:t>
            </a:r>
            <a:endParaRPr lang="zh-CN" altLang="en-US" sz="2200"/>
          </a:p>
        </p:txBody>
      </p:sp>
      <p:sp>
        <p:nvSpPr>
          <p:cNvPr id="6" name="矩形 5"/>
          <p:cNvSpPr>
            <a:spLocks noChangeAspect="1"/>
          </p:cNvSpPr>
          <p:nvPr/>
        </p:nvSpPr>
        <p:spPr>
          <a:xfrm>
            <a:off x="5724128" y="2780928"/>
            <a:ext cx="1015021" cy="466090"/>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walk</a:t>
            </a:r>
            <a:r>
              <a:rPr lang="zh-CN" altLang="en-US" sz="2200">
                <a:solidFill>
                  <a:srgbClr val="FF0000"/>
                </a:solidFill>
                <a:latin typeface="Times New Roman" panose="02020603050405020304" pitchFamily="18" charset="0"/>
              </a:rPr>
              <a:t>　</a:t>
            </a:r>
            <a:endParaRPr lang="zh-CN" altLang="en-US" sz="2200"/>
          </a:p>
        </p:txBody>
      </p:sp>
      <p:sp>
        <p:nvSpPr>
          <p:cNvPr id="10" name="矩形 9"/>
          <p:cNvSpPr>
            <a:spLocks noChangeAspect="1"/>
          </p:cNvSpPr>
          <p:nvPr/>
        </p:nvSpPr>
        <p:spPr>
          <a:xfrm>
            <a:off x="3052923" y="3140968"/>
            <a:ext cx="1304011"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the Andes</a:t>
            </a:r>
            <a:endParaRPr lang="zh-CN" altLang="en-US" sz="2200"/>
          </a:p>
        </p:txBody>
      </p:sp>
      <p:sp>
        <p:nvSpPr>
          <p:cNvPr id="11" name="矩形 10"/>
          <p:cNvSpPr>
            <a:spLocks noChangeAspect="1"/>
          </p:cNvSpPr>
          <p:nvPr/>
        </p:nvSpPr>
        <p:spPr>
          <a:xfrm>
            <a:off x="5579632" y="4184273"/>
            <a:ext cx="65594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four</a:t>
            </a:r>
            <a:endParaRPr lang="zh-CN" altLang="en-US" sz="2200"/>
          </a:p>
        </p:txBody>
      </p:sp>
      <p:sp>
        <p:nvSpPr>
          <p:cNvPr id="12" name="矩形 11"/>
          <p:cNvSpPr>
            <a:spLocks noChangeAspect="1"/>
          </p:cNvSpPr>
          <p:nvPr/>
        </p:nvSpPr>
        <p:spPr>
          <a:xfrm>
            <a:off x="2915816" y="4869160"/>
            <a:ext cx="1266693"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rainforest</a:t>
            </a:r>
            <a:endParaRPr lang="zh-CN" altLang="en-US" sz="2200"/>
          </a:p>
        </p:txBody>
      </p:sp>
      <p:sp>
        <p:nvSpPr>
          <p:cNvPr id="13" name="矩形 12"/>
          <p:cNvSpPr>
            <a:spLocks noChangeAspect="1"/>
          </p:cNvSpPr>
          <p:nvPr/>
        </p:nvSpPr>
        <p:spPr>
          <a:xfrm>
            <a:off x="5779432" y="4975480"/>
            <a:ext cx="1125629" cy="469744"/>
          </a:xfrm>
          <a:prstGeom prst="rect">
            <a:avLst/>
          </a:prstGeom>
        </p:spPr>
        <p:txBody>
          <a:bodyPr wrap="none">
            <a:spAutoFit/>
          </a:bodyPr>
          <a:lstStyle/>
          <a:p>
            <a:pPr>
              <a:lnSpc>
                <a:spcPct val="120000"/>
              </a:lnSpc>
            </a:pPr>
            <a:r>
              <a:rPr lang="en-US" altLang="zh-CN" sz="2200">
                <a:solidFill>
                  <a:srgbClr val="FF0000"/>
                </a:solidFill>
                <a:latin typeface="Times New Roman" panose="02020603050405020304" pitchFamily="18" charset="0"/>
              </a:rPr>
              <a:t>building</a:t>
            </a:r>
            <a:endParaRPr lang="zh-CN" altLang="en-US" sz="2200"/>
          </a:p>
        </p:txBody>
      </p:sp>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hlinkClick r:id="rId2" action="ppaction://hlinksldjump"/>
          </p:cNvPr>
          <p:cNvSpPr/>
          <p:nvPr/>
        </p:nvSpPr>
        <p:spPr>
          <a:xfrm>
            <a:off x="467544"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重点词汇</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3168030"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随堂练习</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124744"/>
            <a:ext cx="8128000" cy="5373779"/>
          </a:xfrm>
          <a:prstGeom prst="rect">
            <a:avLst/>
          </a:prstGeom>
        </p:spPr>
        <p:txBody>
          <a:bodyPr>
            <a:spAutoFit/>
          </a:bodyPr>
          <a:lstStyle/>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6</a:t>
            </a:r>
            <a:r>
              <a:rPr lang="en-US" altLang="zh-CN" sz="2200" dirty="0">
                <a:solidFill>
                  <a:srgbClr val="000000"/>
                </a:solidFill>
                <a:latin typeface="Times New Roman" panose="02020603050405020304" pitchFamily="18" charset="0"/>
                <a:cs typeface="Times New Roman" panose="02020603050405020304" pitchFamily="18" charset="0"/>
              </a:rPr>
              <a:t>.I</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d </a:t>
            </a:r>
            <a:r>
              <a:rPr lang="en-US" altLang="zh-CN" sz="2200" dirty="0" err="1">
                <a:solidFill>
                  <a:srgbClr val="000000"/>
                </a:solidFill>
                <a:latin typeface="Times New Roman" panose="02020603050405020304" pitchFamily="18" charset="0"/>
                <a:cs typeface="Times New Roman" panose="02020603050405020304" pitchFamily="18" charset="0"/>
              </a:rPr>
              <a:t>recognise</a:t>
            </a:r>
            <a:r>
              <a:rPr lang="en-US" altLang="zh-CN" sz="2200" dirty="0">
                <a:solidFill>
                  <a:srgbClr val="000000"/>
                </a:solidFill>
                <a:latin typeface="Times New Roman" panose="02020603050405020304" pitchFamily="18" charset="0"/>
                <a:cs typeface="Times New Roman" panose="02020603050405020304" pitchFamily="18" charset="0"/>
              </a:rPr>
              <a:t> your handwriting anywhere—it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s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独特的</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unique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7</a:t>
            </a:r>
            <a:r>
              <a:rPr lang="en-US" altLang="zh-CN" sz="2200" dirty="0">
                <a:solidFill>
                  <a:srgbClr val="000000"/>
                </a:solidFill>
                <a:latin typeface="Times New Roman" panose="02020603050405020304" pitchFamily="18" charset="0"/>
                <a:cs typeface="Times New Roman" panose="02020603050405020304" pitchFamily="18" charset="0"/>
              </a:rPr>
              <a:t>.There were so many different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类型</a:t>
            </a:r>
            <a:r>
              <a:rPr lang="en-US" altLang="zh-CN" sz="2200" dirty="0">
                <a:solidFill>
                  <a:srgbClr val="000000"/>
                </a:solidFill>
                <a:latin typeface="Times New Roman" panose="02020603050405020304" pitchFamily="18" charset="0"/>
                <a:cs typeface="Times New Roman" panose="02020603050405020304" pitchFamily="18" charset="0"/>
              </a:rPr>
              <a:t>) of bread that I didn</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 know which to buy.</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types</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8</a:t>
            </a:r>
            <a:r>
              <a:rPr lang="en-US" altLang="zh-CN" sz="2200" dirty="0">
                <a:solidFill>
                  <a:srgbClr val="000000"/>
                </a:solidFill>
                <a:latin typeface="Times New Roman" panose="02020603050405020304" pitchFamily="18" charset="0"/>
                <a:cs typeface="Times New Roman" panose="02020603050405020304" pitchFamily="18" charset="0"/>
              </a:rPr>
              <a:t>.The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道路</a:t>
            </a:r>
            <a:r>
              <a:rPr lang="en-US" altLang="zh-CN" sz="2200" dirty="0">
                <a:solidFill>
                  <a:srgbClr val="000000"/>
                </a:solidFill>
                <a:latin typeface="Times New Roman" panose="02020603050405020304" pitchFamily="18" charset="0"/>
                <a:cs typeface="Times New Roman" panose="02020603050405020304" pitchFamily="18" charset="0"/>
              </a:rPr>
              <a:t>) to success is filled with difficulties.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path</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9</a:t>
            </a:r>
            <a:r>
              <a:rPr lang="en-US" altLang="zh-CN" sz="2200" dirty="0">
                <a:solidFill>
                  <a:srgbClr val="000000"/>
                </a:solidFill>
                <a:latin typeface="Times New Roman" panose="02020603050405020304" pitchFamily="18" charset="0"/>
                <a:cs typeface="Times New Roman" panose="02020603050405020304" pitchFamily="18" charset="0"/>
              </a:rPr>
              <a:t>.The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小册子</a:t>
            </a:r>
            <a:r>
              <a:rPr lang="en-US" altLang="zh-CN" sz="2200" dirty="0">
                <a:solidFill>
                  <a:srgbClr val="000000"/>
                </a:solidFill>
                <a:latin typeface="Times New Roman" panose="02020603050405020304" pitchFamily="18" charset="0"/>
                <a:cs typeface="Times New Roman" panose="02020603050405020304" pitchFamily="18" charset="0"/>
              </a:rPr>
              <a:t>) offers a wide choice of </a:t>
            </a:r>
            <a:r>
              <a:rPr lang="en-US" altLang="zh-CN" sz="2200" dirty="0" err="1">
                <a:solidFill>
                  <a:srgbClr val="000000"/>
                </a:solidFill>
                <a:latin typeface="Times New Roman" panose="02020603050405020304" pitchFamily="18" charset="0"/>
                <a:cs typeface="Times New Roman" panose="02020603050405020304" pitchFamily="18" charset="0"/>
              </a:rPr>
              <a:t>hotels,apartments</a:t>
            </a:r>
            <a:r>
              <a:rPr lang="en-US" altLang="zh-CN" sz="2200" dirty="0">
                <a:solidFill>
                  <a:srgbClr val="000000"/>
                </a:solidFill>
                <a:latin typeface="Times New Roman" panose="02020603050405020304" pitchFamily="18" charset="0"/>
                <a:cs typeface="Times New Roman" panose="02020603050405020304" pitchFamily="18" charset="0"/>
              </a:rPr>
              <a:t> and holiday homes.</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a:solidFill>
                  <a:srgbClr val="000000"/>
                </a:solidFill>
                <a:latin typeface="Times New Roman" panose="02020603050405020304" pitchFamily="18" charset="0"/>
                <a:cs typeface="Times New Roman" panose="02020603050405020304" pitchFamily="18" charset="0"/>
              </a:rPr>
              <a:t>brochure</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10</a:t>
            </a:r>
            <a:r>
              <a:rPr lang="en-US" altLang="zh-CN" sz="2200" dirty="0">
                <a:solidFill>
                  <a:srgbClr val="000000"/>
                </a:solidFill>
                <a:latin typeface="Times New Roman" panose="02020603050405020304" pitchFamily="18" charset="0"/>
                <a:cs typeface="Times New Roman" panose="02020603050405020304" pitchFamily="18" charset="0"/>
              </a:rPr>
              <a:t>.People in every part of the Roman Empire knew what the </a:t>
            </a:r>
            <a:r>
              <a:rPr lang="zh-CN" altLang="zh-CN" sz="2200" u="sng" dirty="0">
                <a:solidFill>
                  <a:srgbClr val="000000"/>
                </a:solidFill>
                <a:uFill>
                  <a:solidFill>
                    <a:srgbClr val="000000"/>
                  </a:solidFill>
                </a:uFill>
                <a:latin typeface="Times New Roman" panose="02020603050405020304" pitchFamily="18" charset="0"/>
                <a:cs typeface="Times New Roman" panose="02020603050405020304" pitchFamily="18" charset="0"/>
              </a:rPr>
              <a:t>　　　　　</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皇帝</a:t>
            </a:r>
            <a:r>
              <a:rPr lang="en-US" altLang="zh-CN" sz="2200" dirty="0">
                <a:solidFill>
                  <a:srgbClr val="000000"/>
                </a:solidFill>
                <a:latin typeface="Times New Roman" panose="02020603050405020304" pitchFamily="18" charset="0"/>
                <a:cs typeface="Times New Roman" panose="02020603050405020304" pitchFamily="18" charset="0"/>
              </a:rPr>
              <a:t>) looked like.</a:t>
            </a:r>
            <a:r>
              <a:rPr lang="en-US" altLang="zh-CN" sz="2200" dirty="0">
                <a:solidFill>
                  <a:srgbClr val="000000"/>
                </a:solidFill>
                <a:latin typeface="宋体" panose="02010600030101010101" pitchFamily="2" charset="-122"/>
                <a:ea typeface="方正书宋_GBK" panose="03000509000000000000" pitchFamily="65" charset="-122"/>
                <a:cs typeface="Times New Roman" panose="02020603050405020304" pitchFamily="18" charset="0"/>
              </a:rPr>
              <a:t> </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a:lnSpc>
                <a:spcPct val="120000"/>
              </a:lnSpc>
              <a:spcAft>
                <a:spcPts val="0"/>
              </a:spcAft>
              <a:tabLst>
                <a:tab pos="1029335" algn="l"/>
                <a:tab pos="1850390" algn="l"/>
                <a:tab pos="2538095" algn="l"/>
                <a:tab pos="3221990" algn="l"/>
              </a:tabLst>
            </a:pPr>
            <a:r>
              <a:rPr lang="zh-CN"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答案</a:t>
            </a:r>
            <a:r>
              <a:rPr lang="en-US" altLang="zh-CN" sz="2200" dirty="0">
                <a:solidFill>
                  <a:srgbClr val="FF0000"/>
                </a:solidFill>
                <a:latin typeface="Arial" panose="020B0604020202020204" pitchFamily="34" charset="0"/>
                <a:ea typeface="黑体" panose="02010609060101010101" pitchFamily="2" charset="-122"/>
                <a:cs typeface="Times New Roman" panose="02020603050405020304" pitchFamily="18" charset="0"/>
              </a:rPr>
              <a:t>:</a:t>
            </a:r>
            <a:r>
              <a:rPr lang="en-US" altLang="zh-CN" sz="2200" dirty="0" smtClean="0">
                <a:solidFill>
                  <a:srgbClr val="000000"/>
                </a:solidFill>
                <a:latin typeface="Times New Roman" panose="02020603050405020304" pitchFamily="18" charset="0"/>
                <a:cs typeface="Times New Roman" panose="02020603050405020304" pitchFamily="18" charset="0"/>
              </a:rPr>
              <a:t>emperor </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wipe(down)">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wipe(down)">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911735"/>
            <a:ext cx="8128000" cy="3288529"/>
          </a:xfrm>
          <a:prstGeom prst="rect">
            <a:avLst/>
          </a:prstGeom>
        </p:spPr>
        <p:txBody>
          <a:bodyPr>
            <a:spAutoFit/>
          </a:bodyPr>
          <a:lstStyle/>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1</a:t>
            </a:r>
            <a:r>
              <a:rPr lang="en-US" altLang="zh-CN" sz="2200" dirty="0">
                <a:solidFill>
                  <a:srgbClr val="000000"/>
                </a:solidFill>
                <a:latin typeface="Times New Roman" panose="02020603050405020304" pitchFamily="18" charset="0"/>
                <a:cs typeface="Times New Roman" panose="02020603050405020304" pitchFamily="18" charset="0"/>
              </a:rPr>
              <a:t>.</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through</a:t>
            </a:r>
            <a:r>
              <a:rPr lang="en-US" altLang="zh-CN" sz="2200" dirty="0">
                <a:solidFill>
                  <a:srgbClr val="000000"/>
                </a:solidFill>
                <a:latin typeface="Times New Roman" panose="02020603050405020304" pitchFamily="18" charset="0"/>
                <a:cs typeface="Times New Roman" panose="02020603050405020304" pitchFamily="18" charset="0"/>
              </a:rPr>
              <a:t> </a:t>
            </a:r>
            <a:r>
              <a:rPr lang="zh-CN" altLang="zh-CN" sz="2200" dirty="0">
                <a:solidFill>
                  <a:srgbClr val="000000"/>
                </a:solidFill>
                <a:latin typeface="Times New Roman" panose="02020603050405020304" pitchFamily="18" charset="0"/>
                <a:cs typeface="Times New Roman" panose="02020603050405020304" pitchFamily="18" charset="0"/>
              </a:rPr>
              <a:t>浏览</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看穿</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【课文原句】</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through</a:t>
            </a:r>
            <a:r>
              <a:rPr lang="en-US" altLang="zh-CN" sz="2200" dirty="0">
                <a:solidFill>
                  <a:srgbClr val="000000"/>
                </a:solidFill>
                <a:latin typeface="Times New Roman" panose="02020603050405020304" pitchFamily="18" charset="0"/>
                <a:cs typeface="Times New Roman" panose="02020603050405020304" pitchFamily="18" charset="0"/>
              </a:rPr>
              <a:t> them quickly.</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迅速地浏览这两篇课文。</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Arial" panose="020B0604020202020204" pitchFamily="34" charset="0"/>
                <a:ea typeface="黑体" panose="02010609060101010101" pitchFamily="2" charset="-122"/>
                <a:cs typeface="Times New Roman" panose="02020603050405020304" pitchFamily="18" charset="0"/>
              </a:rPr>
              <a:t>【词汇精讲】</a:t>
            </a:r>
            <a:r>
              <a:rPr lang="en-US" altLang="zh-CN" sz="2200" dirty="0">
                <a:solidFill>
                  <a:srgbClr val="000000"/>
                </a:solidFill>
                <a:latin typeface="Times New Roman" panose="02020603050405020304" pitchFamily="18" charset="0"/>
                <a:cs typeface="Times New Roman" panose="02020603050405020304" pitchFamily="18" charset="0"/>
              </a:rPr>
              <a:t>look through</a:t>
            </a:r>
            <a:r>
              <a:rPr lang="zh-CN" altLang="zh-CN" sz="2200" dirty="0">
                <a:solidFill>
                  <a:srgbClr val="000000"/>
                </a:solidFill>
                <a:latin typeface="Times New Roman" panose="02020603050405020304" pitchFamily="18" charset="0"/>
                <a:cs typeface="Times New Roman" panose="02020603050405020304" pitchFamily="18" charset="0"/>
              </a:rPr>
              <a:t>表示</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浏览</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看穿</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Women of her mold are easy to </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through</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她那种性格的女人是很容易被看穿的。</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 </a:t>
            </a:r>
            <a:r>
              <a:rPr lang="en-US" altLang="zh-CN" sz="2200" b="1" dirty="0">
                <a:solidFill>
                  <a:srgbClr val="000000"/>
                </a:solidFill>
                <a:latin typeface="Times New Roman" panose="02020603050405020304" pitchFamily="18" charset="0"/>
                <a:cs typeface="Times New Roman" panose="02020603050405020304" pitchFamily="18" charset="0"/>
              </a:rPr>
              <a:t>looked</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through</a:t>
            </a:r>
            <a:r>
              <a:rPr lang="en-US" altLang="zh-CN" sz="2200" dirty="0">
                <a:solidFill>
                  <a:srgbClr val="000000"/>
                </a:solidFill>
                <a:latin typeface="Times New Roman" panose="02020603050405020304" pitchFamily="18" charset="0"/>
                <a:cs typeface="Times New Roman" panose="02020603050405020304" pitchFamily="18" charset="0"/>
              </a:rPr>
              <a:t> some magazines while I waited.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我边等边浏览几本杂志。</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3"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4"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5"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228679"/>
            <a:ext cx="2225289" cy="498598"/>
          </a:xfrm>
          <a:prstGeom prst="rect">
            <a:avLst/>
          </a:prstGeom>
        </p:spPr>
        <p:txBody>
          <a:bodyPr wrap="none">
            <a:spAutoFit/>
          </a:bodyPr>
          <a:lstStyle/>
          <a:p>
            <a:pPr indent="266700">
              <a:lnSpc>
                <a:spcPct val="120000"/>
              </a:lnSpc>
              <a:spcAft>
                <a:spcPts val="0"/>
              </a:spcAft>
              <a:tabLst>
                <a:tab pos="1029335" algn="l"/>
                <a:tab pos="1850390" algn="l"/>
                <a:tab pos="2538095" algn="l"/>
                <a:tab pos="3221990" algn="l"/>
              </a:tabLst>
            </a:pPr>
            <a:r>
              <a:rPr lang="zh-CN"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【词汇拓展】</a:t>
            </a:r>
            <a:r>
              <a:rPr lang="en-US" altLang="zh-CN" sz="2200" smtClean="0">
                <a:solidFill>
                  <a:srgbClr val="000000"/>
                </a:solidFill>
                <a:latin typeface="Arial" panose="020B0604020202020204" pitchFamily="34" charset="0"/>
                <a:ea typeface="黑体" panose="02010609060101010101" pitchFamily="2" charset="-122"/>
                <a:cs typeface="Times New Roman" panose="02020603050405020304" pitchFamily="18" charset="0"/>
              </a:rPr>
              <a:t> </a:t>
            </a:r>
            <a:endParaRPr lang="zh-CN" altLang="zh-CN" sz="2200">
              <a:solidFill>
                <a:srgbClr val="000000"/>
              </a:solidFill>
              <a:effectLst/>
              <a:latin typeface="NEU-BZ-S92"/>
              <a:ea typeface="方正书宋_GBK" panose="03000509000000000000" pitchFamily="65" charset="-122"/>
              <a:cs typeface="Times New Roman" panose="02020603050405020304" pitchFamily="18" charset="0"/>
            </a:endParaRPr>
          </a:p>
        </p:txBody>
      </p:sp>
      <p:graphicFrame>
        <p:nvGraphicFramePr>
          <p:cNvPr id="3" name="对象 2"/>
          <p:cNvGraphicFramePr>
            <a:graphicFrameLocks noChangeAspect="1"/>
          </p:cNvGraphicFramePr>
          <p:nvPr/>
        </p:nvGraphicFramePr>
        <p:xfrm>
          <a:off x="508000" y="1700808"/>
          <a:ext cx="8128000" cy="3671684"/>
        </p:xfrm>
        <a:graphic>
          <a:graphicData uri="http://schemas.openxmlformats.org/presentationml/2006/ole">
            <mc:AlternateContent xmlns:mc="http://schemas.openxmlformats.org/markup-compatibility/2006">
              <mc:Choice xmlns:v="urn:schemas-microsoft-com:vml" Requires="v">
                <p:oleObj spid="_x0000_s6259" name="文档" r:id="rId6" imgW="3843020" imgH="1736090" progId="Word.Document.12">
                  <p:embed/>
                </p:oleObj>
              </mc:Choice>
              <mc:Fallback>
                <p:oleObj name="文档" r:id="rId6" imgW="3843020" imgH="1736090" progId="Word.Document.12">
                  <p:embed/>
                  <p:pic>
                    <p:nvPicPr>
                      <p:cNvPr id="0" name="图片 6250"/>
                      <p:cNvPicPr/>
                      <p:nvPr/>
                    </p:nvPicPr>
                    <p:blipFill>
                      <a:blip r:embed="rId7"/>
                      <a:stretch>
                        <a:fillRect/>
                      </a:stretch>
                    </p:blipFill>
                    <p:spPr>
                      <a:xfrm>
                        <a:off x="508000" y="1700808"/>
                        <a:ext cx="8128000" cy="3671684"/>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hlinkClick r:id="rId2" action="ppaction://hlinksldjump"/>
          </p:cNvPr>
          <p:cNvSpPr/>
          <p:nvPr/>
        </p:nvSpPr>
        <p:spPr>
          <a:xfrm>
            <a:off x="467544" y="836712"/>
            <a:ext cx="1314053" cy="259229"/>
          </a:xfrm>
          <a:prstGeom prst="rect">
            <a:avLst/>
          </a:prstGeom>
          <a:solidFill>
            <a:srgbClr val="C04B05"/>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chemeClr val="bg1"/>
                </a:solidFill>
                <a:latin typeface="微软雅黑" panose="020B0503020204020204" pitchFamily="34" charset="-122"/>
                <a:ea typeface="微软雅黑" panose="020B0503020204020204" pitchFamily="34" charset="-122"/>
              </a:rPr>
              <a:t>重点词汇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a:hlinkClick r:id="rId3" action="ppaction://hlinksldjump"/>
          </p:cNvPr>
          <p:cNvSpPr/>
          <p:nvPr/>
        </p:nvSpPr>
        <p:spPr>
          <a:xfrm>
            <a:off x="1817787"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重点句式</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12" name="矩形 11">
            <a:hlinkClick r:id="rId4" action="ppaction://hlinksldjump"/>
          </p:cNvPr>
          <p:cNvSpPr/>
          <p:nvPr/>
        </p:nvSpPr>
        <p:spPr>
          <a:xfrm>
            <a:off x="3168030" y="836712"/>
            <a:ext cx="1314053" cy="259229"/>
          </a:xfrm>
          <a:prstGeom prst="rect">
            <a:avLst/>
          </a:prstGeom>
          <a:solidFill>
            <a:srgbClr val="EAEAEA"/>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smtClean="0">
                <a:solidFill>
                  <a:srgbClr val="333333"/>
                </a:solidFill>
                <a:latin typeface="微软雅黑" panose="020B0503020204020204" pitchFamily="34" charset="-122"/>
                <a:ea typeface="微软雅黑" panose="020B0503020204020204" pitchFamily="34" charset="-122"/>
              </a:rPr>
              <a:t>随堂练习</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2" name="矩形 1"/>
          <p:cNvSpPr>
            <a:spLocks noChangeAspect="1"/>
          </p:cNvSpPr>
          <p:nvPr/>
        </p:nvSpPr>
        <p:spPr>
          <a:xfrm>
            <a:off x="508000" y="1497936"/>
            <a:ext cx="8128000" cy="4116127"/>
          </a:xfrm>
          <a:prstGeom prst="rect">
            <a:avLst/>
          </a:prstGeom>
        </p:spPr>
        <p:txBody>
          <a:bodyPr>
            <a:spAutoFit/>
          </a:bodyPr>
          <a:lstStyle/>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Young people often look ahead to the future while the elderly </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back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a:t>
            </a:r>
            <a:r>
              <a:rPr lang="en-US" altLang="zh-CN" sz="2200" dirty="0">
                <a:solidFill>
                  <a:srgbClr val="000000"/>
                </a:solidFill>
                <a:latin typeface="Times New Roman" panose="02020603050405020304" pitchFamily="18" charset="0"/>
                <a:cs typeface="Times New Roman" panose="02020603050405020304" pitchFamily="18" charset="0"/>
              </a:rPr>
              <a:t> the past.</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少年人常思将来</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而老年人常思既往。</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Nobody will </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up</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to</a:t>
            </a:r>
            <a:r>
              <a:rPr lang="en-US" altLang="zh-CN" sz="2200" dirty="0">
                <a:solidFill>
                  <a:srgbClr val="000000"/>
                </a:solidFill>
                <a:latin typeface="Times New Roman" panose="02020603050405020304" pitchFamily="18" charset="0"/>
                <a:cs typeface="Times New Roman" panose="02020603050405020304" pitchFamily="18" charset="0"/>
              </a:rPr>
              <a:t> you if you </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down</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on</a:t>
            </a:r>
            <a:r>
              <a:rPr lang="en-US" altLang="zh-CN" sz="2200" dirty="0">
                <a:solidFill>
                  <a:srgbClr val="000000"/>
                </a:solidFill>
                <a:latin typeface="Times New Roman" panose="02020603050405020304" pitchFamily="18" charset="0"/>
                <a:cs typeface="Times New Roman" panose="02020603050405020304" pitchFamily="18" charset="0"/>
              </a:rPr>
              <a:t> yourself.</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如果你自己都瞧不起自己</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没有人会瞧得起你。</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en-US" altLang="zh-CN" sz="2200" dirty="0">
                <a:solidFill>
                  <a:srgbClr val="000000"/>
                </a:solidFill>
                <a:latin typeface="Times New Roman" panose="02020603050405020304" pitchFamily="18" charset="0"/>
                <a:cs typeface="Times New Roman" panose="02020603050405020304" pitchFamily="18" charset="0"/>
              </a:rPr>
              <a:t>It is reported that the police will soon </a:t>
            </a: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a:solidFill>
                  <a:srgbClr val="000000"/>
                </a:solidFill>
                <a:latin typeface="Times New Roman" panose="02020603050405020304" pitchFamily="18" charset="0"/>
                <a:cs typeface="Times New Roman" panose="02020603050405020304" pitchFamily="18" charset="0"/>
              </a:rPr>
              <a:t>into</a:t>
            </a:r>
            <a:r>
              <a:rPr lang="en-US" altLang="zh-CN" sz="2200" dirty="0">
                <a:solidFill>
                  <a:srgbClr val="000000"/>
                </a:solidFill>
                <a:latin typeface="Times New Roman" panose="02020603050405020304" pitchFamily="18" charset="0"/>
                <a:cs typeface="Times New Roman" panose="02020603050405020304" pitchFamily="18" charset="0"/>
              </a:rPr>
              <a:t> the case of the two missing children.</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据报道</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警察将很快调查这两名失踪儿童的案件。</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7970">
              <a:lnSpc>
                <a:spcPct val="120000"/>
              </a:lnSpc>
              <a:spcAft>
                <a:spcPts val="0"/>
              </a:spcAft>
              <a:tabLst>
                <a:tab pos="1029335" algn="l"/>
                <a:tab pos="1850390" algn="l"/>
                <a:tab pos="2538095" algn="l"/>
                <a:tab pos="3221990" algn="l"/>
              </a:tabLst>
            </a:pPr>
            <a:r>
              <a:rPr lang="en-US" altLang="zh-CN" sz="2200" b="1" dirty="0">
                <a:solidFill>
                  <a:srgbClr val="000000"/>
                </a:solidFill>
                <a:latin typeface="Times New Roman" panose="02020603050405020304" pitchFamily="18" charset="0"/>
                <a:cs typeface="Times New Roman" panose="02020603050405020304" pitchFamily="18" charset="0"/>
              </a:rPr>
              <a:t>Look</a:t>
            </a:r>
            <a:r>
              <a:rPr lang="en-US" altLang="zh-CN" sz="2200" dirty="0">
                <a:solidFill>
                  <a:srgbClr val="000000"/>
                </a:solidFill>
                <a:latin typeface="Times New Roman" panose="02020603050405020304" pitchFamily="18" charset="0"/>
                <a:cs typeface="Times New Roman" panose="02020603050405020304" pitchFamily="18" charset="0"/>
              </a:rPr>
              <a:t> </a:t>
            </a:r>
            <a:r>
              <a:rPr lang="en-US" altLang="zh-CN" sz="2200" b="1" dirty="0" err="1">
                <a:solidFill>
                  <a:srgbClr val="000000"/>
                </a:solidFill>
                <a:latin typeface="Times New Roman" panose="02020603050405020304" pitchFamily="18" charset="0"/>
                <a:cs typeface="Times New Roman" panose="02020603050405020304" pitchFamily="18" charset="0"/>
              </a:rPr>
              <a:t>out</a:t>
            </a:r>
            <a:r>
              <a:rPr lang="en-US" altLang="zh-CN" sz="2200" dirty="0" err="1">
                <a:solidFill>
                  <a:srgbClr val="000000"/>
                </a:solidFill>
                <a:latin typeface="Times New Roman" panose="02020603050405020304" pitchFamily="18" charset="0"/>
                <a:cs typeface="Times New Roman" panose="02020603050405020304" pitchFamily="18" charset="0"/>
              </a:rPr>
              <a:t>!There</a:t>
            </a:r>
            <a:r>
              <a:rPr lang="en-US" altLang="zh-CN" sz="2200" dirty="0">
                <a:solidFill>
                  <a:srgbClr val="000000"/>
                </a:solidFill>
                <a:latin typeface="Times New Roman" panose="02020603050405020304" pitchFamily="18" charset="0"/>
                <a:cs typeface="Times New Roman" panose="02020603050405020304" pitchFamily="18" charset="0"/>
              </a:rPr>
              <a:t> is danger ahead!</a:t>
            </a:r>
            <a:endParaRPr lang="zh-CN" altLang="zh-CN" sz="2200" dirty="0">
              <a:solidFill>
                <a:srgbClr val="000000"/>
              </a:solidFill>
              <a:latin typeface="NEU-BZ-S92"/>
              <a:ea typeface="方正书宋_GBK" panose="03000509000000000000" pitchFamily="65" charset="-122"/>
              <a:cs typeface="Times New Roman" panose="02020603050405020304" pitchFamily="18" charset="0"/>
            </a:endParaRPr>
          </a:p>
          <a:p>
            <a:pPr indent="266700">
              <a:lnSpc>
                <a:spcPct val="120000"/>
              </a:lnSpc>
              <a:spcAft>
                <a:spcPts val="0"/>
              </a:spcAft>
              <a:tabLst>
                <a:tab pos="1029335" algn="l"/>
                <a:tab pos="1850390" algn="l"/>
                <a:tab pos="2538095" algn="l"/>
                <a:tab pos="3221990" algn="l"/>
              </a:tabLst>
            </a:pPr>
            <a:r>
              <a:rPr lang="zh-CN" altLang="zh-CN" sz="2200" dirty="0">
                <a:solidFill>
                  <a:srgbClr val="000000"/>
                </a:solidFill>
                <a:latin typeface="Times New Roman" panose="02020603050405020304" pitchFamily="18" charset="0"/>
                <a:cs typeface="Times New Roman" panose="02020603050405020304" pitchFamily="18" charset="0"/>
              </a:rPr>
              <a:t>当心</a:t>
            </a:r>
            <a:r>
              <a:rPr lang="en-US" altLang="zh-CN" sz="2200" dirty="0">
                <a:solidFill>
                  <a:srgbClr val="000000"/>
                </a:solidFill>
                <a:latin typeface="Times New Roman" panose="02020603050405020304" pitchFamily="18" charset="0"/>
                <a:cs typeface="Times New Roman" panose="02020603050405020304" pitchFamily="18" charset="0"/>
              </a:rPr>
              <a:t>!</a:t>
            </a:r>
            <a:r>
              <a:rPr lang="zh-CN" altLang="zh-CN" sz="2200" dirty="0">
                <a:solidFill>
                  <a:srgbClr val="000000"/>
                </a:solidFill>
                <a:latin typeface="Times New Roman" panose="02020603050405020304" pitchFamily="18" charset="0"/>
                <a:cs typeface="Times New Roman" panose="02020603050405020304" pitchFamily="18" charset="0"/>
              </a:rPr>
              <a:t>前面危险</a:t>
            </a:r>
            <a:r>
              <a:rPr lang="en-US" altLang="zh-CN" sz="2200" dirty="0">
                <a:solidFill>
                  <a:srgbClr val="000000"/>
                </a:solidFill>
                <a:latin typeface="Times New Roman" panose="02020603050405020304" pitchFamily="18" charset="0"/>
                <a:cs typeface="Times New Roman" panose="02020603050405020304" pitchFamily="18" charset="0"/>
              </a:rPr>
              <a:t>!</a:t>
            </a:r>
            <a:endParaRPr lang="zh-CN" altLang="zh-CN" sz="2200" dirty="0">
              <a:solidFill>
                <a:srgbClr val="000000"/>
              </a:solidFill>
              <a:effectLst/>
              <a:latin typeface="NEU-BZ-S92"/>
              <a:ea typeface="方正书宋_GBK"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pull dir="lu"/>
      </p:transition>
    </mc:Choice>
    <mc:Fallback xmlns="">
      <p:transition spd="slow">
        <p:pull dir="l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965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7_1"/>
  <p:tag name="KSO_WM_TEMPLATE_CATEGORY" val="custom"/>
  <p:tag name="KSO_WM_TEMPLATE_INDEX" val="20196575"/>
  <p:tag name="KSO_WM_TEMPLATE_SUBCATEGORY" val="0"/>
  <p:tag name="KSO_WM_TEMPLATE_THUMBS_INDEX"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4"/>
  <p:tag name="KSO_WM_UNIT_LAYERLEVEL" val="1"/>
  <p:tag name="KSO_WM_TAG_VERSION" val="1.0"/>
  <p:tag name="KSO_WM_BEAUTIFY_FLAG" val="#wm#"/>
  <p:tag name="KSO_WM_UNIT_TYPE" val="i"/>
  <p:tag name="KSO_WM_UNIT_INDEX" val="4"/>
  <p:tag name="KSO_WM_UNIT_DIAGRAM_ISNUMVISUAL" val="0"/>
  <p:tag name="KSO_WM_UNIT_DIAGRAM_ISREFERUNIT" val="0"/>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1*i*5"/>
  <p:tag name="KSO_WM_UNIT_LAYERLEVEL" val="1"/>
  <p:tag name="KSO_WM_TAG_VERSION" val="1.0"/>
  <p:tag name="KSO_WM_BEAUTIFY_FLAG" val="#wm#"/>
  <p:tag name="KSO_WM_UNIT_TYPE" val="i"/>
  <p:tag name="KSO_WM_UNIT_INDEX" val="5"/>
  <p:tag name="KSO_WM_UNIT_DIAGRAM_ISNUMVISUAL" val="0"/>
  <p:tag name="KSO_WM_UNIT_DIAGRAM_ISREFERUNIT" val="0"/>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2"/>
  <p:tag name="KSO_WM_UNIT_LAYERLEVEL" val="1"/>
  <p:tag name="KSO_WM_TAG_VERSION" val="1.0"/>
  <p:tag name="KSO_WM_BEAUTIFY_FLAG" val="#wm#"/>
  <p:tag name="KSO_WM_UNIT_TYPE" val="i"/>
  <p:tag name="KSO_WM_UNIT_INDEX" val="2"/>
  <p:tag name="KSO_WM_UNIT_DIAGRAM_ISNUMVISUAL" val="0"/>
  <p:tag name="KSO_WM_UNIT_DIAGRAM_ISREFERUNIT" val="0"/>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ID" val="_1*i*3"/>
  <p:tag name="KSO_WM_UNIT_LAYERLEVEL" val="1"/>
  <p:tag name="KSO_WM_TAG_VERSION" val="1.0"/>
  <p:tag name="KSO_WM_BEAUTIFY_FLAG" val="#wm#"/>
  <p:tag name="KSO_WM_UNIT_TYPE" val="i"/>
  <p:tag name="KSO_WM_UNIT_INDEX" val="3"/>
  <p:tag name="KSO_WM_UNIT_DIAGRAM_ISNUMVISUAL" val="0"/>
  <p:tag name="KSO_WM_UNIT_DIAGRAM_ISREFERUNIT" val="0"/>
</p:tagLst>
</file>

<file path=ppt/theme/theme1.xml><?xml version="1.0" encoding="utf-8"?>
<a:theme xmlns:a="http://schemas.openxmlformats.org/drawingml/2006/main" name="WWW.2PPT.COM">
  <a:themeElements>
    <a:clrScheme name="自定义 2">
      <a:dk1>
        <a:srgbClr val="466424"/>
      </a:dk1>
      <a:lt1>
        <a:srgbClr val="FFFFFF"/>
      </a:lt1>
      <a:dk2>
        <a:srgbClr val="7A9858"/>
      </a:dk2>
      <a:lt2>
        <a:srgbClr val="FFFFFF"/>
      </a:lt2>
      <a:accent1>
        <a:srgbClr val="3B561D"/>
      </a:accent1>
      <a:accent2>
        <a:srgbClr val="98CC77"/>
      </a:accent2>
      <a:accent3>
        <a:srgbClr val="779989"/>
      </a:accent3>
      <a:accent4>
        <a:srgbClr val="354B1B"/>
      </a:accent4>
      <a:accent5>
        <a:srgbClr val="466424"/>
      </a:accent5>
      <a:accent6>
        <a:srgbClr val="BED7CB"/>
      </a:accent6>
      <a:hlink>
        <a:srgbClr val="98CC77"/>
      </a:hlink>
      <a:folHlink>
        <a:srgbClr val="AABBCB"/>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测控设计模板14新</Template>
  <TotalTime>0</TotalTime>
  <Words>2728</Words>
  <Application>Microsoft Office PowerPoint</Application>
  <PresentationFormat>全屏显示(4:3)</PresentationFormat>
  <Paragraphs>460</Paragraphs>
  <Slides>60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0" baseType="lpstr">
      <vt:lpstr>NEU-BZ-S92</vt:lpstr>
      <vt:lpstr>方正书宋_GBK</vt:lpstr>
      <vt:lpstr>黑体</vt:lpstr>
      <vt:lpstr>宋体</vt:lpstr>
      <vt:lpstr>微软雅黑</vt:lpstr>
      <vt:lpstr>Arial</vt:lpstr>
      <vt:lpstr>Calibri</vt:lpstr>
      <vt:lpstr>Times New Roman</vt:lpstr>
      <vt:lpstr>WWW.2PPT.COM</vt:lpstr>
      <vt:lpstr>文档</vt:lpstr>
      <vt:lpstr>Section B  Reading and Thinking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2016-04-22T00:11:00Z</dcterms:created>
  <dcterms:modified xsi:type="dcterms:W3CDTF">2023-01-16T20:14:16Z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0CD8C63393F94237B10A97A70B9F9B6F</vt:lpwstr>
  </property>
  <property fmtid="{A09F084E-AD41-489F-8076-AA5BE3082BCA}" pid="100">
    <vt:ui4>5</vt:ui4>
  </property>
  <property fmtid="{64440492-4C8B-11D1-8B70-080036B11A03}" pid="11">
    <vt:lpwstr>www.2ppt.com-爱PPT提供资源下载</vt:lpwstr>
  </property>
</Properties>
</file>