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1" r:id="rId3"/>
    <p:sldId id="258" r:id="rId4"/>
    <p:sldId id="259" r:id="rId5"/>
    <p:sldId id="260" r:id="rId6"/>
    <p:sldId id="297" r:id="rId7"/>
    <p:sldId id="300" r:id="rId8"/>
    <p:sldId id="296" r:id="rId9"/>
    <p:sldId id="261" r:id="rId10"/>
    <p:sldId id="262" r:id="rId11"/>
    <p:sldId id="264" r:id="rId12"/>
    <p:sldId id="286" r:id="rId13"/>
    <p:sldId id="287" r:id="rId14"/>
    <p:sldId id="263" r:id="rId15"/>
    <p:sldId id="285" r:id="rId16"/>
    <p:sldId id="275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33CC"/>
    <a:srgbClr val="00FFFF"/>
    <a:srgbClr val="3333CC"/>
    <a:srgbClr val="FF0000"/>
    <a:srgbClr val="FF0066"/>
    <a:srgbClr val="CC0099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7" autoAdjust="0"/>
    <p:restoredTop sz="94660"/>
  </p:normalViewPr>
  <p:slideViewPr>
    <p:cSldViewPr>
      <p:cViewPr>
        <p:scale>
          <a:sx n="100" d="100"/>
          <a:sy n="100" d="100"/>
        </p:scale>
        <p:origin x="-288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activeX/activeX1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p7-1a.mp3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0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5927"/>
  <ax:ocxPr ax:name="_cy" ax:value="1693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3C0B1-C961-4E7E-9E60-7FD4EB6E5E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2F1F2-F3C4-48D1-B4FA-6867C9CCFD8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2F1F2-F3C4-48D1-B4FA-6867C9CCFD87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369888" y="266700"/>
          <a:ext cx="1122362" cy="882650"/>
        </p:xfrm>
        <a:graphic>
          <a:graphicData uri="http://schemas.openxmlformats.org/drawingml/2006/table">
            <a:tbl>
              <a:tblPr/>
              <a:tblGrid>
                <a:gridCol w="1122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82650">
                <a:tc>
                  <a:txBody>
                    <a:bodyPr/>
                    <a:lstStyle/>
                    <a:p>
                      <a:pPr marL="0" marR="0" lvl="0" indent="0" algn="l" defTabSz="86550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ea typeface="微软雅黑" panose="020B0503020204020204" pitchFamily="34" charset="-122"/>
                        </a:rPr>
                        <a:t>LOGO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716F70"/>
                        </a:solidFill>
                        <a:effectLst/>
                        <a:latin typeface="Franklin Gothic Medium" panose="020B06030201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86360" marR="86360" marT="43180" marB="4318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1200" y="3636963"/>
            <a:ext cx="7772400" cy="1195387"/>
          </a:xfrm>
        </p:spPr>
        <p:txBody>
          <a:bodyPr/>
          <a:lstStyle>
            <a:lvl1pPr algn="ctr">
              <a:defRPr sz="37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3188" y="4940300"/>
            <a:ext cx="6402387" cy="892175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3000"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6225"/>
            <a:ext cx="2057400" cy="58499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6225"/>
            <a:ext cx="6019800" cy="58499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矩形 1"/>
          <p:cNvSpPr>
            <a:spLocks noChangeArrowheads="1"/>
          </p:cNvSpPr>
          <p:nvPr/>
        </p:nvSpPr>
        <p:spPr bwMode="auto">
          <a:xfrm>
            <a:off x="0" y="0"/>
            <a:ext cx="9153525" cy="6480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86545" tIns="43273" rIns="86545" bIns="43273" anchor="ctr"/>
          <a:lstStyle/>
          <a:p>
            <a:pPr algn="ctr">
              <a:defRPr/>
            </a:pPr>
            <a:endParaRPr lang="zh-CN" altLang="en-US" sz="1700">
              <a:solidFill>
                <a:srgbClr val="FFFFFF"/>
              </a:solidFill>
              <a:latin typeface="Franklin Gothic Medium" panose="020B0603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6387" name="矩形 7"/>
          <p:cNvSpPr>
            <a:spLocks noChangeArrowheads="1"/>
          </p:cNvSpPr>
          <p:nvPr/>
        </p:nvSpPr>
        <p:spPr bwMode="auto">
          <a:xfrm>
            <a:off x="3263901" y="6457950"/>
            <a:ext cx="5880100" cy="40005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</a:ln>
        </p:spPr>
        <p:txBody>
          <a:bodyPr lIns="86545" tIns="43273" rIns="86545" bIns="43273" anchor="ctr"/>
          <a:lstStyle/>
          <a:p>
            <a:pPr algn="ctr">
              <a:defRPr/>
            </a:pPr>
            <a:endParaRPr lang="zh-CN" altLang="en-US" sz="1700">
              <a:solidFill>
                <a:srgbClr val="FFFFFF"/>
              </a:solidFill>
              <a:latin typeface="Franklin Gothic Medium" panose="020B0603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6388" name="矩形 6"/>
          <p:cNvSpPr>
            <a:spLocks noChangeArrowheads="1"/>
          </p:cNvSpPr>
          <p:nvPr/>
        </p:nvSpPr>
        <p:spPr bwMode="auto">
          <a:xfrm>
            <a:off x="0" y="6457950"/>
            <a:ext cx="6588125" cy="400050"/>
          </a:xfrm>
          <a:prstGeom prst="rect">
            <a:avLst/>
          </a:prstGeom>
          <a:solidFill>
            <a:srgbClr val="43BBE1"/>
          </a:solidFill>
          <a:ln w="9525">
            <a:noFill/>
            <a:miter lim="800000"/>
          </a:ln>
        </p:spPr>
        <p:txBody>
          <a:bodyPr lIns="86545" tIns="43273" rIns="86545" bIns="43273" anchor="ctr"/>
          <a:lstStyle/>
          <a:p>
            <a:pPr algn="ctr">
              <a:defRPr/>
            </a:pPr>
            <a:endParaRPr lang="zh-CN" altLang="en-US" sz="1700">
              <a:solidFill>
                <a:srgbClr val="FFFFFF"/>
              </a:solidFill>
              <a:latin typeface="Franklin Gothic Medium" panose="020B0603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622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6545" tIns="43273" rIns="86545" bIns="43273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6545" tIns="43273" rIns="86545" bIns="43273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l" defTabSz="865505" rtl="0" eaLnBrk="1" fontAlgn="base" hangingPunct="1">
        <a:spcBef>
          <a:spcPct val="0"/>
        </a:spcBef>
        <a:spcAft>
          <a:spcPct val="0"/>
        </a:spcAft>
        <a:defRPr sz="3000">
          <a:solidFill>
            <a:srgbClr val="716F70"/>
          </a:solidFill>
          <a:latin typeface="+mj-lt"/>
          <a:ea typeface="+mj-ea"/>
          <a:cs typeface="+mj-cs"/>
        </a:defRPr>
      </a:lvl1pPr>
      <a:lvl2pPr algn="l" defTabSz="865505" rtl="0" eaLnBrk="1" fontAlgn="base" hangingPunct="1">
        <a:spcBef>
          <a:spcPct val="0"/>
        </a:spcBef>
        <a:spcAft>
          <a:spcPct val="0"/>
        </a:spcAft>
        <a:defRPr sz="3000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defTabSz="865505" rtl="0" eaLnBrk="1" fontAlgn="base" hangingPunct="1">
        <a:spcBef>
          <a:spcPct val="0"/>
        </a:spcBef>
        <a:spcAft>
          <a:spcPct val="0"/>
        </a:spcAft>
        <a:defRPr sz="3000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defTabSz="865505" rtl="0" eaLnBrk="1" fontAlgn="base" hangingPunct="1">
        <a:spcBef>
          <a:spcPct val="0"/>
        </a:spcBef>
        <a:spcAft>
          <a:spcPct val="0"/>
        </a:spcAft>
        <a:defRPr sz="3000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defTabSz="865505" rtl="0" eaLnBrk="1" fontAlgn="base" hangingPunct="1">
        <a:spcBef>
          <a:spcPct val="0"/>
        </a:spcBef>
        <a:spcAft>
          <a:spcPct val="0"/>
        </a:spcAft>
        <a:defRPr sz="3000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defTabSz="865505" rtl="0" eaLnBrk="1" fontAlgn="base" hangingPunct="1">
        <a:spcBef>
          <a:spcPct val="0"/>
        </a:spcBef>
        <a:spcAft>
          <a:spcPct val="0"/>
        </a:spcAft>
        <a:defRPr sz="3000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defTabSz="865505" rtl="0" eaLnBrk="1" fontAlgn="base" hangingPunct="1">
        <a:spcBef>
          <a:spcPct val="0"/>
        </a:spcBef>
        <a:spcAft>
          <a:spcPct val="0"/>
        </a:spcAft>
        <a:defRPr sz="3000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defTabSz="865505" rtl="0" eaLnBrk="1" fontAlgn="base" hangingPunct="1">
        <a:spcBef>
          <a:spcPct val="0"/>
        </a:spcBef>
        <a:spcAft>
          <a:spcPct val="0"/>
        </a:spcAft>
        <a:defRPr sz="3000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defTabSz="865505" rtl="0" eaLnBrk="1" fontAlgn="base" hangingPunct="1">
        <a:spcBef>
          <a:spcPct val="0"/>
        </a:spcBef>
        <a:spcAft>
          <a:spcPct val="0"/>
        </a:spcAft>
        <a:defRPr sz="3000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23850" indent="-323850" algn="l" defTabSz="8655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>
          <a:solidFill>
            <a:srgbClr val="716F70"/>
          </a:solidFill>
          <a:latin typeface="+mn-lt"/>
          <a:ea typeface="+mn-ea"/>
          <a:cs typeface="+mn-cs"/>
        </a:defRPr>
      </a:lvl1pPr>
      <a:lvl2pPr marL="703580" indent="-271780" algn="l" defTabSz="8655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>
          <a:solidFill>
            <a:srgbClr val="716F70"/>
          </a:solidFill>
          <a:latin typeface="+mn-lt"/>
          <a:ea typeface="+mn-ea"/>
        </a:defRPr>
      </a:lvl2pPr>
      <a:lvl3pPr marL="1082675" indent="-217805" algn="l" defTabSz="8655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700">
          <a:solidFill>
            <a:srgbClr val="716F70"/>
          </a:solidFill>
          <a:latin typeface="+mn-lt"/>
          <a:ea typeface="+mn-ea"/>
        </a:defRPr>
      </a:lvl3pPr>
      <a:lvl4pPr marL="1514475" indent="-215900" algn="l" defTabSz="8655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>
          <a:solidFill>
            <a:srgbClr val="716F70"/>
          </a:solidFill>
          <a:latin typeface="+mn-lt"/>
          <a:ea typeface="+mn-ea"/>
        </a:defRPr>
      </a:lvl4pPr>
      <a:lvl5pPr marL="1948180" indent="-217805" algn="l" defTabSz="8655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>
          <a:solidFill>
            <a:srgbClr val="716F70"/>
          </a:solidFill>
          <a:latin typeface="+mn-lt"/>
          <a:ea typeface="+mn-ea"/>
        </a:defRPr>
      </a:lvl5pPr>
      <a:lvl6pPr marL="2405380" indent="-217805" algn="l" defTabSz="8655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>
          <a:solidFill>
            <a:srgbClr val="716F70"/>
          </a:solidFill>
          <a:latin typeface="+mn-lt"/>
          <a:ea typeface="+mn-ea"/>
        </a:defRPr>
      </a:lvl6pPr>
      <a:lvl7pPr marL="2862580" indent="-217805" algn="l" defTabSz="8655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>
          <a:solidFill>
            <a:srgbClr val="716F70"/>
          </a:solidFill>
          <a:latin typeface="+mn-lt"/>
          <a:ea typeface="+mn-ea"/>
        </a:defRPr>
      </a:lvl7pPr>
      <a:lvl8pPr marL="3319780" indent="-217805" algn="l" defTabSz="8655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>
          <a:solidFill>
            <a:srgbClr val="716F70"/>
          </a:solidFill>
          <a:latin typeface="+mn-lt"/>
          <a:ea typeface="+mn-ea"/>
        </a:defRPr>
      </a:lvl8pPr>
      <a:lvl9pPr marL="3776980" indent="-217805" algn="l" defTabSz="8655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>
          <a:solidFill>
            <a:srgbClr val="716F70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0.wmf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 Box 2"/>
          <p:cNvSpPr txBox="1">
            <a:spLocks noChangeArrowheads="1"/>
          </p:cNvSpPr>
          <p:nvPr/>
        </p:nvSpPr>
        <p:spPr bwMode="auto">
          <a:xfrm>
            <a:off x="266700" y="1066800"/>
            <a:ext cx="8763000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4400" b="1" dirty="0"/>
              <a:t>Unit 1  </a:t>
            </a:r>
            <a:r>
              <a:rPr lang="en-US" altLang="zh-CN" sz="3600" b="1" dirty="0" smtClean="0">
                <a:solidFill>
                  <a:srgbClr val="FF0066"/>
                </a:solidFill>
              </a:rPr>
              <a:t>Topic 1</a:t>
            </a:r>
          </a:p>
          <a:p>
            <a:pPr algn="ctr">
              <a:spcBef>
                <a:spcPct val="50000"/>
              </a:spcBef>
            </a:pPr>
            <a:r>
              <a:rPr lang="en-US" altLang="zh-CN" sz="3600" b="1" dirty="0" smtClean="0">
                <a:solidFill>
                  <a:srgbClr val="FF0066"/>
                </a:solidFill>
              </a:rPr>
              <a:t>Our </a:t>
            </a:r>
            <a:r>
              <a:rPr lang="en-US" altLang="zh-CN" sz="3600" b="1" dirty="0">
                <a:solidFill>
                  <a:srgbClr val="FF0066"/>
                </a:solidFill>
              </a:rPr>
              <a:t>country has developed rapidly.</a:t>
            </a:r>
          </a:p>
          <a:p>
            <a:pPr algn="ctr">
              <a:spcBef>
                <a:spcPct val="50000"/>
              </a:spcBef>
            </a:pPr>
            <a:r>
              <a:rPr lang="en-US" altLang="zh-CN" sz="3600" b="1" dirty="0">
                <a:solidFill>
                  <a:srgbClr val="3333FF"/>
                </a:solidFill>
              </a:rPr>
              <a:t>Section D</a:t>
            </a:r>
          </a:p>
        </p:txBody>
      </p:sp>
      <p:sp>
        <p:nvSpPr>
          <p:cNvPr id="2" name="矩形 1"/>
          <p:cNvSpPr/>
          <p:nvPr/>
        </p:nvSpPr>
        <p:spPr>
          <a:xfrm>
            <a:off x="3000955" y="52578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700" name="Group 28"/>
          <p:cNvGrpSpPr/>
          <p:nvPr/>
        </p:nvGrpSpPr>
        <p:grpSpPr bwMode="auto">
          <a:xfrm>
            <a:off x="76200" y="914400"/>
            <a:ext cx="8991600" cy="5715000"/>
            <a:chOff x="48" y="576"/>
            <a:chExt cx="5664" cy="3600"/>
          </a:xfrm>
        </p:grpSpPr>
        <p:sp>
          <p:nvSpPr>
            <p:cNvPr id="28675" name="Text Box 3"/>
            <p:cNvSpPr txBox="1">
              <a:spLocks noChangeArrowheads="1"/>
            </p:cNvSpPr>
            <p:nvPr/>
          </p:nvSpPr>
          <p:spPr bwMode="auto">
            <a:xfrm>
              <a:off x="48" y="1392"/>
              <a:ext cx="1824" cy="649"/>
            </a:xfrm>
            <a:prstGeom prst="rect">
              <a:avLst/>
            </a:prstGeom>
            <a:solidFill>
              <a:srgbClr val="FFFF00">
                <a:alpha val="31000"/>
              </a:srgbClr>
            </a:solidFill>
            <a:ln w="254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zh-CN" sz="2400"/>
            </a:p>
            <a:p>
              <a:pPr>
                <a:spcBef>
                  <a:spcPct val="50000"/>
                </a:spcBef>
              </a:pPr>
              <a:endParaRPr lang="en-US" altLang="zh-CN" sz="2400"/>
            </a:p>
          </p:txBody>
        </p:sp>
        <p:sp>
          <p:nvSpPr>
            <p:cNvPr id="28677" name="Text Box 5"/>
            <p:cNvSpPr txBox="1">
              <a:spLocks noChangeArrowheads="1"/>
            </p:cNvSpPr>
            <p:nvPr/>
          </p:nvSpPr>
          <p:spPr bwMode="auto">
            <a:xfrm>
              <a:off x="48" y="624"/>
              <a:ext cx="1824" cy="649"/>
            </a:xfrm>
            <a:prstGeom prst="rect">
              <a:avLst/>
            </a:prstGeom>
            <a:solidFill>
              <a:srgbClr val="FFFF00">
                <a:alpha val="31000"/>
              </a:srgbClr>
            </a:solidFill>
            <a:ln w="254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zh-CN" sz="2400"/>
            </a:p>
            <a:p>
              <a:pPr>
                <a:spcBef>
                  <a:spcPct val="50000"/>
                </a:spcBef>
              </a:pPr>
              <a:endParaRPr lang="en-US" altLang="zh-CN" sz="2400"/>
            </a:p>
          </p:txBody>
        </p:sp>
        <p:sp>
          <p:nvSpPr>
            <p:cNvPr id="28678" name="Text Box 6"/>
            <p:cNvSpPr txBox="1">
              <a:spLocks noChangeArrowheads="1"/>
            </p:cNvSpPr>
            <p:nvPr/>
          </p:nvSpPr>
          <p:spPr bwMode="auto">
            <a:xfrm>
              <a:off x="2112" y="2192"/>
              <a:ext cx="1680" cy="30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>
                      <a:alpha val="28000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zh-CN" altLang="zh-CN" sz="2400" b="1"/>
            </a:p>
          </p:txBody>
        </p:sp>
        <p:sp>
          <p:nvSpPr>
            <p:cNvPr id="28679" name="Text Box 7"/>
            <p:cNvSpPr txBox="1">
              <a:spLocks noChangeArrowheads="1"/>
            </p:cNvSpPr>
            <p:nvPr/>
          </p:nvSpPr>
          <p:spPr bwMode="auto">
            <a:xfrm>
              <a:off x="2208" y="1200"/>
              <a:ext cx="1392" cy="304"/>
            </a:xfrm>
            <a:prstGeom prst="rect">
              <a:avLst/>
            </a:prstGeom>
            <a:solidFill>
              <a:srgbClr val="FFFF00">
                <a:alpha val="31000"/>
              </a:srgbClr>
            </a:solidFill>
            <a:ln w="254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400" b="1">
                  <a:solidFill>
                    <a:schemeClr val="accent2"/>
                  </a:solidFill>
                </a:rPr>
                <a:t>In the past</a:t>
              </a:r>
            </a:p>
          </p:txBody>
        </p:sp>
        <p:sp>
          <p:nvSpPr>
            <p:cNvPr id="28680" name="Text Box 8"/>
            <p:cNvSpPr txBox="1">
              <a:spLocks noChangeArrowheads="1"/>
            </p:cNvSpPr>
            <p:nvPr/>
          </p:nvSpPr>
          <p:spPr bwMode="auto">
            <a:xfrm>
              <a:off x="48" y="2688"/>
              <a:ext cx="1824" cy="649"/>
            </a:xfrm>
            <a:prstGeom prst="rect">
              <a:avLst/>
            </a:prstGeom>
            <a:solidFill>
              <a:srgbClr val="FFFF00">
                <a:alpha val="31000"/>
              </a:srgbClr>
            </a:solidFill>
            <a:ln w="254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zh-CN" sz="2400"/>
            </a:p>
            <a:p>
              <a:pPr>
                <a:spcBef>
                  <a:spcPct val="50000"/>
                </a:spcBef>
              </a:pPr>
              <a:endParaRPr lang="en-US" altLang="zh-CN" sz="2400"/>
            </a:p>
          </p:txBody>
        </p:sp>
        <p:sp>
          <p:nvSpPr>
            <p:cNvPr id="28681" name="Text Box 9"/>
            <p:cNvSpPr txBox="1">
              <a:spLocks noChangeArrowheads="1"/>
            </p:cNvSpPr>
            <p:nvPr/>
          </p:nvSpPr>
          <p:spPr bwMode="auto">
            <a:xfrm>
              <a:off x="2208" y="3200"/>
              <a:ext cx="1344" cy="304"/>
            </a:xfrm>
            <a:prstGeom prst="rect">
              <a:avLst/>
            </a:prstGeom>
            <a:solidFill>
              <a:srgbClr val="FFFF00">
                <a:alpha val="31000"/>
              </a:srgbClr>
            </a:solidFill>
            <a:ln w="254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400" b="1">
                  <a:solidFill>
                    <a:schemeClr val="accent2"/>
                  </a:solidFill>
                </a:rPr>
                <a:t>At</a:t>
              </a:r>
              <a:r>
                <a:rPr lang="en-US" altLang="zh-CN" sz="2400" b="1">
                  <a:solidFill>
                    <a:srgbClr val="FF0000"/>
                  </a:solidFill>
                </a:rPr>
                <a:t> </a:t>
              </a:r>
              <a:r>
                <a:rPr lang="en-US" altLang="zh-CN" sz="2400" b="1">
                  <a:solidFill>
                    <a:schemeClr val="accent2"/>
                  </a:solidFill>
                </a:rPr>
                <a:t>present</a:t>
              </a:r>
            </a:p>
          </p:txBody>
        </p:sp>
        <p:sp>
          <p:nvSpPr>
            <p:cNvPr id="28682" name="Text Box 10"/>
            <p:cNvSpPr txBox="1">
              <a:spLocks noChangeArrowheads="1"/>
            </p:cNvSpPr>
            <p:nvPr/>
          </p:nvSpPr>
          <p:spPr bwMode="auto">
            <a:xfrm>
              <a:off x="48" y="3527"/>
              <a:ext cx="1824" cy="649"/>
            </a:xfrm>
            <a:prstGeom prst="rect">
              <a:avLst/>
            </a:prstGeom>
            <a:solidFill>
              <a:srgbClr val="FFFF00">
                <a:alpha val="31000"/>
              </a:srgbClr>
            </a:solidFill>
            <a:ln w="254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zh-CN" sz="2400"/>
            </a:p>
            <a:p>
              <a:pPr>
                <a:spcBef>
                  <a:spcPct val="50000"/>
                </a:spcBef>
              </a:pPr>
              <a:endParaRPr lang="en-US" altLang="zh-CN" sz="2400"/>
            </a:p>
          </p:txBody>
        </p:sp>
        <p:sp>
          <p:nvSpPr>
            <p:cNvPr id="28683" name="Text Box 11"/>
            <p:cNvSpPr txBox="1">
              <a:spLocks noChangeArrowheads="1"/>
            </p:cNvSpPr>
            <p:nvPr/>
          </p:nvSpPr>
          <p:spPr bwMode="auto">
            <a:xfrm>
              <a:off x="3888" y="576"/>
              <a:ext cx="1824" cy="649"/>
            </a:xfrm>
            <a:prstGeom prst="rect">
              <a:avLst/>
            </a:prstGeom>
            <a:solidFill>
              <a:srgbClr val="FFFF00">
                <a:alpha val="31000"/>
              </a:srgbClr>
            </a:solidFill>
            <a:ln w="254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zh-CN" sz="2400"/>
            </a:p>
            <a:p>
              <a:pPr>
                <a:spcBef>
                  <a:spcPct val="50000"/>
                </a:spcBef>
              </a:pPr>
              <a:endParaRPr lang="en-US" altLang="zh-CN" sz="2400"/>
            </a:p>
          </p:txBody>
        </p:sp>
        <p:sp>
          <p:nvSpPr>
            <p:cNvPr id="28684" name="Text Box 12"/>
            <p:cNvSpPr txBox="1">
              <a:spLocks noChangeArrowheads="1"/>
            </p:cNvSpPr>
            <p:nvPr/>
          </p:nvSpPr>
          <p:spPr bwMode="auto">
            <a:xfrm>
              <a:off x="3888" y="1392"/>
              <a:ext cx="1824" cy="649"/>
            </a:xfrm>
            <a:prstGeom prst="rect">
              <a:avLst/>
            </a:prstGeom>
            <a:solidFill>
              <a:srgbClr val="FFFF00">
                <a:alpha val="31000"/>
              </a:srgbClr>
            </a:solidFill>
            <a:ln w="254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zh-CN" sz="2400"/>
            </a:p>
            <a:p>
              <a:pPr>
                <a:spcBef>
                  <a:spcPct val="50000"/>
                </a:spcBef>
              </a:pPr>
              <a:endParaRPr lang="en-US" altLang="zh-CN" sz="2400"/>
            </a:p>
          </p:txBody>
        </p:sp>
        <p:sp>
          <p:nvSpPr>
            <p:cNvPr id="28685" name="Text Box 13"/>
            <p:cNvSpPr txBox="1">
              <a:spLocks noChangeArrowheads="1"/>
            </p:cNvSpPr>
            <p:nvPr/>
          </p:nvSpPr>
          <p:spPr bwMode="auto">
            <a:xfrm>
              <a:off x="3888" y="2688"/>
              <a:ext cx="1824" cy="649"/>
            </a:xfrm>
            <a:prstGeom prst="rect">
              <a:avLst/>
            </a:prstGeom>
            <a:solidFill>
              <a:srgbClr val="FFFF00">
                <a:alpha val="31000"/>
              </a:srgbClr>
            </a:solidFill>
            <a:ln w="254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zh-CN" sz="2400"/>
            </a:p>
            <a:p>
              <a:pPr>
                <a:spcBef>
                  <a:spcPct val="50000"/>
                </a:spcBef>
              </a:pPr>
              <a:endParaRPr lang="en-US" altLang="zh-CN" sz="2400"/>
            </a:p>
          </p:txBody>
        </p:sp>
        <p:sp>
          <p:nvSpPr>
            <p:cNvPr id="28686" name="Text Box 14"/>
            <p:cNvSpPr txBox="1">
              <a:spLocks noChangeArrowheads="1"/>
            </p:cNvSpPr>
            <p:nvPr/>
          </p:nvSpPr>
          <p:spPr bwMode="auto">
            <a:xfrm>
              <a:off x="3888" y="3527"/>
              <a:ext cx="1824" cy="649"/>
            </a:xfrm>
            <a:prstGeom prst="rect">
              <a:avLst/>
            </a:prstGeom>
            <a:solidFill>
              <a:srgbClr val="FFFF00">
                <a:alpha val="31000"/>
              </a:srgbClr>
            </a:solidFill>
            <a:ln w="254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zh-CN" sz="2400"/>
            </a:p>
            <a:p>
              <a:pPr>
                <a:spcBef>
                  <a:spcPct val="50000"/>
                </a:spcBef>
              </a:pPr>
              <a:endParaRPr lang="en-US" altLang="zh-CN" sz="2400"/>
            </a:p>
          </p:txBody>
        </p:sp>
        <p:sp>
          <p:nvSpPr>
            <p:cNvPr id="28689" name="Line 17"/>
            <p:cNvSpPr>
              <a:spLocks noChangeShapeType="1"/>
            </p:cNvSpPr>
            <p:nvPr/>
          </p:nvSpPr>
          <p:spPr bwMode="auto">
            <a:xfrm>
              <a:off x="1872" y="768"/>
              <a:ext cx="28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0" name="Line 18"/>
            <p:cNvSpPr>
              <a:spLocks noChangeShapeType="1"/>
            </p:cNvSpPr>
            <p:nvPr/>
          </p:nvSpPr>
          <p:spPr bwMode="auto">
            <a:xfrm flipV="1">
              <a:off x="1872" y="1296"/>
              <a:ext cx="28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1" name="Line 19"/>
            <p:cNvSpPr>
              <a:spLocks noChangeShapeType="1"/>
            </p:cNvSpPr>
            <p:nvPr/>
          </p:nvSpPr>
          <p:spPr bwMode="auto">
            <a:xfrm flipV="1">
              <a:off x="3600" y="816"/>
              <a:ext cx="28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2" name="Line 20"/>
            <p:cNvSpPr>
              <a:spLocks noChangeShapeType="1"/>
            </p:cNvSpPr>
            <p:nvPr/>
          </p:nvSpPr>
          <p:spPr bwMode="auto">
            <a:xfrm>
              <a:off x="3600" y="1296"/>
              <a:ext cx="28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4" name="Line 22"/>
            <p:cNvSpPr>
              <a:spLocks noChangeShapeType="1"/>
            </p:cNvSpPr>
            <p:nvPr/>
          </p:nvSpPr>
          <p:spPr bwMode="auto">
            <a:xfrm flipH="1" flipV="1">
              <a:off x="1872" y="2976"/>
              <a:ext cx="33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5" name="Line 23"/>
            <p:cNvSpPr>
              <a:spLocks noChangeShapeType="1"/>
            </p:cNvSpPr>
            <p:nvPr/>
          </p:nvSpPr>
          <p:spPr bwMode="auto">
            <a:xfrm flipH="1">
              <a:off x="1872" y="3312"/>
              <a:ext cx="33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6" name="Line 24"/>
            <p:cNvSpPr>
              <a:spLocks noChangeShapeType="1"/>
            </p:cNvSpPr>
            <p:nvPr/>
          </p:nvSpPr>
          <p:spPr bwMode="auto">
            <a:xfrm flipV="1">
              <a:off x="3552" y="2976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7" name="Line 25"/>
            <p:cNvSpPr>
              <a:spLocks noChangeShapeType="1"/>
            </p:cNvSpPr>
            <p:nvPr/>
          </p:nvSpPr>
          <p:spPr bwMode="auto">
            <a:xfrm>
              <a:off x="3552" y="3360"/>
              <a:ext cx="33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8" name="Line 26"/>
            <p:cNvSpPr>
              <a:spLocks noChangeShapeType="1"/>
            </p:cNvSpPr>
            <p:nvPr/>
          </p:nvSpPr>
          <p:spPr bwMode="auto">
            <a:xfrm>
              <a:off x="2880" y="148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9" name="Line 27"/>
            <p:cNvSpPr>
              <a:spLocks noChangeShapeType="1"/>
            </p:cNvSpPr>
            <p:nvPr/>
          </p:nvSpPr>
          <p:spPr bwMode="auto">
            <a:xfrm>
              <a:off x="2880" y="2496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28600" y="15875"/>
            <a:ext cx="5562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/>
              <a:t>1a Read the following passage and  complete the table on Page8.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152400" y="1082675"/>
            <a:ext cx="2819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CC0099"/>
                </a:solidFill>
              </a:rPr>
              <a:t>playing hide-and-seek</a:t>
            </a:r>
          </a:p>
        </p:txBody>
      </p: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6248400" y="11430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CC0099"/>
                </a:solidFill>
              </a:rPr>
              <a:t>watching operas</a:t>
            </a:r>
          </a:p>
        </p:txBody>
      </p:sp>
      <p:sp>
        <p:nvSpPr>
          <p:cNvPr id="28702" name="Text Box 30"/>
          <p:cNvSpPr txBox="1">
            <a:spLocks noChangeArrowheads="1"/>
          </p:cNvSpPr>
          <p:nvPr/>
        </p:nvSpPr>
        <p:spPr bwMode="auto">
          <a:xfrm>
            <a:off x="152400" y="2301875"/>
            <a:ext cx="2819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CC0099"/>
                </a:solidFill>
              </a:rPr>
              <a:t>playing cards or chess</a:t>
            </a:r>
          </a:p>
        </p:txBody>
      </p:sp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6477000" y="2301875"/>
            <a:ext cx="2819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CC0099"/>
                </a:solidFill>
              </a:rPr>
              <a:t>listening to the radio</a:t>
            </a:r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0" y="4343400"/>
            <a:ext cx="3048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200" b="1"/>
              <a:t>playing and watching team sports</a:t>
            </a:r>
          </a:p>
        </p:txBody>
      </p:sp>
      <p:sp>
        <p:nvSpPr>
          <p:cNvPr id="28705" name="Text Box 33"/>
          <p:cNvSpPr txBox="1">
            <a:spLocks noChangeArrowheads="1"/>
          </p:cNvSpPr>
          <p:nvPr/>
        </p:nvSpPr>
        <p:spPr bwMode="auto">
          <a:xfrm>
            <a:off x="152400" y="5578475"/>
            <a:ext cx="2819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/>
              <a:t>playing games on computers</a:t>
            </a:r>
          </a:p>
        </p:txBody>
      </p:sp>
      <p:sp>
        <p:nvSpPr>
          <p:cNvPr id="28706" name="Text Box 34"/>
          <p:cNvSpPr txBox="1">
            <a:spLocks noChangeArrowheads="1"/>
          </p:cNvSpPr>
          <p:nvPr/>
        </p:nvSpPr>
        <p:spPr bwMode="auto">
          <a:xfrm>
            <a:off x="6400800" y="4359275"/>
            <a:ext cx="2819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/>
              <a:t>chatting on the Internet</a:t>
            </a:r>
          </a:p>
        </p:txBody>
      </p:sp>
      <p:sp>
        <p:nvSpPr>
          <p:cNvPr id="28707" name="Text Box 35"/>
          <p:cNvSpPr txBox="1">
            <a:spLocks noChangeArrowheads="1"/>
          </p:cNvSpPr>
          <p:nvPr/>
        </p:nvSpPr>
        <p:spPr bwMode="auto">
          <a:xfrm>
            <a:off x="6324600" y="5578475"/>
            <a:ext cx="2819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/>
              <a:t>traveling all over the world</a:t>
            </a:r>
          </a:p>
        </p:txBody>
      </p:sp>
      <p:sp>
        <p:nvSpPr>
          <p:cNvPr id="28709" name="Text Box 37"/>
          <p:cNvSpPr txBox="1">
            <a:spLocks noChangeArrowheads="1"/>
          </p:cNvSpPr>
          <p:nvPr/>
        </p:nvSpPr>
        <p:spPr bwMode="auto">
          <a:xfrm>
            <a:off x="1219200" y="6338888"/>
            <a:ext cx="6019800" cy="519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latin typeface="Cooper Black" panose="0208090404030B020404" pitchFamily="18" charset="0"/>
              </a:rPr>
              <a:t>Retell 1a according to the table.</a:t>
            </a:r>
          </a:p>
        </p:txBody>
      </p:sp>
      <p:sp>
        <p:nvSpPr>
          <p:cNvPr id="28710" name="WordArt 38"/>
          <p:cNvSpPr>
            <a:spLocks noChangeArrowheads="1" noChangeShapeType="1" noTextEdit="1"/>
          </p:cNvSpPr>
          <p:nvPr/>
        </p:nvSpPr>
        <p:spPr bwMode="auto">
          <a:xfrm>
            <a:off x="3352800" y="3505200"/>
            <a:ext cx="2667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oper Black" panose="0208090404030B020404"/>
              </a:rPr>
              <a:t>Leisure activity</a:t>
            </a:r>
            <a:endParaRPr lang="zh-CN" altLang="en-US" sz="3600" b="1" kern="1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Cooper Black" panose="0208090404030B020404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8717" name="WindowsMediaPlayer1" r:id="rId2" imgW="2133720" imgH="609480"/>
        </mc:Choice>
        <mc:Fallback>
          <p:control name="WindowsMediaPlayer1" r:id="rId2" imgW="2133720" imgH="609480">
            <p:pic>
              <p:nvPicPr>
                <p:cNvPr id="2" name="WindowsMediaPlayer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5791200" y="0"/>
                  <a:ext cx="2667000" cy="7620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87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8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8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88" grpId="0"/>
      <p:bldP spid="28701" grpId="0"/>
      <p:bldP spid="28702" grpId="0"/>
      <p:bldP spid="28703" grpId="0"/>
      <p:bldP spid="28704" grpId="0"/>
      <p:bldP spid="28705" grpId="0"/>
      <p:bldP spid="28706" grpId="0"/>
      <p:bldP spid="28707" grpId="0"/>
      <p:bldP spid="28709" grpId="0" animBg="1"/>
      <p:bldP spid="287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33400" y="381000"/>
            <a:ext cx="7848600" cy="5732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33400" y="1082675"/>
            <a:ext cx="8001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/>
              <a:t>1. Leisure activities play an important part in people’s lives.     </a:t>
            </a:r>
            <a:r>
              <a:rPr lang="zh-CN" altLang="en-US" sz="2400" b="1" dirty="0"/>
              <a:t>休闲活动在人们的生活中起着重要的作用。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219200" y="1981200"/>
            <a:ext cx="7239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0066"/>
                </a:solidFill>
              </a:rPr>
              <a:t>play a/an… part = play a/an… role  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66"/>
                </a:solidFill>
              </a:rPr>
              <a:t>扮演</a:t>
            </a:r>
            <a:r>
              <a:rPr lang="en-US" altLang="zh-CN" sz="2400" b="1" dirty="0">
                <a:solidFill>
                  <a:srgbClr val="FF0066"/>
                </a:solidFill>
              </a:rPr>
              <a:t>……</a:t>
            </a:r>
            <a:r>
              <a:rPr lang="zh-CN" altLang="en-US" sz="2400" b="1" dirty="0">
                <a:solidFill>
                  <a:srgbClr val="FF0066"/>
                </a:solidFill>
              </a:rPr>
              <a:t>角色；起</a:t>
            </a:r>
            <a:r>
              <a:rPr lang="en-US" altLang="zh-CN" sz="2400" b="1" dirty="0">
                <a:solidFill>
                  <a:srgbClr val="FF0066"/>
                </a:solidFill>
              </a:rPr>
              <a:t>……</a:t>
            </a:r>
            <a:r>
              <a:rPr lang="zh-CN" altLang="en-US" sz="2400" b="1" dirty="0">
                <a:solidFill>
                  <a:srgbClr val="FF0066"/>
                </a:solidFill>
              </a:rPr>
              <a:t>作用；有</a:t>
            </a:r>
            <a:r>
              <a:rPr lang="en-US" altLang="zh-CN" sz="2400" b="1" dirty="0">
                <a:solidFill>
                  <a:srgbClr val="FF0066"/>
                </a:solidFill>
              </a:rPr>
              <a:t>……</a:t>
            </a:r>
            <a:r>
              <a:rPr lang="zh-CN" altLang="en-US" sz="2400" b="1" dirty="0">
                <a:solidFill>
                  <a:srgbClr val="FF0066"/>
                </a:solidFill>
              </a:rPr>
              <a:t>影响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219200" y="3048000"/>
            <a:ext cx="67818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/>
              <a:t>e.g. Computer plays an important part in our 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/>
              <a:t>       daily lives.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762000" y="4953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/>
              <a:t>lives</a:t>
            </a:r>
          </a:p>
        </p:txBody>
      </p:sp>
      <p:sp>
        <p:nvSpPr>
          <p:cNvPr id="26631" name="AutoShape 7"/>
          <p:cNvSpPr/>
          <p:nvPr/>
        </p:nvSpPr>
        <p:spPr bwMode="auto">
          <a:xfrm>
            <a:off x="1676400" y="4724400"/>
            <a:ext cx="533400" cy="1066800"/>
          </a:xfrm>
          <a:prstGeom prst="leftBrace">
            <a:avLst>
              <a:gd name="adj1" fmla="val 16667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286000" y="4495800"/>
            <a:ext cx="640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</a:rPr>
              <a:t>life--- lives                 n. </a:t>
            </a:r>
            <a:r>
              <a:rPr lang="zh-CN" altLang="en-US" sz="2400" b="1">
                <a:solidFill>
                  <a:srgbClr val="FF0066"/>
                </a:solidFill>
              </a:rPr>
              <a:t>生活，生命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2286000" y="5562600"/>
            <a:ext cx="533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</a:rPr>
              <a:t>live--- lives              v.  </a:t>
            </a:r>
            <a:r>
              <a:rPr lang="zh-CN" altLang="en-US" sz="2400" b="1">
                <a:solidFill>
                  <a:srgbClr val="FF0066"/>
                </a:solidFill>
              </a:rPr>
              <a:t>居住，生活</a:t>
            </a:r>
          </a:p>
        </p:txBody>
      </p:sp>
      <p:sp>
        <p:nvSpPr>
          <p:cNvPr id="26635" name="WordArt 11"/>
          <p:cNvSpPr>
            <a:spLocks noChangeArrowheads="1" noChangeShapeType="1" noTextEdit="1"/>
          </p:cNvSpPr>
          <p:nvPr/>
        </p:nvSpPr>
        <p:spPr bwMode="auto">
          <a:xfrm rot="864816">
            <a:off x="5410200" y="0"/>
            <a:ext cx="3571875" cy="1400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3600" b="1" kern="1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535184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Language points</a:t>
            </a:r>
            <a:endParaRPr lang="zh-CN" altLang="en-US" sz="3600" b="1" kern="10" dirty="0">
              <a:ln w="9525">
                <a:rou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4535184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26636" name="Picture 12" descr="2014-01-21_14-25-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8438" y="4570413"/>
            <a:ext cx="1173162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8" name="Picture 14" descr="2014-01-22_14-45-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5638800"/>
            <a:ext cx="990600" cy="38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26628" grpId="0"/>
      <p:bldP spid="26629" grpId="0"/>
      <p:bldP spid="26630" grpId="0"/>
      <p:bldP spid="26631" grpId="0" animBg="1"/>
      <p:bldP spid="26632" grpId="0"/>
      <p:bldP spid="266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533400" y="381000"/>
            <a:ext cx="7848600" cy="5732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46085" name="WordArt 5"/>
          <p:cNvSpPr>
            <a:spLocks noChangeArrowheads="1" noChangeShapeType="1" noTextEdit="1"/>
          </p:cNvSpPr>
          <p:nvPr/>
        </p:nvSpPr>
        <p:spPr bwMode="auto">
          <a:xfrm rot="864816">
            <a:off x="5410200" y="0"/>
            <a:ext cx="3571875" cy="1400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3600" b="1" kern="1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535184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Language points</a:t>
            </a:r>
            <a:endParaRPr lang="zh-CN" altLang="en-US" sz="3600" b="1" kern="10">
              <a:ln w="9525">
                <a:rou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4535184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609600" y="1082675"/>
            <a:ext cx="7772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/>
              <a:t>2. Watching operas and listening to the radio were the main activities in their spare time.  </a:t>
            </a:r>
            <a:r>
              <a:rPr lang="zh-CN" altLang="en-US" sz="2400" b="1" dirty="0"/>
              <a:t>看戏和听广播是他们在空闲时间的主要活动。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762000" y="2424113"/>
            <a:ext cx="7239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0066"/>
                </a:solidFill>
              </a:rPr>
              <a:t>watching operas and listening to the radio </a:t>
            </a:r>
            <a:r>
              <a:rPr lang="zh-CN" altLang="en-US" sz="2400" b="1" dirty="0">
                <a:solidFill>
                  <a:srgbClr val="FF0066"/>
                </a:solidFill>
              </a:rPr>
              <a:t>是动名词短语，作这个句子的主语。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1219200" y="3262313"/>
            <a:ext cx="71628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/>
              <a:t>e.g. Reading books plays an important part in 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/>
              <a:t>       his life.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1219200" y="50292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/>
              <a:t>e.g. She often goes shopping in her spare time.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762000" y="4572000"/>
            <a:ext cx="640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0066"/>
                </a:solidFill>
              </a:rPr>
              <a:t>in one’s spare/free time  </a:t>
            </a:r>
            <a:r>
              <a:rPr lang="zh-CN" altLang="en-US" sz="2400" b="1" dirty="0">
                <a:solidFill>
                  <a:srgbClr val="FF0066"/>
                </a:solidFill>
              </a:rPr>
              <a:t>在某人的业余时间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7" grpId="0"/>
      <p:bldP spid="46088" grpId="0"/>
      <p:bldP spid="46089" grpId="0"/>
      <p:bldP spid="46090" grpId="0"/>
      <p:bldP spid="4609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533400" y="381000"/>
            <a:ext cx="7848600" cy="5732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47109" name="WordArt 5"/>
          <p:cNvSpPr>
            <a:spLocks noChangeArrowheads="1" noChangeShapeType="1" noTextEdit="1"/>
          </p:cNvSpPr>
          <p:nvPr/>
        </p:nvSpPr>
        <p:spPr bwMode="auto">
          <a:xfrm rot="864816">
            <a:off x="5410200" y="0"/>
            <a:ext cx="3571875" cy="1400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3600" b="1" kern="1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535184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Language points</a:t>
            </a:r>
            <a:endParaRPr lang="zh-CN" altLang="en-US" sz="3600" b="1" kern="10">
              <a:ln w="9525">
                <a:rou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4535184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609600" y="1250950"/>
            <a:ext cx="7924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/>
              <a:t>3. They go to visit some places of interest, and some people even make a tour abroad to see the world.  </a:t>
            </a:r>
            <a:r>
              <a:rPr lang="zh-CN" altLang="en-US" sz="2400" b="1" dirty="0"/>
              <a:t>他们去参观名胜古迹，有些人甚至去国外旅游。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838200" y="2681288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0066"/>
                </a:solidFill>
              </a:rPr>
              <a:t>make a tour abroad </a:t>
            </a:r>
            <a:r>
              <a:rPr lang="zh-CN" altLang="en-US" sz="2400" b="1" dirty="0">
                <a:solidFill>
                  <a:srgbClr val="FF0066"/>
                </a:solidFill>
              </a:rPr>
              <a:t>去国外旅游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1219200" y="3352800"/>
            <a:ext cx="716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/>
              <a:t>e.g. They plan to make a tour abroad next year.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533400" y="4557713"/>
            <a:ext cx="31242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/>
              <a:t>abroad                </a:t>
            </a:r>
          </a:p>
          <a:p>
            <a:pPr>
              <a:spcBef>
                <a:spcPct val="50000"/>
              </a:spcBef>
            </a:pPr>
            <a:r>
              <a:rPr lang="en-US" altLang="zh-CN" sz="2400" b="1"/>
              <a:t>adv.  </a:t>
            </a:r>
            <a:r>
              <a:rPr lang="zh-CN" altLang="en-US" sz="2400" b="1"/>
              <a:t>在国外，到国外</a:t>
            </a: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4191000" y="4800600"/>
            <a:ext cx="3397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</a:rPr>
              <a:t>go abroad   </a:t>
            </a:r>
            <a:r>
              <a:rPr lang="zh-CN" altLang="en-US" sz="2400" b="1">
                <a:solidFill>
                  <a:srgbClr val="FF0066"/>
                </a:solidFill>
              </a:rPr>
              <a:t>去国外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4191000" y="55626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</a:rPr>
              <a:t>at home and abroad  </a:t>
            </a:r>
            <a:r>
              <a:rPr lang="zh-CN" altLang="en-US" sz="2400" b="1">
                <a:solidFill>
                  <a:srgbClr val="FF0066"/>
                </a:solidFill>
              </a:rPr>
              <a:t>国内外 </a:t>
            </a:r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4191000" y="4114800"/>
            <a:ext cx="3397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</a:rPr>
              <a:t>be abroad   </a:t>
            </a:r>
            <a:r>
              <a:rPr lang="zh-CN" altLang="en-US" sz="2400" b="1">
                <a:solidFill>
                  <a:srgbClr val="FF0066"/>
                </a:solidFill>
              </a:rPr>
              <a:t>在国外</a:t>
            </a:r>
          </a:p>
        </p:txBody>
      </p:sp>
      <p:sp>
        <p:nvSpPr>
          <p:cNvPr id="47119" name="AutoShape 15"/>
          <p:cNvSpPr/>
          <p:nvPr/>
        </p:nvSpPr>
        <p:spPr bwMode="auto">
          <a:xfrm>
            <a:off x="3651250" y="4343400"/>
            <a:ext cx="539750" cy="1447800"/>
          </a:xfrm>
          <a:prstGeom prst="leftBrace">
            <a:avLst>
              <a:gd name="adj1" fmla="val 22353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47120" name="Picture 16" descr="2014-01-21_14-25-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4572000"/>
            <a:ext cx="1524000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1" grpId="0"/>
      <p:bldP spid="47112" grpId="0"/>
      <p:bldP spid="47113" grpId="0"/>
      <p:bldP spid="47115" grpId="0"/>
      <p:bldP spid="47116" grpId="0"/>
      <p:bldP spid="47117" grpId="0"/>
      <p:bldP spid="47118" grpId="0"/>
      <p:bldP spid="471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52400" y="242888"/>
            <a:ext cx="8915400" cy="519112"/>
          </a:xfrm>
          <a:prstGeom prst="rect">
            <a:avLst/>
          </a:prstGeom>
          <a:solidFill>
            <a:srgbClr val="FF6600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/>
              <a:t>1b  Read 1a and answer the following questions.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533400" y="1655763"/>
            <a:ext cx="79248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/>
              <a:t>1. When do people usually have their leisure </a:t>
            </a:r>
          </a:p>
          <a:p>
            <a:r>
              <a:rPr lang="en-US" altLang="zh-CN" sz="2800" b="1"/>
              <a:t>    activities?</a:t>
            </a:r>
          </a:p>
          <a:p>
            <a:endParaRPr lang="en-US" altLang="zh-CN" sz="2800" b="1"/>
          </a:p>
          <a:p>
            <a:endParaRPr lang="en-US" altLang="zh-CN" sz="2800" b="1"/>
          </a:p>
          <a:p>
            <a:r>
              <a:rPr lang="en-US" altLang="zh-CN" sz="2800" b="1"/>
              <a:t>2. How many kinds of leisure activities do </a:t>
            </a:r>
          </a:p>
          <a:p>
            <a:r>
              <a:rPr lang="en-US" altLang="zh-CN" sz="2800" b="1"/>
              <a:t>    you know? Give some examples.</a:t>
            </a:r>
          </a:p>
          <a:p>
            <a:endParaRPr lang="en-US" altLang="zh-CN" sz="2800" b="1"/>
          </a:p>
          <a:p>
            <a:r>
              <a:rPr lang="en-US" altLang="zh-CN" sz="2800" b="1"/>
              <a:t>3. What are your favorite leisure activities?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533400" y="2736850"/>
            <a:ext cx="845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    When they are not working or going to school.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nimBg="1"/>
      <p:bldP spid="27651" grpId="0"/>
      <p:bldP spid="2765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WordArt 2"/>
          <p:cNvSpPr>
            <a:spLocks noChangeArrowheads="1" noChangeShapeType="1"/>
          </p:cNvSpPr>
          <p:nvPr/>
        </p:nvSpPr>
        <p:spPr bwMode="auto">
          <a:xfrm>
            <a:off x="3048000" y="152400"/>
            <a:ext cx="2819400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11898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altLang="zh-CN" sz="3600" b="1">
                <a:ln w="9525">
                  <a:rou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Arail"/>
              </a:rPr>
              <a:t>Project</a:t>
            </a:r>
            <a:endParaRPr lang="zh-CN" altLang="en-US" sz="3600" b="1">
              <a:ln w="9525">
                <a:round/>
              </a:ln>
              <a:gradFill rotWithShape="0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Arail"/>
            </a:endParaRP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228600" y="882650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600" b="1">
                <a:latin typeface="Cooper Black" panose="0208090404030B020404" pitchFamily="18" charset="0"/>
              </a:rPr>
              <a:t>Making a Poster About Changing Leisure Activities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228600" y="1447800"/>
            <a:ext cx="861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000" b="1"/>
              <a:t>1. Leisure activities for children have changed a lot. Look at the table </a:t>
            </a:r>
          </a:p>
          <a:p>
            <a:r>
              <a:rPr lang="en-US" altLang="zh-CN" sz="2000" b="1"/>
              <a:t>    below and talk about them in groups.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228600" y="4572000"/>
            <a:ext cx="861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000" b="1"/>
              <a:t>2. Try to find out more changes in leisure activities and their pictures. </a:t>
            </a:r>
          </a:p>
          <a:p>
            <a:r>
              <a:rPr lang="en-US" altLang="zh-CN" sz="2000" b="1"/>
              <a:t>    You can ask your parents or grandparents for help if necessary.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228600" y="5257800"/>
            <a:ext cx="8610600" cy="1006475"/>
          </a:xfrm>
          <a:prstGeom prst="rect">
            <a:avLst/>
          </a:prstGeom>
          <a:solidFill>
            <a:schemeClr val="bg1">
              <a:alpha val="74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000" b="1"/>
              <a:t>3. Make a poster to show the changes with the topic </a:t>
            </a:r>
            <a:r>
              <a:rPr lang="en-US" altLang="zh-CN" sz="2000" b="1" i="1">
                <a:solidFill>
                  <a:srgbClr val="FF0000"/>
                </a:solidFill>
              </a:rPr>
              <a:t>Different Times, </a:t>
            </a:r>
          </a:p>
          <a:p>
            <a:r>
              <a:rPr lang="en-US" altLang="zh-CN" sz="2000" b="1" i="1">
                <a:solidFill>
                  <a:srgbClr val="FF0000"/>
                </a:solidFill>
              </a:rPr>
              <a:t>    Different Leisure Activities</a:t>
            </a:r>
            <a:r>
              <a:rPr lang="en-US" altLang="zh-CN" sz="2000" b="1"/>
              <a:t>. Choose the best one in each group and </a:t>
            </a:r>
          </a:p>
          <a:p>
            <a:r>
              <a:rPr lang="en-US" altLang="zh-CN" sz="2000" b="1"/>
              <a:t>    display it on the wall.</a:t>
            </a:r>
          </a:p>
        </p:txBody>
      </p:sp>
      <p:graphicFrame>
        <p:nvGraphicFramePr>
          <p:cNvPr id="45082" name="Group 26"/>
          <p:cNvGraphicFramePr>
            <a:graphicFrameLocks noGrp="1"/>
          </p:cNvGraphicFramePr>
          <p:nvPr/>
        </p:nvGraphicFramePr>
        <p:xfrm>
          <a:off x="609600" y="2286000"/>
          <a:ext cx="7924800" cy="2133600"/>
        </p:xfrm>
        <a:graphic>
          <a:graphicData uri="http://schemas.openxmlformats.org/drawingml/2006/table">
            <a:tbl>
              <a:tblPr/>
              <a:tblGrid>
                <a:gridCol w="39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In the past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watch movies in the open air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fly paper planes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roll iron rings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watch movies at home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fly model planes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go roller skating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heel spokes="8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45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50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45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45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45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nimBg="1"/>
      <p:bldP spid="4505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838200" y="269875"/>
            <a:ext cx="8229600" cy="6750050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660066"/>
                </a:solidFill>
                <a:latin typeface="Times New Roman" panose="02020603050405020304" pitchFamily="18" charset="0"/>
              </a:rPr>
              <a:t>Choose the best answer.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1</a:t>
            </a:r>
            <a:r>
              <a:rPr lang="en-US" sz="2400" b="1" dirty="0">
                <a:latin typeface="Times New Roman" panose="02020603050405020304" pitchFamily="18" charset="0"/>
              </a:rPr>
              <a:t>. —The</a:t>
            </a:r>
            <a:r>
              <a:rPr lang="en-US" altLang="zh-CN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</a:rPr>
              <a:t>farmers</a:t>
            </a:r>
            <a:r>
              <a:rPr lang="en-US" altLang="zh-CN" sz="2400" b="1" dirty="0">
                <a:latin typeface="Times New Roman" panose="02020603050405020304" pitchFamily="18" charset="0"/>
              </a:rPr>
              <a:t> in our village</a:t>
            </a:r>
            <a:r>
              <a:rPr lang="en-US" sz="2400" b="1" dirty="0">
                <a:latin typeface="Times New Roman" panose="02020603050405020304" pitchFamily="18" charset="0"/>
              </a:rPr>
              <a:t>  have  been  to  the  </a:t>
            </a:r>
            <a:r>
              <a:rPr lang="en-US" altLang="zh-CN" sz="2400" b="1" dirty="0">
                <a:latin typeface="Times New Roman" panose="02020603050405020304" pitchFamily="18" charset="0"/>
              </a:rPr>
              <a:t>USA</a:t>
            </a:r>
            <a:r>
              <a:rPr lang="en-US" sz="2400" b="1" dirty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2400" b="1" dirty="0">
                <a:latin typeface="Times New Roman" panose="02020603050405020304" pitchFamily="18" charset="0"/>
              </a:rPr>
              <a:t>    —Really ? When ______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</a:rPr>
              <a:t>there?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    A. </a:t>
            </a:r>
            <a:r>
              <a:rPr lang="en-US" sz="2400" b="1" dirty="0">
                <a:latin typeface="Times New Roman" panose="02020603050405020304" pitchFamily="18" charset="0"/>
              </a:rPr>
              <a:t>will  they  go		</a:t>
            </a:r>
            <a:r>
              <a:rPr lang="en-US" altLang="zh-CN" sz="2400" b="1" dirty="0">
                <a:latin typeface="Times New Roman" panose="02020603050405020304" pitchFamily="18" charset="0"/>
              </a:rPr>
              <a:t>        B. </a:t>
            </a:r>
            <a:r>
              <a:rPr lang="en-US" sz="2400" b="1" dirty="0">
                <a:latin typeface="Times New Roman" panose="02020603050405020304" pitchFamily="18" charset="0"/>
              </a:rPr>
              <a:t>did  they  go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    C.</a:t>
            </a:r>
            <a:r>
              <a:rPr lang="en-US" sz="2400" b="1" dirty="0">
                <a:latin typeface="Times New Roman" panose="02020603050405020304" pitchFamily="18" charset="0"/>
              </a:rPr>
              <a:t> do  they  go		</a:t>
            </a:r>
            <a:r>
              <a:rPr lang="en-US" altLang="zh-CN" sz="2400" b="1" dirty="0">
                <a:latin typeface="Times New Roman" panose="02020603050405020304" pitchFamily="18" charset="0"/>
              </a:rPr>
              <a:t>        D. </a:t>
            </a:r>
            <a:r>
              <a:rPr lang="en-US" sz="2400" b="1" dirty="0">
                <a:latin typeface="Times New Roman" panose="02020603050405020304" pitchFamily="18" charset="0"/>
              </a:rPr>
              <a:t>have  they  gone</a:t>
            </a:r>
            <a:endParaRPr lang="en-US" altLang="zh-CN" sz="2400" b="1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2. We now ______ him by writing letters. 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    A. keep away from	       B. keep on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    C. keep distance		       D. keep in touch with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3. Breakfast ______ an important part in our meals.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   A. goes              B. have             C. plays             D. get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4</a:t>
            </a:r>
            <a:r>
              <a:rPr lang="en-US" sz="2400" b="1" dirty="0">
                <a:latin typeface="Times New Roman" panose="02020603050405020304" pitchFamily="18" charset="0"/>
              </a:rPr>
              <a:t>.  Miss  Green  isn</a:t>
            </a:r>
            <a:r>
              <a:rPr lang="en-US" altLang="zh-CN" sz="2400" b="1" dirty="0">
                <a:latin typeface="Times New Roman" panose="02020603050405020304" pitchFamily="18" charset="0"/>
              </a:rPr>
              <a:t>’</a:t>
            </a:r>
            <a:r>
              <a:rPr lang="en-US" sz="2400" b="1" dirty="0">
                <a:latin typeface="Times New Roman" panose="02020603050405020304" pitchFamily="18" charset="0"/>
              </a:rPr>
              <a:t>t  in  the  office . </a:t>
            </a:r>
            <a:r>
              <a:rPr lang="en-US" altLang="zh-CN" sz="2400" b="1" dirty="0">
                <a:latin typeface="Times New Roman" panose="02020603050405020304" pitchFamily="18" charset="0"/>
              </a:rPr>
              <a:t>S</a:t>
            </a:r>
            <a:r>
              <a:rPr lang="en-US" sz="2400" b="1" dirty="0">
                <a:latin typeface="Times New Roman" panose="02020603050405020304" pitchFamily="18" charset="0"/>
              </a:rPr>
              <a:t>he</a:t>
            </a:r>
            <a:r>
              <a:rPr lang="en-US" altLang="zh-CN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</a:rPr>
              <a:t>___</a:t>
            </a:r>
            <a:r>
              <a:rPr lang="en-US" altLang="zh-CN" sz="2400" b="1" dirty="0">
                <a:latin typeface="Times New Roman" panose="02020603050405020304" pitchFamily="18" charset="0"/>
              </a:rPr>
              <a:t>_</a:t>
            </a:r>
            <a:r>
              <a:rPr lang="en-US" sz="2400" b="1" dirty="0">
                <a:latin typeface="Times New Roman" panose="02020603050405020304" pitchFamily="18" charset="0"/>
              </a:rPr>
              <a:t>__</a:t>
            </a:r>
            <a:r>
              <a:rPr lang="en-US" altLang="zh-CN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</a:rPr>
              <a:t>to the</a:t>
            </a:r>
            <a:r>
              <a:rPr lang="en-US" altLang="zh-CN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</a:rPr>
              <a:t>library.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  </a:t>
            </a:r>
            <a:r>
              <a:rPr lang="zh-CN" altLang="en-US" sz="2400" b="1" dirty="0">
                <a:latin typeface="Times New Roman" panose="02020603050405020304" pitchFamily="18" charset="0"/>
              </a:rPr>
              <a:t>Ａ</a:t>
            </a:r>
            <a:r>
              <a:rPr lang="en-US" sz="2400" b="1" dirty="0">
                <a:latin typeface="Times New Roman" panose="02020603050405020304" pitchFamily="18" charset="0"/>
              </a:rPr>
              <a:t>. has  gone	 </a:t>
            </a:r>
            <a:r>
              <a:rPr lang="en-US" altLang="zh-CN" sz="2400" b="1" dirty="0">
                <a:latin typeface="Times New Roman" panose="02020603050405020304" pitchFamily="18" charset="0"/>
              </a:rPr>
              <a:t>                             </a:t>
            </a:r>
            <a:r>
              <a:rPr lang="zh-CN" altLang="en-US" sz="2400" b="1" dirty="0">
                <a:latin typeface="Times New Roman" panose="02020603050405020304" pitchFamily="18" charset="0"/>
              </a:rPr>
              <a:t>Ｂ</a:t>
            </a:r>
            <a:r>
              <a:rPr lang="en-US" sz="2400" b="1" dirty="0">
                <a:latin typeface="Times New Roman" panose="02020603050405020304" pitchFamily="18" charset="0"/>
              </a:rPr>
              <a:t>. went	 </a:t>
            </a:r>
            <a:endParaRPr lang="en-US" altLang="zh-CN" sz="2400" b="1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  </a:t>
            </a:r>
            <a:r>
              <a:rPr lang="zh-CN" altLang="en-US" sz="2400" b="1" dirty="0">
                <a:latin typeface="Times New Roman" panose="02020603050405020304" pitchFamily="18" charset="0"/>
              </a:rPr>
              <a:t>Ｃ</a:t>
            </a:r>
            <a:r>
              <a:rPr lang="en-US" sz="2400" b="1" dirty="0">
                <a:latin typeface="Times New Roman" panose="02020603050405020304" pitchFamily="18" charset="0"/>
              </a:rPr>
              <a:t>.will  go	     </a:t>
            </a:r>
            <a:r>
              <a:rPr lang="en-US" altLang="zh-CN" sz="2400" b="1" dirty="0">
                <a:latin typeface="Times New Roman" panose="02020603050405020304" pitchFamily="18" charset="0"/>
              </a:rPr>
              <a:t>                         </a:t>
            </a:r>
            <a:r>
              <a:rPr lang="zh-CN" altLang="en-US" sz="2400" b="1" dirty="0">
                <a:latin typeface="Times New Roman" panose="02020603050405020304" pitchFamily="18" charset="0"/>
              </a:rPr>
              <a:t>Ｄ</a:t>
            </a:r>
            <a:r>
              <a:rPr lang="en-US" sz="2400" b="1" dirty="0">
                <a:latin typeface="Times New Roman" panose="02020603050405020304" pitchFamily="18" charset="0"/>
              </a:rPr>
              <a:t>.  has  been</a:t>
            </a:r>
            <a:r>
              <a:rPr lang="zh-CN" altLang="en-US" sz="2400" b="1" dirty="0">
                <a:latin typeface="Times New Roman" panose="02020603050405020304" pitchFamily="18" charset="0"/>
              </a:rPr>
              <a:t>　</a:t>
            </a:r>
          </a:p>
        </p:txBody>
      </p:sp>
      <p:sp>
        <p:nvSpPr>
          <p:cNvPr id="15363" name="Oval 6"/>
          <p:cNvSpPr>
            <a:spLocks noChangeArrowheads="1"/>
          </p:cNvSpPr>
          <p:nvPr/>
        </p:nvSpPr>
        <p:spPr bwMode="auto">
          <a:xfrm>
            <a:off x="4876800" y="1828800"/>
            <a:ext cx="609600" cy="381000"/>
          </a:xfrm>
          <a:prstGeom prst="ellipse">
            <a:avLst/>
          </a:prstGeom>
          <a:solidFill>
            <a:srgbClr val="FF0000">
              <a:alpha val="39999"/>
            </a:srgbClr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5364" name="Oval 7"/>
          <p:cNvSpPr>
            <a:spLocks noChangeArrowheads="1"/>
          </p:cNvSpPr>
          <p:nvPr/>
        </p:nvSpPr>
        <p:spPr bwMode="auto">
          <a:xfrm>
            <a:off x="4800600" y="3733800"/>
            <a:ext cx="609600" cy="381000"/>
          </a:xfrm>
          <a:prstGeom prst="ellipse">
            <a:avLst/>
          </a:prstGeom>
          <a:solidFill>
            <a:srgbClr val="FF0000">
              <a:alpha val="39999"/>
            </a:srgbClr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5365" name="Oval 8"/>
          <p:cNvSpPr>
            <a:spLocks noChangeArrowheads="1"/>
          </p:cNvSpPr>
          <p:nvPr/>
        </p:nvSpPr>
        <p:spPr bwMode="auto">
          <a:xfrm>
            <a:off x="4800600" y="4648200"/>
            <a:ext cx="609600" cy="381000"/>
          </a:xfrm>
          <a:prstGeom prst="ellipse">
            <a:avLst/>
          </a:prstGeom>
          <a:solidFill>
            <a:srgbClr val="FF0000">
              <a:alpha val="39999"/>
            </a:srgbClr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5366" name="Oval 9"/>
          <p:cNvSpPr>
            <a:spLocks noChangeArrowheads="1"/>
          </p:cNvSpPr>
          <p:nvPr/>
        </p:nvSpPr>
        <p:spPr bwMode="auto">
          <a:xfrm>
            <a:off x="914400" y="6172200"/>
            <a:ext cx="609600" cy="381000"/>
          </a:xfrm>
          <a:prstGeom prst="ellipse">
            <a:avLst/>
          </a:prstGeom>
          <a:solidFill>
            <a:srgbClr val="FF0000">
              <a:alpha val="39999"/>
            </a:srgbClr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5368" name="WordArt 8"/>
          <p:cNvSpPr>
            <a:spLocks noChangeArrowheads="1" noChangeShapeType="1"/>
          </p:cNvSpPr>
          <p:nvPr/>
        </p:nvSpPr>
        <p:spPr bwMode="auto">
          <a:xfrm>
            <a:off x="7223125" y="76200"/>
            <a:ext cx="1844675" cy="685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11898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altLang="zh-CN" sz="3600" b="1" dirty="0">
                <a:ln w="9525">
                  <a:round/>
                </a:ln>
                <a:solidFill>
                  <a:srgbClr val="FF0000"/>
                </a:solidFill>
                <a:latin typeface="Arail"/>
              </a:rPr>
              <a:t>Exercises</a:t>
            </a:r>
            <a:endParaRPr lang="zh-CN" altLang="en-US" sz="3600" b="1" dirty="0">
              <a:ln w="9525">
                <a:round/>
              </a:ln>
              <a:solidFill>
                <a:srgbClr val="FF0000"/>
              </a:solidFill>
              <a:latin typeface="Arail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 autoUpdateAnimBg="0"/>
      <p:bldP spid="15364" grpId="0" animBg="1" autoUpdateAnimBg="0"/>
      <p:bldP spid="15365" grpId="0" animBg="1" autoUpdateAnimBg="0"/>
      <p:bldP spid="15366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524000" y="979488"/>
            <a:ext cx="8229600" cy="509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800" b="1" i="1" u="sng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Translate the following sentences into English.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1.  </a:t>
            </a:r>
            <a:r>
              <a:rPr lang="zh-CN" altLang="en-US" sz="2800" b="1">
                <a:latin typeface="Times New Roman" panose="02020603050405020304" pitchFamily="18" charset="0"/>
              </a:rPr>
              <a:t>吉姆已做完作业，他现在有空了。</a:t>
            </a:r>
          </a:p>
          <a:p>
            <a:pPr>
              <a:lnSpc>
                <a:spcPct val="130000"/>
              </a:lnSpc>
            </a:pPr>
            <a:endParaRPr lang="zh-CN" altLang="en-US" sz="2800" b="1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2800" b="1">
                <a:latin typeface="Times New Roman" panose="02020603050405020304" pitchFamily="18" charset="0"/>
              </a:rPr>
              <a:t> 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2. </a:t>
            </a:r>
            <a:r>
              <a:rPr lang="zh-CN" altLang="en-US" sz="2800" b="1">
                <a:latin typeface="Times New Roman" panose="02020603050405020304" pitchFamily="18" charset="0"/>
              </a:rPr>
              <a:t>孩子们喜欢玩捉迷藏。</a:t>
            </a:r>
          </a:p>
          <a:p>
            <a:pPr>
              <a:lnSpc>
                <a:spcPct val="130000"/>
              </a:lnSpc>
            </a:pPr>
            <a:r>
              <a:rPr lang="zh-CN" altLang="en-US" sz="2800" b="1">
                <a:latin typeface="Times New Roman" panose="02020603050405020304" pitchFamily="18" charset="0"/>
              </a:rPr>
              <a:t> 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3. </a:t>
            </a:r>
            <a:r>
              <a:rPr lang="zh-CN" altLang="en-US" sz="2800" b="1">
                <a:latin typeface="Times New Roman" panose="02020603050405020304" pitchFamily="18" charset="0"/>
              </a:rPr>
              <a:t>你想去国外旅游吗？</a:t>
            </a:r>
          </a:p>
          <a:p>
            <a:pPr>
              <a:lnSpc>
                <a:spcPct val="130000"/>
              </a:lnSpc>
            </a:pPr>
            <a:r>
              <a:rPr lang="zh-CN" altLang="en-US" sz="2800" b="1">
                <a:latin typeface="Times New Roman" panose="02020603050405020304" pitchFamily="18" charset="0"/>
              </a:rPr>
              <a:t> 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5. </a:t>
            </a:r>
            <a:r>
              <a:rPr lang="zh-CN" altLang="en-US" sz="2800" b="1">
                <a:latin typeface="Times New Roman" panose="02020603050405020304" pitchFamily="18" charset="0"/>
              </a:rPr>
              <a:t>他这些天上哪儿去了？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981200" y="2046288"/>
            <a:ext cx="6300788" cy="496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Jim has finished his homework already. </a:t>
            </a: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He is free now.</a:t>
            </a:r>
          </a:p>
          <a:p>
            <a:pPr>
              <a:lnSpc>
                <a:spcPct val="130000"/>
              </a:lnSpc>
            </a:pPr>
            <a:endParaRPr lang="en-US" altLang="zh-CN" sz="28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Children like playing hide-and-seek.</a:t>
            </a:r>
          </a:p>
          <a:p>
            <a:pPr>
              <a:lnSpc>
                <a:spcPct val="130000"/>
              </a:lnSpc>
            </a:pPr>
            <a:endParaRPr lang="en-US" altLang="zh-CN" sz="28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Would you like to make a tour abroad?</a:t>
            </a:r>
          </a:p>
          <a:p>
            <a:pPr>
              <a:lnSpc>
                <a:spcPct val="130000"/>
              </a:lnSpc>
            </a:pPr>
            <a:endParaRPr lang="en-US" altLang="zh-CN" sz="28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Where has he been these days</a:t>
            </a: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？</a:t>
            </a:r>
          </a:p>
          <a:p>
            <a:endParaRPr lang="en-US" altLang="zh-CN" sz="2800" b="1" dirty="0">
              <a:latin typeface="Times New Roman" panose="02020603050405020304" pitchFamily="18" charset="0"/>
            </a:endParaRPr>
          </a:p>
        </p:txBody>
      </p:sp>
      <p:sp>
        <p:nvSpPr>
          <p:cNvPr id="14340" name="WordArt 4"/>
          <p:cNvSpPr>
            <a:spLocks noChangeArrowheads="1" noChangeShapeType="1"/>
          </p:cNvSpPr>
          <p:nvPr/>
        </p:nvSpPr>
        <p:spPr bwMode="auto">
          <a:xfrm>
            <a:off x="7223125" y="152400"/>
            <a:ext cx="1844675" cy="685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11898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altLang="zh-CN" sz="3600" b="1">
                <a:ln w="9525">
                  <a:round/>
                </a:ln>
                <a:solidFill>
                  <a:srgbClr val="FF0000"/>
                </a:solidFill>
                <a:latin typeface="Arail"/>
              </a:rPr>
              <a:t>Exercises</a:t>
            </a:r>
            <a:endParaRPr lang="zh-CN" altLang="en-US" sz="3600" b="1">
              <a:ln w="9525">
                <a:round/>
              </a:ln>
              <a:solidFill>
                <a:srgbClr val="FF0000"/>
              </a:solidFill>
              <a:latin typeface="Arail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9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9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9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9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9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91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91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91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91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91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WordArt 2"/>
          <p:cNvSpPr>
            <a:spLocks noChangeArrowheads="1" noChangeShapeType="1"/>
          </p:cNvSpPr>
          <p:nvPr/>
        </p:nvSpPr>
        <p:spPr bwMode="auto">
          <a:xfrm>
            <a:off x="5937250" y="190500"/>
            <a:ext cx="25209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i="1" dirty="0">
                <a:ln w="9525">
                  <a:solidFill>
                    <a:srgbClr val="000000"/>
                  </a:solidFill>
                  <a:rou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summary</a:t>
            </a:r>
            <a:endParaRPr lang="zh-CN" altLang="en-US" sz="3600" i="1" dirty="0">
              <a:ln w="9525">
                <a:solidFill>
                  <a:srgbClr val="000000"/>
                </a:solidFill>
                <a:round/>
              </a:ln>
              <a:solidFill>
                <a:srgbClr val="FFFF00"/>
              </a:solidFill>
              <a:effectLst>
                <a:outerShdw dist="35921" dir="2700000" algn="ctr" rotWithShape="0">
                  <a:srgbClr val="808080">
                    <a:alpha val="75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6867" name="WordArt 3"/>
          <p:cNvSpPr>
            <a:spLocks noChangeArrowheads="1" noChangeShapeType="1"/>
          </p:cNvSpPr>
          <p:nvPr/>
        </p:nvSpPr>
        <p:spPr bwMode="auto">
          <a:xfrm>
            <a:off x="228600" y="788988"/>
            <a:ext cx="1511300" cy="433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ail"/>
              </a:rPr>
              <a:t>We learn: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ail"/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827213" y="4451350"/>
            <a:ext cx="6705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FF0000"/>
                </a:solidFill>
              </a:rPr>
              <a:t>1. Talk about the changing leisure activities.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FF0000"/>
                </a:solidFill>
              </a:rPr>
              <a:t>2. Make a poster.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FF0000"/>
                </a:solidFill>
              </a:rPr>
              <a:t>3. </a:t>
            </a:r>
            <a:r>
              <a:rPr lang="en-US" altLang="zh-CN" b="1" dirty="0">
                <a:solidFill>
                  <a:srgbClr val="FF0000"/>
                </a:solidFill>
              </a:rPr>
              <a:t>Use the Present Perfect Tense.</a:t>
            </a:r>
          </a:p>
        </p:txBody>
      </p:sp>
      <p:sp>
        <p:nvSpPr>
          <p:cNvPr id="36869" name="WordArt 5"/>
          <p:cNvSpPr>
            <a:spLocks noChangeArrowheads="1" noChangeShapeType="1"/>
          </p:cNvSpPr>
          <p:nvPr/>
        </p:nvSpPr>
        <p:spPr bwMode="auto">
          <a:xfrm>
            <a:off x="300038" y="4451350"/>
            <a:ext cx="1511300" cy="433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ail"/>
              </a:rPr>
              <a:t>We can: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ail"/>
            </a:endParaRP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824038" y="752475"/>
            <a:ext cx="664845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FF0000"/>
                </a:solidFill>
              </a:rPr>
              <a:t>1. Some words: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0000CC"/>
                </a:solidFill>
              </a:rPr>
              <a:t>    leisure, hide, hide-and-seek, chess, radio, spare, 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0000CC"/>
                </a:solidFill>
              </a:rPr>
              <a:t>    recent, abroad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FF0000"/>
                </a:solidFill>
              </a:rPr>
              <a:t>2. Some phrases: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0000CC"/>
                </a:solidFill>
              </a:rPr>
              <a:t>    play an important part in,  play hide-and-seek, play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0000CC"/>
                </a:solidFill>
              </a:rPr>
              <a:t>    chess, in one’s spare time, make a tour abroad, in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0000CC"/>
                </a:solidFill>
              </a:rPr>
              <a:t>    the open air, roll iron rings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FF0000"/>
                </a:solidFill>
              </a:rPr>
              <a:t>3. Some sentences: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b="1" dirty="0">
                <a:solidFill>
                  <a:srgbClr val="0000CC"/>
                </a:solidFill>
                <a:latin typeface="Kingsoft Phonetic Plain" pitchFamily="2" charset="2"/>
              </a:rPr>
              <a:t> </a:t>
            </a:r>
            <a:r>
              <a:rPr lang="en-US" altLang="zh-CN" sz="2000" b="1" dirty="0">
                <a:solidFill>
                  <a:srgbClr val="0000CC"/>
                </a:solidFill>
              </a:rPr>
              <a:t>Watching operas and listening to the radio were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0000CC"/>
                </a:solidFill>
              </a:rPr>
              <a:t>    the main activities in their spare time.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animBg="1"/>
      <p:bldP spid="36868" grpId="0" bldLvl="0" autoUpdateAnimBg="0"/>
      <p:bldP spid="36869" grpId="0" animBg="1"/>
      <p:bldP spid="36870" grpId="0" bldLvl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133600" y="304800"/>
            <a:ext cx="7315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Cooper Black" panose="0208090404030B020404" pitchFamily="18" charset="0"/>
              </a:rPr>
              <a:t>                  Homework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2209800" y="3332163"/>
            <a:ext cx="6083300" cy="1163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3200" b="1" dirty="0">
                <a:solidFill>
                  <a:srgbClr val="CC0099"/>
                </a:solidFill>
              </a:rPr>
              <a:t>3. Make a </a:t>
            </a:r>
            <a:r>
              <a:rPr lang="en-US" altLang="zh-CN" sz="3200" b="1" dirty="0">
                <a:solidFill>
                  <a:srgbClr val="000000"/>
                </a:solidFill>
              </a:rPr>
              <a:t>poster</a:t>
            </a:r>
            <a:r>
              <a:rPr lang="en-US" altLang="zh-CN" sz="3200" b="1" dirty="0">
                <a:solidFill>
                  <a:srgbClr val="CC0099"/>
                </a:solidFill>
              </a:rPr>
              <a:t> about  </a:t>
            </a:r>
          </a:p>
          <a:p>
            <a:pPr>
              <a:spcBef>
                <a:spcPct val="20000"/>
              </a:spcBef>
            </a:pPr>
            <a:r>
              <a:rPr lang="en-US" altLang="zh-CN" sz="3200" b="1" dirty="0">
                <a:solidFill>
                  <a:srgbClr val="CC0099"/>
                </a:solidFill>
              </a:rPr>
              <a:t>   changing leisure activities.</a:t>
            </a:r>
            <a:endParaRPr lang="en-US" altLang="zh-CN" sz="3200" b="1" i="1" dirty="0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2895600" y="1304925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3200" b="1" dirty="0">
                <a:solidFill>
                  <a:srgbClr val="CC0099"/>
                </a:solidFill>
              </a:rPr>
              <a:t>1. Read </a:t>
            </a:r>
            <a:r>
              <a:rPr lang="en-US" altLang="zh-CN" sz="3200" b="1" dirty="0">
                <a:solidFill>
                  <a:srgbClr val="000000"/>
                </a:solidFill>
              </a:rPr>
              <a:t>1a</a:t>
            </a:r>
            <a:r>
              <a:rPr lang="en-US" altLang="zh-CN" sz="3200" b="1" dirty="0">
                <a:solidFill>
                  <a:srgbClr val="CC0099"/>
                </a:solidFill>
              </a:rPr>
              <a:t> aloud.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2667000" y="2189163"/>
            <a:ext cx="5105400" cy="1163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3200" b="1" dirty="0">
                <a:solidFill>
                  <a:srgbClr val="CC0099"/>
                </a:solidFill>
              </a:rPr>
              <a:t>2. Finish </a:t>
            </a:r>
            <a:r>
              <a:rPr lang="en-US" altLang="zh-CN" sz="3200" b="1" dirty="0">
                <a:solidFill>
                  <a:srgbClr val="000000"/>
                </a:solidFill>
              </a:rPr>
              <a:t>Section D</a:t>
            </a:r>
            <a:r>
              <a:rPr lang="en-US" altLang="zh-CN" sz="3200" b="1" dirty="0">
                <a:solidFill>
                  <a:srgbClr val="CC0099"/>
                </a:solidFill>
              </a:rPr>
              <a:t> in </a:t>
            </a:r>
          </a:p>
          <a:p>
            <a:pPr>
              <a:spcBef>
                <a:spcPct val="20000"/>
              </a:spcBef>
            </a:pPr>
            <a:r>
              <a:rPr lang="en-US" altLang="zh-CN" sz="3200" b="1" dirty="0">
                <a:solidFill>
                  <a:srgbClr val="CC0099"/>
                </a:solidFill>
              </a:rPr>
              <a:t>    your workbook.</a:t>
            </a:r>
            <a:endParaRPr lang="en-US" altLang="zh-CN" sz="3200" b="1" i="1" dirty="0"/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1828800" y="4572000"/>
            <a:ext cx="5486400" cy="117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3200" b="1" dirty="0">
                <a:solidFill>
                  <a:srgbClr val="CC0099"/>
                </a:solidFill>
              </a:rPr>
              <a:t>4. Preview </a:t>
            </a:r>
            <a:r>
              <a:rPr lang="en-US" altLang="zh-CN" sz="3200" b="1" dirty="0">
                <a:solidFill>
                  <a:srgbClr val="000000"/>
                </a:solidFill>
              </a:rPr>
              <a:t>Section A </a:t>
            </a:r>
            <a:r>
              <a:rPr lang="en-US" altLang="zh-CN" sz="3200" b="1" dirty="0">
                <a:solidFill>
                  <a:srgbClr val="CC0099"/>
                </a:solidFill>
              </a:rPr>
              <a:t>in </a:t>
            </a:r>
          </a:p>
          <a:p>
            <a:pPr>
              <a:spcBef>
                <a:spcPct val="20000"/>
              </a:spcBef>
            </a:pPr>
            <a:r>
              <a:rPr lang="en-US" altLang="zh-CN" sz="3200" b="1" dirty="0">
                <a:solidFill>
                  <a:srgbClr val="CC0099"/>
                </a:solidFill>
              </a:rPr>
              <a:t>   Topic 2</a:t>
            </a:r>
            <a:r>
              <a:rPr lang="en-US" altLang="zh-CN" sz="3200" b="1" dirty="0" smtClean="0">
                <a:solidFill>
                  <a:srgbClr val="CC0099"/>
                </a:solidFill>
              </a:rPr>
              <a:t>. </a:t>
            </a:r>
            <a:endParaRPr lang="en-US" altLang="zh-CN" sz="3200" b="1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789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789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789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789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789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/>
      <p:bldP spid="37892" grpId="0"/>
      <p:bldP spid="37893" grpId="0"/>
      <p:bldP spid="378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0" name="AutoShape 20"/>
          <p:cNvSpPr>
            <a:spLocks noChangeArrowheads="1"/>
          </p:cNvSpPr>
          <p:nvPr/>
        </p:nvSpPr>
        <p:spPr bwMode="auto">
          <a:xfrm>
            <a:off x="457200" y="304800"/>
            <a:ext cx="2514600" cy="533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3200" b="1"/>
              <a:t>Functions</a:t>
            </a:r>
          </a:p>
        </p:txBody>
      </p:sp>
      <p:sp>
        <p:nvSpPr>
          <p:cNvPr id="41037" name="Text Box 77"/>
          <p:cNvSpPr txBox="1">
            <a:spLocks noChangeArrowheads="1"/>
          </p:cNvSpPr>
          <p:nvPr/>
        </p:nvSpPr>
        <p:spPr bwMode="auto">
          <a:xfrm>
            <a:off x="609600" y="3724275"/>
            <a:ext cx="7391400" cy="482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/>
              <a:t>= I had no time to travel, but I still felt very happy.</a:t>
            </a:r>
          </a:p>
        </p:txBody>
      </p:sp>
      <p:sp>
        <p:nvSpPr>
          <p:cNvPr id="41038" name="Text Box 78"/>
          <p:cNvSpPr txBox="1">
            <a:spLocks noChangeArrowheads="1"/>
          </p:cNvSpPr>
          <p:nvPr/>
        </p:nvSpPr>
        <p:spPr bwMode="auto">
          <a:xfrm>
            <a:off x="609600" y="2428875"/>
            <a:ext cx="7391400" cy="482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400" b="1"/>
              <a:t>= How wonderful the experience is!</a:t>
            </a:r>
          </a:p>
        </p:txBody>
      </p:sp>
      <p:sp>
        <p:nvSpPr>
          <p:cNvPr id="41040" name="Text Box 80"/>
          <p:cNvSpPr txBox="1">
            <a:spLocks noChangeArrowheads="1"/>
          </p:cNvSpPr>
          <p:nvPr/>
        </p:nvSpPr>
        <p:spPr bwMode="auto">
          <a:xfrm>
            <a:off x="609600" y="1514475"/>
            <a:ext cx="7391400" cy="482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400" b="1"/>
              <a:t>=That’s the bell. = The bell is ringing.</a:t>
            </a:r>
          </a:p>
        </p:txBody>
      </p:sp>
      <p:sp>
        <p:nvSpPr>
          <p:cNvPr id="41041" name="Text Box 81"/>
          <p:cNvSpPr txBox="1">
            <a:spLocks noChangeArrowheads="1"/>
          </p:cNvSpPr>
          <p:nvPr/>
        </p:nvSpPr>
        <p:spPr bwMode="auto">
          <a:xfrm>
            <a:off x="609600" y="1057275"/>
            <a:ext cx="7391400" cy="482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/>
              <a:t>There </a:t>
            </a:r>
            <a:r>
              <a:rPr lang="en-US" altLang="zh-CN" sz="2400" b="1" u="sng"/>
              <a:t>goes</a:t>
            </a:r>
            <a:r>
              <a:rPr lang="en-US" altLang="zh-CN" sz="2400" b="1"/>
              <a:t> the bell.</a:t>
            </a:r>
          </a:p>
        </p:txBody>
      </p:sp>
      <p:sp>
        <p:nvSpPr>
          <p:cNvPr id="41042" name="Text Box 82"/>
          <p:cNvSpPr txBox="1">
            <a:spLocks noChangeArrowheads="1"/>
          </p:cNvSpPr>
          <p:nvPr/>
        </p:nvSpPr>
        <p:spPr bwMode="auto">
          <a:xfrm>
            <a:off x="609600" y="1971675"/>
            <a:ext cx="7391400" cy="482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u="sng"/>
              <a:t>What a</a:t>
            </a:r>
            <a:r>
              <a:rPr lang="en-US" altLang="zh-CN" sz="2400" b="1"/>
              <a:t> wonderful experience!</a:t>
            </a:r>
          </a:p>
        </p:txBody>
      </p:sp>
      <p:sp>
        <p:nvSpPr>
          <p:cNvPr id="41043" name="Text Box 83"/>
          <p:cNvSpPr txBox="1">
            <a:spLocks noChangeArrowheads="1"/>
          </p:cNvSpPr>
          <p:nvPr/>
        </p:nvSpPr>
        <p:spPr bwMode="auto">
          <a:xfrm>
            <a:off x="609600" y="2886075"/>
            <a:ext cx="7391400" cy="8477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u="sng"/>
              <a:t>Though</a:t>
            </a:r>
            <a:r>
              <a:rPr lang="en-US" altLang="zh-CN" sz="2400" b="1"/>
              <a:t> I had no time to travel, I </a:t>
            </a:r>
            <a:r>
              <a:rPr lang="en-US" altLang="zh-CN" sz="2400" b="1" u="sng"/>
              <a:t>still</a:t>
            </a:r>
            <a:r>
              <a:rPr lang="en-US" altLang="zh-CN" sz="2400" b="1"/>
              <a:t> felt very happy.</a:t>
            </a:r>
          </a:p>
        </p:txBody>
      </p:sp>
      <p:sp>
        <p:nvSpPr>
          <p:cNvPr id="41044" name="Text Box 84"/>
          <p:cNvSpPr txBox="1">
            <a:spLocks noChangeArrowheads="1"/>
          </p:cNvSpPr>
          <p:nvPr/>
        </p:nvSpPr>
        <p:spPr bwMode="auto">
          <a:xfrm>
            <a:off x="609600" y="4181475"/>
            <a:ext cx="7391400" cy="482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/>
              <a:t>To help others </a:t>
            </a:r>
            <a:r>
              <a:rPr lang="en-US" altLang="zh-CN" sz="2400" b="1" u="sng"/>
              <a:t>makes</a:t>
            </a:r>
            <a:r>
              <a:rPr lang="en-US" altLang="zh-CN" sz="2400" b="1"/>
              <a:t> us happy.</a:t>
            </a:r>
          </a:p>
        </p:txBody>
      </p:sp>
      <p:sp>
        <p:nvSpPr>
          <p:cNvPr id="41045" name="Text Box 85"/>
          <p:cNvSpPr txBox="1">
            <a:spLocks noChangeArrowheads="1"/>
          </p:cNvSpPr>
          <p:nvPr/>
        </p:nvSpPr>
        <p:spPr bwMode="auto">
          <a:xfrm>
            <a:off x="609600" y="5172075"/>
            <a:ext cx="7391400" cy="96996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/>
              <a:t>I think it is important to remember the past, live </a:t>
            </a:r>
            <a:r>
              <a:rPr lang="en-US" altLang="zh-CN" sz="3200" b="1" i="1" u="sng">
                <a:solidFill>
                  <a:srgbClr val="6600FF"/>
                </a:solidFill>
              </a:rPr>
              <a:t>in</a:t>
            </a:r>
            <a:r>
              <a:rPr lang="en-US" altLang="zh-CN" sz="2400" b="1"/>
              <a:t> the present and dream </a:t>
            </a:r>
            <a:r>
              <a:rPr lang="en-US" altLang="zh-CN" sz="3200" b="1" i="1" u="sng">
                <a:solidFill>
                  <a:srgbClr val="6600FF"/>
                </a:solidFill>
              </a:rPr>
              <a:t>about</a:t>
            </a:r>
            <a:r>
              <a:rPr lang="en-US" altLang="zh-CN" sz="2400" b="1"/>
              <a:t> the future.</a:t>
            </a:r>
          </a:p>
        </p:txBody>
      </p:sp>
      <p:sp>
        <p:nvSpPr>
          <p:cNvPr id="41034" name="Text Box 74"/>
          <p:cNvSpPr txBox="1">
            <a:spLocks noChangeArrowheads="1"/>
          </p:cNvSpPr>
          <p:nvPr/>
        </p:nvSpPr>
        <p:spPr bwMode="auto">
          <a:xfrm>
            <a:off x="609600" y="1514475"/>
            <a:ext cx="7391400" cy="457200"/>
          </a:xfrm>
          <a:prstGeom prst="rect">
            <a:avLst/>
          </a:prstGeom>
          <a:solidFill>
            <a:srgbClr val="00FF00">
              <a:alpha val="3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400" b="1"/>
          </a:p>
        </p:txBody>
      </p:sp>
      <p:sp>
        <p:nvSpPr>
          <p:cNvPr id="40998" name="Text Box 38"/>
          <p:cNvSpPr txBox="1">
            <a:spLocks noChangeArrowheads="1"/>
          </p:cNvSpPr>
          <p:nvPr/>
        </p:nvSpPr>
        <p:spPr bwMode="auto">
          <a:xfrm>
            <a:off x="609600" y="2428875"/>
            <a:ext cx="7391400" cy="457200"/>
          </a:xfrm>
          <a:prstGeom prst="rect">
            <a:avLst/>
          </a:prstGeom>
          <a:solidFill>
            <a:srgbClr val="00FF00">
              <a:alpha val="3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400" b="1"/>
          </a:p>
        </p:txBody>
      </p:sp>
      <p:sp>
        <p:nvSpPr>
          <p:cNvPr id="41035" name="Text Box 75"/>
          <p:cNvSpPr txBox="1">
            <a:spLocks noChangeArrowheads="1"/>
          </p:cNvSpPr>
          <p:nvPr/>
        </p:nvSpPr>
        <p:spPr bwMode="auto">
          <a:xfrm>
            <a:off x="609600" y="3724275"/>
            <a:ext cx="7391400" cy="457200"/>
          </a:xfrm>
          <a:prstGeom prst="rect">
            <a:avLst/>
          </a:prstGeom>
          <a:solidFill>
            <a:srgbClr val="00FF00">
              <a:alpha val="3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400" b="1"/>
          </a:p>
        </p:txBody>
      </p:sp>
      <p:sp>
        <p:nvSpPr>
          <p:cNvPr id="41039" name="Text Box 79"/>
          <p:cNvSpPr txBox="1">
            <a:spLocks noChangeArrowheads="1"/>
          </p:cNvSpPr>
          <p:nvPr/>
        </p:nvSpPr>
        <p:spPr bwMode="auto">
          <a:xfrm>
            <a:off x="5638800" y="4181475"/>
            <a:ext cx="3276600" cy="10302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/>
              <a:t>make sb./sth. + adj. </a:t>
            </a:r>
          </a:p>
          <a:p>
            <a:pPr>
              <a:spcBef>
                <a:spcPct val="50000"/>
              </a:spcBef>
            </a:pPr>
            <a:r>
              <a:rPr lang="en-US" altLang="zh-CN" sz="2400" b="1"/>
              <a:t>make sb./sth. do sth. </a:t>
            </a:r>
          </a:p>
        </p:txBody>
      </p:sp>
      <p:sp>
        <p:nvSpPr>
          <p:cNvPr id="41047" name="Text Box 87"/>
          <p:cNvSpPr txBox="1">
            <a:spLocks noChangeArrowheads="1"/>
          </p:cNvSpPr>
          <p:nvPr/>
        </p:nvSpPr>
        <p:spPr bwMode="auto">
          <a:xfrm>
            <a:off x="5638800" y="4191000"/>
            <a:ext cx="3276600" cy="1004888"/>
          </a:xfrm>
          <a:prstGeom prst="rect">
            <a:avLst/>
          </a:prstGeom>
          <a:solidFill>
            <a:srgbClr val="00FF00">
              <a:alpha val="3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 sz="2400" b="1"/>
          </a:p>
          <a:p>
            <a:pPr>
              <a:spcBef>
                <a:spcPct val="50000"/>
              </a:spcBef>
            </a:pPr>
            <a:endParaRPr lang="en-US" altLang="zh-CN" sz="2400" b="1"/>
          </a:p>
        </p:txBody>
      </p:sp>
      <p:sp>
        <p:nvSpPr>
          <p:cNvPr id="41048" name="Text Box 88"/>
          <p:cNvSpPr txBox="1">
            <a:spLocks noChangeArrowheads="1"/>
          </p:cNvSpPr>
          <p:nvPr/>
        </p:nvSpPr>
        <p:spPr bwMode="auto">
          <a:xfrm>
            <a:off x="0" y="203200"/>
            <a:ext cx="9144000" cy="1092200"/>
          </a:xfrm>
          <a:prstGeom prst="rect">
            <a:avLst/>
          </a:prstGeom>
          <a:solidFill>
            <a:srgbClr val="00FF00">
              <a:alpha val="70000"/>
            </a:srgbClr>
          </a:solidFill>
          <a:ln w="2540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/>
              <a:t>Read through Sections A-C and understand the underlined parts.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0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4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4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4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4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4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0" grpId="0" animBg="1"/>
      <p:bldP spid="41037" grpId="0" animBg="1"/>
      <p:bldP spid="41038" grpId="0" animBg="1"/>
      <p:bldP spid="41040" grpId="0" animBg="1"/>
      <p:bldP spid="41041" grpId="0" animBg="1"/>
      <p:bldP spid="41042" grpId="0" animBg="1"/>
      <p:bldP spid="41043" grpId="0" animBg="1"/>
      <p:bldP spid="41044" grpId="0" animBg="1"/>
      <p:bldP spid="41045" grpId="0" animBg="1"/>
      <p:bldP spid="41034" grpId="0" animBg="1"/>
      <p:bldP spid="40998" grpId="0" animBg="1"/>
      <p:bldP spid="41035" grpId="0" animBg="1"/>
      <p:bldP spid="41039" grpId="0" animBg="1"/>
      <p:bldP spid="41047" grpId="1" animBg="1"/>
      <p:bldP spid="410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818" name="Group 50"/>
          <p:cNvGraphicFramePr>
            <a:graphicFrameLocks noGrp="1"/>
          </p:cNvGraphicFramePr>
          <p:nvPr/>
        </p:nvGraphicFramePr>
        <p:xfrm>
          <a:off x="228600" y="1066800"/>
          <a:ext cx="8686800" cy="5224272"/>
        </p:xfrm>
        <a:graphic>
          <a:graphicData uri="http://schemas.openxmlformats.org/drawingml/2006/table">
            <a:tbl>
              <a:tblPr/>
              <a:tblGrid>
                <a:gridCol w="868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 </a:t>
                      </a:r>
                      <a:r>
                        <a:rPr kumimoji="0" lang="en-US" altLang="zh-CN" sz="32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have been to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Mount Huang with my parents.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She </a:t>
                      </a:r>
                      <a:r>
                        <a:rPr kumimoji="0" lang="en-US" altLang="zh-CN" sz="32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has gone to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Cuba to be a volunteer.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China </a:t>
                      </a:r>
                      <a:r>
                        <a:rPr kumimoji="0" lang="en-US" altLang="zh-CN" sz="32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has developed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rapidly since the reform and opening-up.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It </a:t>
                      </a:r>
                      <a:r>
                        <a:rPr kumimoji="0" lang="en-US" altLang="zh-CN" sz="32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has already succeeded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in hosting the 2008 Olympic Games.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Great changes </a:t>
                      </a:r>
                      <a:r>
                        <a:rPr kumimoji="0" lang="en-US" altLang="zh-CN" sz="32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have taken place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there…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 </a:t>
                      </a:r>
                      <a:r>
                        <a:rPr kumimoji="0" lang="en-US" altLang="zh-CN" sz="32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haven’t seen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you for a long time.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Have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you </a:t>
                      </a:r>
                      <a:r>
                        <a:rPr kumimoji="0" lang="en-US" altLang="zh-CN" sz="32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been to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any other place?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Yes, I have./ No, I haven’t.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228600" y="457200"/>
            <a:ext cx="3886200" cy="604838"/>
          </a:xfrm>
          <a:prstGeom prst="rect">
            <a:avLst/>
          </a:prstGeom>
          <a:solidFill>
            <a:srgbClr val="00FFFF">
              <a:alpha val="14999"/>
            </a:srgbClr>
          </a:solidFill>
          <a:ln w="2540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/>
              <a:t>Present Perfect (Ⅰ)</a:t>
            </a:r>
          </a:p>
        </p:txBody>
      </p:sp>
      <p:sp>
        <p:nvSpPr>
          <p:cNvPr id="32804" name="AutoShape 36"/>
          <p:cNvSpPr>
            <a:spLocks noChangeArrowheads="1"/>
          </p:cNvSpPr>
          <p:nvPr/>
        </p:nvSpPr>
        <p:spPr bwMode="auto">
          <a:xfrm>
            <a:off x="6629400" y="76200"/>
            <a:ext cx="2514600" cy="533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3200" b="1" dirty="0"/>
              <a:t>Grammar</a:t>
            </a:r>
          </a:p>
        </p:txBody>
      </p:sp>
      <p:pic>
        <p:nvPicPr>
          <p:cNvPr id="32817" name="Picture 49" descr="d104c9cdc2a1d10f00e92817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email"/>
          <a:srcRect t="-5263"/>
          <a:stretch>
            <a:fillRect/>
          </a:stretch>
        </p:blipFill>
        <p:spPr bwMode="auto">
          <a:xfrm>
            <a:off x="8255000" y="6096000"/>
            <a:ext cx="9652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28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280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2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2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03" grpId="0" animBg="1"/>
      <p:bldP spid="328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50" name="Picture 6" descr="9-1-1-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9600" y="993775"/>
            <a:ext cx="2438400" cy="213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4876800" y="0"/>
            <a:ext cx="426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800" b="1" dirty="0"/>
              <a:t>Retell 1a in Section C </a:t>
            </a:r>
          </a:p>
        </p:txBody>
      </p:sp>
      <p:pic>
        <p:nvPicPr>
          <p:cNvPr id="31748" name="Picture 4" descr="1-1-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72200" y="1066800"/>
            <a:ext cx="2971800" cy="157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49" name="Picture 5" descr="1-1-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324600" y="3886200"/>
            <a:ext cx="24384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51" name="Picture 7" descr="9-1-1-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33400" y="3810000"/>
            <a:ext cx="24384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52" name="Picture 8" descr="9-1-5-2a-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352800" y="914400"/>
            <a:ext cx="24384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53" name="Picture 9" descr="19-1-1-4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429000" y="3886200"/>
            <a:ext cx="24384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0" y="319088"/>
            <a:ext cx="3276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In the past…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0" y="3214688"/>
            <a:ext cx="2667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At present…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2057400" y="6110288"/>
            <a:ext cx="6019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What about leisure activities?</a:t>
            </a:r>
          </a:p>
        </p:txBody>
      </p:sp>
      <p:pic>
        <p:nvPicPr>
          <p:cNvPr id="31757" name="Picture 13" descr="2014-01-21_14-24-1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114800" y="5827713"/>
            <a:ext cx="1447800" cy="42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  <p:bldP spid="31754" grpId="0"/>
      <p:bldP spid="31755" grpId="0"/>
      <p:bldP spid="317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7" name="Picture 17" descr="t019ead8cc98e321d8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24400" y="0"/>
            <a:ext cx="3810000" cy="2424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1" name="Picture 21" descr="t014402d0cc3a3d606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24400" y="3886200"/>
            <a:ext cx="38100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5" name="Picture 5" descr="1-3-3 副本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9600" y="3897313"/>
            <a:ext cx="3810000" cy="2427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6" name="Picture 16" descr="t01a9df6d14562d1f4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" y="0"/>
            <a:ext cx="3810000" cy="242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1066800" y="2362200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Comic Sans MS" panose="030F0702030302020204" pitchFamily="66" charset="0"/>
              </a:rPr>
              <a:t>play cards</a:t>
            </a:r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5029200" y="2376488"/>
            <a:ext cx="3276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Comic Sans MS" panose="030F0702030302020204" pitchFamily="66" charset="0"/>
              </a:rPr>
              <a:t>play chess</a:t>
            </a:r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0" y="632460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latin typeface="Comic Sans MS" panose="030F0702030302020204" pitchFamily="66" charset="0"/>
              </a:rPr>
              <a:t>watch movies in the open air</a:t>
            </a: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5181600" y="6324600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Comic Sans MS" panose="030F0702030302020204" pitchFamily="66" charset="0"/>
              </a:rPr>
              <a:t>fly paper planes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0"/>
            <a:ext cx="2895600" cy="579438"/>
          </a:xfrm>
          <a:prstGeom prst="rect">
            <a:avLst/>
          </a:prstGeom>
          <a:solidFill>
            <a:schemeClr val="bg1">
              <a:alpha val="8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Comic Sans MS" panose="030F0702030302020204" pitchFamily="66" charset="0"/>
              </a:rPr>
              <a:t>In the past…</a:t>
            </a: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0" y="2819400"/>
            <a:ext cx="9144000" cy="118745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latin typeface="Comic Sans MS" panose="030F0702030302020204" pitchFamily="66" charset="0"/>
              </a:rPr>
              <a:t>                       are the kinds of things people like to do to relax and enjoy themselves when they are not working or going to school.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0" y="2757488"/>
            <a:ext cx="3352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Comic Sans MS" panose="030F0702030302020204" pitchFamily="66" charset="0"/>
              </a:rPr>
              <a:t>Leisure activities</a:t>
            </a:r>
          </a:p>
        </p:txBody>
      </p:sp>
      <p:pic>
        <p:nvPicPr>
          <p:cNvPr id="30749" name="Picture 29" descr="2014-01-21_14-24-4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10400" y="2438400"/>
            <a:ext cx="106680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3" grpId="0"/>
      <p:bldP spid="30744" grpId="0"/>
      <p:bldP spid="30745" grpId="0"/>
      <p:bldP spid="30746" grpId="0"/>
      <p:bldP spid="30723" grpId="0" animBg="1"/>
      <p:bldP spid="30747" grpId="0" animBg="1"/>
      <p:bldP spid="307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85" name="Picture 17" descr="t01362030e7e23d7aec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" y="0"/>
            <a:ext cx="38100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373" name="Picture 5" descr="t016d5b3fe4080b4fdd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3400" y="3641725"/>
            <a:ext cx="3810000" cy="245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376" name="Picture 8" descr="t012cbff797461e860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81600" y="0"/>
            <a:ext cx="3200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377" name="Picture 9" descr="Redocn_201304121215398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53000" y="3698875"/>
            <a:ext cx="3733800" cy="239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33400" y="2757488"/>
            <a:ext cx="426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Comic Sans MS" panose="030F0702030302020204" pitchFamily="66" charset="0"/>
              </a:rPr>
              <a:t>play hide-and-seek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5410200" y="2833688"/>
            <a:ext cx="3276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Comic Sans MS" panose="030F0702030302020204" pitchFamily="66" charset="0"/>
              </a:rPr>
              <a:t>roll iron rings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914400" y="6262688"/>
            <a:ext cx="5257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Comic Sans MS" panose="030F0702030302020204" pitchFamily="66" charset="0"/>
              </a:rPr>
              <a:t>watch operas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5181600" y="6262688"/>
            <a:ext cx="3962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Comic Sans MS" panose="030F0702030302020204" pitchFamily="66" charset="0"/>
              </a:rPr>
              <a:t>listen to the radio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0" y="0"/>
            <a:ext cx="2895600" cy="579438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Comic Sans MS" panose="030F0702030302020204" pitchFamily="66" charset="0"/>
              </a:rPr>
              <a:t>In the past…</a:t>
            </a:r>
          </a:p>
        </p:txBody>
      </p:sp>
      <p:pic>
        <p:nvPicPr>
          <p:cNvPr id="58387" name="Picture 19" descr="2014-01-21_14-24-3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76400" y="2438400"/>
            <a:ext cx="2209800" cy="43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388" name="Picture 2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315200" y="5867400"/>
            <a:ext cx="1600200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0" grpId="0"/>
      <p:bldP spid="58381" grpId="0"/>
      <p:bldP spid="58382" grpId="0"/>
      <p:bldP spid="58383" grpId="0"/>
      <p:bldP spid="5838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t0144492bec0a8fa3d9 (1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00600" y="3505200"/>
            <a:ext cx="34290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45" name="Picture 5" descr="t0158b9e21c6592f95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81600" y="0"/>
            <a:ext cx="2819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46" name="Picture 6" descr="t01858cfc9ff8bfc27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9600" y="3505200"/>
            <a:ext cx="3124200" cy="241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47" name="Picture 7" descr="161P2CI-1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9600" y="0"/>
            <a:ext cx="3429000" cy="2449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533400" y="2590800"/>
            <a:ext cx="373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Comic Sans MS" panose="030F0702030302020204" pitchFamily="66" charset="0"/>
              </a:rPr>
              <a:t>watch team sports</a:t>
            </a:r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5486400" y="2605088"/>
            <a:ext cx="3276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Comic Sans MS" panose="030F0702030302020204" pitchFamily="66" charset="0"/>
              </a:rPr>
              <a:t>read books</a:t>
            </a:r>
          </a:p>
        </p:txBody>
      </p:sp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609600" y="6096000"/>
            <a:ext cx="525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Comic Sans MS" panose="030F0702030302020204" pitchFamily="66" charset="0"/>
              </a:rPr>
              <a:t>fly model planes</a:t>
            </a:r>
          </a:p>
        </p:txBody>
      </p:sp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4724400" y="6172200"/>
            <a:ext cx="502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Comic Sans MS" panose="030F0702030302020204" pitchFamily="66" charset="0"/>
              </a:rPr>
              <a:t>play games on computers</a:t>
            </a:r>
          </a:p>
        </p:txBody>
      </p:sp>
      <p:sp>
        <p:nvSpPr>
          <p:cNvPr id="61457" name="Text Box 17"/>
          <p:cNvSpPr txBox="1">
            <a:spLocks noChangeArrowheads="1"/>
          </p:cNvSpPr>
          <p:nvPr/>
        </p:nvSpPr>
        <p:spPr bwMode="auto">
          <a:xfrm>
            <a:off x="0" y="0"/>
            <a:ext cx="3200400" cy="579438"/>
          </a:xfrm>
          <a:prstGeom prst="rect">
            <a:avLst/>
          </a:prstGeom>
          <a:solidFill>
            <a:schemeClr val="bg1">
              <a:alpha val="82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Comic Sans MS" panose="030F0702030302020204" pitchFamily="66" charset="0"/>
              </a:rPr>
              <a:t>At present…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3" grpId="0"/>
      <p:bldP spid="61454" grpId="0"/>
      <p:bldP spid="61455" grpId="0"/>
      <p:bldP spid="61456" grpId="0"/>
      <p:bldP spid="614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57" name="Picture 13" descr="t01598c828aa164da41_副本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543300"/>
            <a:ext cx="381000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358" name="Picture 14" descr="t011668fbe2d31e8c2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9600" y="0"/>
            <a:ext cx="3352800" cy="248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61" name="Text Box 17"/>
          <p:cNvSpPr txBox="1">
            <a:spLocks noChangeArrowheads="1"/>
          </p:cNvSpPr>
          <p:nvPr/>
        </p:nvSpPr>
        <p:spPr bwMode="auto">
          <a:xfrm>
            <a:off x="838200" y="2590800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Comic Sans MS" panose="030F0702030302020204" pitchFamily="66" charset="0"/>
              </a:rPr>
              <a:t>go roller skating</a:t>
            </a:r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5562600" y="2605088"/>
            <a:ext cx="3276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Comic Sans MS" panose="030F0702030302020204" pitchFamily="66" charset="0"/>
              </a:rPr>
              <a:t>watch TV</a:t>
            </a:r>
          </a:p>
        </p:txBody>
      </p:sp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533400" y="6172200"/>
            <a:ext cx="525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Comic Sans MS" panose="030F0702030302020204" pitchFamily="66" charset="0"/>
              </a:rPr>
              <a:t>chat on the Internet</a:t>
            </a:r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>
            <a:off x="4876800" y="6172200"/>
            <a:ext cx="396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Comic Sans MS" panose="030F0702030302020204" pitchFamily="66" charset="0"/>
              </a:rPr>
              <a:t>make a tour abroad</a:t>
            </a:r>
          </a:p>
        </p:txBody>
      </p:sp>
      <p:sp>
        <p:nvSpPr>
          <p:cNvPr id="57365" name="Text Box 21"/>
          <p:cNvSpPr txBox="1">
            <a:spLocks noChangeArrowheads="1"/>
          </p:cNvSpPr>
          <p:nvPr/>
        </p:nvSpPr>
        <p:spPr bwMode="auto">
          <a:xfrm>
            <a:off x="0" y="0"/>
            <a:ext cx="2743200" cy="579438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Comic Sans MS" panose="030F0702030302020204" pitchFamily="66" charset="0"/>
              </a:rPr>
              <a:t>At present…</a:t>
            </a:r>
          </a:p>
        </p:txBody>
      </p:sp>
      <p:pic>
        <p:nvPicPr>
          <p:cNvPr id="57366" name="Picture 22" descr="t01bb3f8e23e9d1fbc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53000" y="3505200"/>
            <a:ext cx="3048000" cy="261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367" name="Picture 23" descr="图片1_副本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876800" y="76200"/>
            <a:ext cx="3200400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57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1" grpId="0"/>
      <p:bldP spid="57362" grpId="0"/>
      <p:bldP spid="57363" grpId="0"/>
      <p:bldP spid="57364" grpId="0"/>
      <p:bldP spid="5736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739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 dirty="0">
                <a:solidFill>
                  <a:srgbClr val="800080"/>
                </a:solidFill>
              </a:rPr>
              <a:t>Read 1a and choose the best answer.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52400" y="725488"/>
            <a:ext cx="8686800" cy="5934075"/>
          </a:xfrm>
          <a:prstGeom prst="rect">
            <a:avLst/>
          </a:prstGeom>
          <a:solidFill>
            <a:schemeClr val="bg1">
              <a:alpha val="42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/>
              <a:t>1. How many leisure activities are there in the past?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/>
              <a:t>    A. Many.         B. Little.      C. None.        D. Few.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/>
              <a:t>2. Kids often got together to ______.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/>
              <a:t>    A. play cards                      B. listen to the radio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/>
              <a:t>    C. play hide-and-seek       D. play games on computers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/>
              <a:t>3.  Why do Chinese people do all kinds of leisure activities 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/>
              <a:t>     now?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/>
              <a:t>    A. Because they have a lot of money.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/>
              <a:t>    B. Because they have time and chance.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/>
              <a:t>    C. Because they don’t want to work.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/>
              <a:t>    D. Because they are too free. </a:t>
            </a:r>
          </a:p>
        </p:txBody>
      </p:sp>
      <p:pic>
        <p:nvPicPr>
          <p:cNvPr id="29700" name="Picture 4" descr="108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07113" y="1219200"/>
            <a:ext cx="446087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1" name="Picture 5" descr="108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2895600"/>
            <a:ext cx="446088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2" name="Picture 6" descr="108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5105400"/>
            <a:ext cx="446088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公司入职培训_2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公司入职培训_2">
      <a:majorFont>
        <a:latin typeface="微软雅黑"/>
        <a:ea typeface="微软雅黑"/>
        <a:cs typeface=""/>
      </a:majorFont>
      <a:minorFont>
        <a:latin typeface="Franklin Gothic Medium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公司入职培训_2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1129</Words>
  <Application>Microsoft Office PowerPoint</Application>
  <PresentationFormat>全屏显示(4:3)</PresentationFormat>
  <Paragraphs>224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0" baseType="lpstr">
      <vt:lpstr>Arail</vt:lpstr>
      <vt:lpstr>Kingsoft Phonetic Plain</vt:lpstr>
      <vt:lpstr>宋体</vt:lpstr>
      <vt:lpstr>微软雅黑</vt:lpstr>
      <vt:lpstr>Arial</vt:lpstr>
      <vt:lpstr>Calibri</vt:lpstr>
      <vt:lpstr>Comic Sans MS</vt:lpstr>
      <vt:lpstr>Cooper Black</vt:lpstr>
      <vt:lpstr>Franklin Gothic Medium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cp:lastPrinted>2113-01-01T00:00:00Z</cp:lastPrinted>
  <dcterms:created xsi:type="dcterms:W3CDTF">2014-01-09T06:35:00Z</dcterms:created>
  <dcterms:modified xsi:type="dcterms:W3CDTF">2023-01-16T20:14:22Z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ECF6538034ED4FAD89D21EA84261DBF9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