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0" r:id="rId3"/>
    <p:sldId id="261" r:id="rId4"/>
    <p:sldId id="282" r:id="rId5"/>
    <p:sldId id="263" r:id="rId6"/>
    <p:sldId id="266" r:id="rId7"/>
    <p:sldId id="268" r:id="rId8"/>
    <p:sldId id="269" r:id="rId9"/>
    <p:sldId id="270" r:id="rId10"/>
    <p:sldId id="280" r:id="rId11"/>
    <p:sldId id="272" r:id="rId12"/>
    <p:sldId id="275" r:id="rId13"/>
    <p:sldId id="273" r:id="rId14"/>
    <p:sldId id="283" r:id="rId15"/>
    <p:sldId id="284" r:id="rId1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929526" y="2108799"/>
            <a:ext cx="10493381" cy="2291825"/>
            <a:chOff x="3540" y="1599"/>
            <a:chExt cx="12211" cy="3334"/>
          </a:xfrm>
        </p:grpSpPr>
        <p:sp>
          <p:nvSpPr>
            <p:cNvPr id="3" name="Rectangle 5"/>
            <p:cNvSpPr/>
            <p:nvPr/>
          </p:nvSpPr>
          <p:spPr>
            <a:xfrm>
              <a:off x="3540" y="3590"/>
              <a:ext cx="12211" cy="13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5400" b="1" dirty="0" smtClean="0">
                  <a:solidFill>
                    <a:srgbClr val="C500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仿宋" panose="02010609060101010101" pitchFamily="49" charset="-122"/>
                </a:rPr>
                <a:t>Task</a:t>
              </a:r>
              <a:endParaRPr lang="zh-CN" altLang="zh-CN" sz="5400" b="1" dirty="0" smtClean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" panose="02010609060101010101" pitchFamily="49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470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6  </a:t>
              </a:r>
              <a:r>
                <a:rPr lang="en-US" altLang="zh-CN" sz="6600" b="1" dirty="0" err="1" smtClean="0">
                  <a:ea typeface="微软雅黑" panose="020B0503020204020204" charset="-122"/>
                </a:rPr>
                <a:t>Birdwatching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212053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75228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4719" y="1467343"/>
            <a:ext cx="101772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．会议开始之前，请允许我向你们介绍我的新朋友戴维。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Please allow me ________________ my new friend David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________ before the meeting begins.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28263" y="3012679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you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3551" y="2268967"/>
            <a:ext cx="1777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introduce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5592" y="3217096"/>
            <a:ext cx="10987314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/>
              <a:t>从句</a:t>
            </a:r>
            <a:r>
              <a:rPr lang="en-US" altLang="zh-CN" sz="3000" b="1" dirty="0" smtClean="0"/>
              <a:t>“it is important for me to do something to protect them”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的宾语，在这个从句中，</a:t>
            </a:r>
            <a:r>
              <a:rPr lang="en-US" altLang="zh-CN" sz="3000" b="1" dirty="0" smtClean="0"/>
              <a:t>it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主语，“</a:t>
            </a:r>
            <a:r>
              <a:rPr lang="en-US" altLang="zh-CN" sz="3000" b="1" dirty="0" smtClean="0"/>
              <a:t>to do something to protect them</a:t>
            </a:r>
            <a:r>
              <a:rPr lang="zh-CN" altLang="zh-CN" sz="3000" b="1" dirty="0" smtClean="0"/>
              <a:t>”是真正的主语，“</a:t>
            </a:r>
            <a:r>
              <a:rPr lang="en-US" altLang="zh-CN" sz="3000" b="1" dirty="0" smtClean="0"/>
              <a:t>to protect them</a:t>
            </a:r>
            <a:r>
              <a:rPr lang="zh-CN" altLang="zh-CN" sz="3000" b="1" dirty="0" smtClean="0"/>
              <a:t>”是</a:t>
            </a:r>
            <a:r>
              <a:rPr lang="en-US" altLang="zh-CN" sz="3000" b="1" dirty="0" smtClean="0"/>
              <a:t>“do something”</a:t>
            </a:r>
            <a:r>
              <a:rPr lang="zh-CN" altLang="zh-CN" sz="3000" b="1" dirty="0" smtClean="0"/>
              <a:t>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状语，从句的逻辑语序为</a:t>
            </a:r>
            <a:r>
              <a:rPr lang="en-US" altLang="zh-CN" sz="3000" b="1" dirty="0" smtClean="0"/>
              <a:t>“to do something to protect them is important for me</a:t>
            </a:r>
            <a:r>
              <a:rPr lang="zh-CN" altLang="zh-CN" sz="3000" b="1" dirty="0" smtClean="0"/>
              <a:t>”。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9012" y="119923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58979" y="1120654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62720" y="1708417"/>
            <a:ext cx="11173968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…I think it is important for me to do something to protect them.……</a:t>
            </a:r>
            <a:r>
              <a:rPr lang="zh-CN" altLang="zh-CN" sz="3000" b="1" dirty="0" smtClean="0"/>
              <a:t>我认为，对我来说为保护它们做点事情很重要。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3848" y="4075176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think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0952" y="406603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1056" y="541020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目的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049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4271" y="1461734"/>
            <a:ext cx="10842171" cy="212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zh-CN" altLang="zh-CN" sz="3000" b="1" dirty="0" smtClean="0"/>
              <a:t>若主句的主语是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人称，</a:t>
            </a:r>
            <a:r>
              <a:rPr lang="en-US" altLang="zh-CN" sz="3000" b="1" dirty="0" smtClean="0"/>
              <a:t>think </a:t>
            </a:r>
            <a:r>
              <a:rPr lang="zh-CN" altLang="zh-CN" sz="3000" b="1" dirty="0" smtClean="0"/>
              <a:t>后的宾语从句如果表示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含义，则应该否定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，从句仍用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，此现象被称为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4720" y="3017520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否定转移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4984" y="167030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第一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5712" y="231038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否定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3704" y="234696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主句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06712" y="234696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肯定式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8712" y="10622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0035" y="120283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5800" y="1746504"/>
            <a:ext cx="10890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Because of the water </a:t>
            </a:r>
            <a:r>
              <a:rPr lang="en-US" altLang="zh-CN" sz="3000" b="1" dirty="0" err="1" smtClean="0"/>
              <a:t>pollu</a:t>
            </a:r>
            <a:r>
              <a:rPr lang="zh-CN" altLang="zh-CN" sz="3000" b="1" dirty="0" smtClean="0"/>
              <a:t>­</a:t>
            </a:r>
            <a:r>
              <a:rPr lang="en-US" altLang="zh-CN" sz="3000" b="1" dirty="0" err="1" smtClean="0"/>
              <a:t>tion</a:t>
            </a:r>
            <a:r>
              <a:rPr lang="en-US" altLang="zh-CN" sz="3000" b="1" dirty="0" smtClean="0"/>
              <a:t>, now it is impossible 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those beautiful cranes here.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see</a:t>
            </a:r>
            <a:r>
              <a:rPr lang="zh-CN" altLang="zh-CN" sz="3000" b="1" dirty="0" smtClean="0"/>
              <a:t>　　　</a:t>
            </a:r>
            <a:r>
              <a:rPr lang="en-US" altLang="zh-CN" sz="3000" b="1" dirty="0" smtClean="0"/>
              <a:t>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seeing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see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seeing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186416" y="18836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9441" y="1812877"/>
            <a:ext cx="10289399" cy="2820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You can call me on 010­5558 6390 or email  me at </a:t>
            </a:r>
            <a:r>
              <a:rPr lang="en-US" altLang="zh-CN" sz="3000" b="1" u="sng" dirty="0" smtClean="0"/>
              <a:t>amy@sunshine.com</a:t>
            </a:r>
            <a:r>
              <a:rPr lang="zh-CN" altLang="zh-CN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你可以拨</a:t>
            </a:r>
            <a:r>
              <a:rPr lang="en-US" altLang="zh-CN" sz="3000" b="1" dirty="0" smtClean="0"/>
              <a:t>010­5558 6390</a:t>
            </a:r>
            <a:r>
              <a:rPr lang="zh-CN" altLang="zh-CN" sz="3000" b="1" dirty="0" smtClean="0"/>
              <a:t>给我打电话或给我发送电子邮件至</a:t>
            </a:r>
            <a:r>
              <a:rPr lang="en-US" altLang="zh-CN" sz="3000" b="1" dirty="0" smtClean="0"/>
              <a:t>amy@sunshine.com</a:t>
            </a:r>
            <a:r>
              <a:rPr lang="zh-CN" altLang="zh-CN" sz="3000" b="1" dirty="0" smtClean="0"/>
              <a:t>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5676" y="1947673"/>
            <a:ext cx="10522857" cy="2225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(1)call 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 on </a:t>
            </a:r>
            <a:r>
              <a:rPr lang="zh-CN" altLang="zh-CN" sz="3000" b="1" dirty="0" smtClean="0"/>
              <a:t>后面可以直接加</a:t>
            </a:r>
            <a:r>
              <a:rPr lang="en-US" altLang="zh-CN" sz="3000" b="1" dirty="0" smtClean="0"/>
              <a:t>___________</a:t>
            </a:r>
            <a:r>
              <a:rPr lang="zh-CN" altLang="zh-CN" sz="3000" b="1" dirty="0" smtClean="0"/>
              <a:t>，也可省略 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，即</a:t>
            </a:r>
            <a:r>
              <a:rPr lang="en-US" altLang="zh-CN" sz="3000" b="1" dirty="0" smtClean="0"/>
              <a:t>call</a:t>
            </a:r>
            <a:r>
              <a:rPr lang="zh-CN" altLang="zh-CN" sz="3000" b="1" dirty="0" smtClean="0"/>
              <a:t>后直接加电话号码。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(2)“___________________”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给某人发送电子邮件至</a:t>
            </a:r>
            <a:r>
              <a:rPr lang="en-US" altLang="zh-CN" sz="3000" b="1" dirty="0" smtClean="0"/>
              <a:t>……”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776" y="3511296"/>
            <a:ext cx="3150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email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at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＋邮箱地址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7356" y="2173224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电话号码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3336" y="2877312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7790" y="2207728"/>
          <a:ext cx="10761785" cy="4351334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1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1.form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地址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主席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介绍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介绍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自然的，天然的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→自然界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21970" y="5556738"/>
            <a:ext cx="1051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nature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7293" y="2816469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表格；形式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56084" y="3502268"/>
            <a:ext cx="149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address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59370" y="4152900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chairperson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6954" y="4900246"/>
            <a:ext cx="14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introduce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5132" y="4865076"/>
            <a:ext cx="1820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introduction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57446" y="560363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natural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8118" y="1169522"/>
          <a:ext cx="11446328" cy="4589440"/>
        </p:xfrm>
        <a:graphic>
          <a:graphicData uri="http://schemas.openxmlformats.org/drawingml/2006/table">
            <a:tbl>
              <a:tblPr/>
              <a:tblGrid>
                <a:gridCol w="896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9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94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出生日期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感兴趣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给我打电话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给我发电子邮件至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5.introduce oneself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6.become/be a member of…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98464" y="5010912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成为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的一员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6704" y="1569720"/>
            <a:ext cx="236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date of birth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5384" y="2273808"/>
            <a:ext cx="2843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 interested in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2144" y="2859024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call me on…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944" y="3608832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email me at…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8096" y="4258056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介绍某人自己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34930" y="1089340"/>
          <a:ext cx="10761785" cy="4748752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8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我对学习各种不同种类的植物、鸟类和动物感兴趣。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______________________ about different kinds of plants, birds and animals.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我想成为观鸟协会的一名成员并参加活动。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would like to ___________________  the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Birdwatching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Society and ________________________ activities.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8280" y="2173224"/>
            <a:ext cx="3468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am interested in learning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6848" y="4267200"/>
            <a:ext cx="2904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become a member of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9688" y="496214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take part in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34930" y="1089340"/>
          <a:ext cx="10761785" cy="4959768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9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……我认为，对我来说为保护它们做点事情很重要。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think_________________ for me to do something to protect them.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你可以拨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010­5558 6390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给我打电话或给我发送电子邮件至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amy@sunshine.com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can _____________ 010­5558 6390 or _______________ </a:t>
                      </a:r>
                      <a:r>
                        <a:rPr lang="en-US" altLang="zh-CN" sz="3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amy@sunshine.com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03920" y="4709160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email me at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7624" y="2036064"/>
            <a:ext cx="2064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it is important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5912" y="4733544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call me on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615814" y="1688069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5262" y="182181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5123" y="2620218"/>
            <a:ext cx="943138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address 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．地址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6976" y="3523210"/>
            <a:ext cx="10885714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Do you know his </a:t>
            </a:r>
            <a:r>
              <a:rPr lang="en-US" altLang="zh-CN" sz="3000" b="1" i="1" dirty="0" smtClean="0"/>
              <a:t>address</a:t>
            </a:r>
            <a:r>
              <a:rPr lang="zh-CN" altLang="zh-CN" sz="3000" b="1" dirty="0" smtClean="0"/>
              <a:t>？你知道他的地址吗？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9733" y="4342823"/>
            <a:ext cx="10514045" cy="742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address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名词，其复数形式为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35210" y="4554252"/>
            <a:ext cx="1188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address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8682" y="453291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289" y="132222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958099" y="1169853"/>
            <a:ext cx="1577676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  <a:latin typeface="+mn-ea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+mn-ea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280" y="2606040"/>
            <a:ext cx="10351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淄博</a:t>
            </a:r>
            <a:r>
              <a:rPr lang="en-US" altLang="zh-CN" sz="3000" b="1" dirty="0" smtClean="0"/>
              <a:t>  Could you please tell me your email a________</a:t>
            </a:r>
            <a:r>
              <a:rPr lang="zh-CN" altLang="zh-CN" sz="3000" b="1" dirty="0" smtClean="0"/>
              <a:t>？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579685" y="2681881"/>
            <a:ext cx="1035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</a:rPr>
              <a:t>ddress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4600" y="1140309"/>
            <a:ext cx="10289399" cy="737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introduce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介绍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595" y="1967639"/>
            <a:ext cx="10537371" cy="212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First, let me </a:t>
            </a:r>
            <a:r>
              <a:rPr lang="en-US" altLang="zh-CN" sz="3000" b="1" i="1" dirty="0" smtClean="0"/>
              <a:t>introduce</a:t>
            </a:r>
            <a:r>
              <a:rPr lang="en-US" altLang="zh-CN" sz="3000" b="1" dirty="0" smtClean="0"/>
              <a:t> myself.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首先，让我作一下自我介绍。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Let me </a:t>
            </a:r>
            <a:r>
              <a:rPr lang="en-US" altLang="zh-CN" sz="3000" b="1" i="1" dirty="0" smtClean="0"/>
              <a:t>introduce</a:t>
            </a:r>
            <a:r>
              <a:rPr lang="en-US" altLang="zh-CN" sz="3000" b="1" dirty="0" smtClean="0"/>
              <a:t> him. </a:t>
            </a:r>
            <a:r>
              <a:rPr lang="zh-CN" altLang="zh-CN" sz="3000" b="1" dirty="0" smtClean="0"/>
              <a:t>让我来介绍他。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684" y="1472923"/>
            <a:ext cx="10522857" cy="742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introduce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动词，后面必须跟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45820" y="2436569"/>
            <a:ext cx="11181002" cy="737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introduce</a:t>
            </a:r>
            <a:r>
              <a:rPr lang="zh-CN" altLang="zh-CN" sz="3000" b="1" dirty="0" smtClean="0"/>
              <a:t>的名词形式为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7580" y="3376827"/>
            <a:ext cx="9902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__________________ </a:t>
            </a:r>
            <a:r>
              <a:rPr lang="zh-CN" altLang="zh-CN" sz="3000" b="1" dirty="0" smtClean="0"/>
              <a:t>把某人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某物介绍给某人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48328" y="169773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48344" y="170688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宾语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7932" y="2604068"/>
            <a:ext cx="1820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introduction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0140" y="3382923"/>
            <a:ext cx="2993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introduce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to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宽屏</PresentationFormat>
  <Paragraphs>97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仿宋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7FD9A8C4F58E4EB3B80813B11ED43756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