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262"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257" r:id="rId18"/>
  </p:sldIdLst>
  <p:sldSz cx="12192000" cy="6858000"/>
  <p:notesSz cx="6858000" cy="9144000"/>
  <p:embeddedFontLst>
    <p:embeddedFont>
      <p:font typeface="黑体" panose="02010609060101010101" pitchFamily="49" charset="-122"/>
      <p:regular r:id="rId21"/>
    </p:embeddedFont>
    <p:embeddedFont>
      <p:font typeface="微软雅黑" panose="020B0503020204020204" pitchFamily="34" charset="-122"/>
      <p:regular r:id="rId22"/>
      <p:bold r:id="rId23"/>
    </p:embeddedFont>
    <p:embeddedFont>
      <p:font typeface="Calibri" panose="020F0502020204030204" pitchFamily="34" charset="0"/>
      <p:regular r:id="rId24"/>
      <p:bold r:id="rId25"/>
      <p:italic r:id="rId26"/>
      <p:boldItalic r:id="rId27"/>
    </p:embeddedFont>
    <p:embeddedFont>
      <p:font typeface="方正舒体" panose="02010601030101010101" pitchFamily="2" charset="-122"/>
      <p:regular r:id="rId28"/>
    </p:embeddedFont>
    <p:embeddedFont>
      <p:font typeface="FandolFang R" panose="02010600030101010101" charset="-122"/>
      <p:regular r:id="rId29"/>
    </p:embeddedFont>
    <p:embeddedFont>
      <p:font typeface="演示斜黑体" panose="02010600030101010101" charset="-122"/>
      <p:regular r:id="rId30"/>
    </p:embeddedFont>
    <p:embeddedFont>
      <p:font typeface="楷体" panose="02010609060101010101" pitchFamily="49"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67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4E85A9BD-C317-4673-8577-B55E799801C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0FDDC89C-E819-4275-80BF-D61D3C4D764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FDDC89C-E819-4275-80BF-D61D3C4D764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3" name="矩形: 圆角 1"/>
          <p:cNvSpPr/>
          <p:nvPr userDrawn="1"/>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15" name="smiling-tooth-with-hands_33918"/>
          <p:cNvSpPr>
            <a:spLocks noChangeAspect="1"/>
          </p:cNvSpPr>
          <p:nvPr userDrawn="1"/>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4925" b="4925"/>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gradFill>
            <a:gsLst>
              <a:gs pos="0">
                <a:schemeClr val="tx1">
                  <a:alpha val="0"/>
                </a:schemeClr>
              </a:gs>
              <a:gs pos="100000">
                <a:schemeClr val="tx1">
                  <a:lumMod val="95000"/>
                  <a:lumOff val="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259"/>
          <p:cNvSpPr>
            <a:spLocks noChangeArrowheads="1"/>
          </p:cNvSpPr>
          <p:nvPr/>
        </p:nvSpPr>
        <p:spPr bwMode="auto">
          <a:xfrm>
            <a:off x="7387473"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9574207"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8382000" y="1496265"/>
            <a:ext cx="311029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灯光</a:t>
            </a:r>
            <a:endParaRPr lang="en-US" altLang="zh-CN"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0" name="矩形 9"/>
          <p:cNvSpPr/>
          <p:nvPr/>
        </p:nvSpPr>
        <p:spPr>
          <a:xfrm>
            <a:off x="7487292" y="35479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1" name="直接连接符 10"/>
          <p:cNvCxnSpPr/>
          <p:nvPr/>
        </p:nvCxnSpPr>
        <p:spPr>
          <a:xfrm>
            <a:off x="58387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6" name="文本框 12"/>
          <p:cNvSpPr txBox="1"/>
          <p:nvPr/>
        </p:nvSpPr>
        <p:spPr>
          <a:xfrm>
            <a:off x="414955" y="1761706"/>
            <a:ext cx="8860290" cy="1135054"/>
          </a:xfrm>
          <a:prstGeom prst="rect">
            <a:avLst/>
          </a:prstGeom>
          <a:noFill/>
          <a:ln w="9525">
            <a:noFill/>
          </a:ln>
        </p:spPr>
        <p:txBody>
          <a:bodyPr wrap="square">
            <a:spAutoFit/>
          </a:bodyPr>
          <a:lstStyle>
            <a:defPPr>
              <a:defRPr lang="zh-CN"/>
            </a:defPPr>
            <a:lvl1pPr lvl="0" indent="0" defTabSz="457200" fontAlgn="base">
              <a:lnSpc>
                <a:spcPct val="150000"/>
              </a:lnSpc>
              <a:spcBef>
                <a:spcPct val="0"/>
              </a:spcBef>
              <a:spcAft>
                <a:spcPct val="0"/>
              </a:spcAft>
              <a:buFont typeface="Arial" panose="020B0604020202020204" pitchFamily="34" charset="0"/>
              <a:buNone/>
              <a:defRPr sz="2800">
                <a:latin typeface="微软雅黑" panose="020B0503020204020204" pitchFamily="34" charset="-122"/>
                <a:ea typeface="微软雅黑" panose="020B0503020204020204" pitchFamily="34" charset="-122"/>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“黑暗里出现一星火光，一闪，又一闪。”课文题目是“灯光”，这里为什么要写“火光”呢？</a:t>
            </a:r>
          </a:p>
        </p:txBody>
      </p:sp>
      <p:grpSp>
        <p:nvGrpSpPr>
          <p:cNvPr id="7" name="组合 6"/>
          <p:cNvGrpSpPr/>
          <p:nvPr/>
        </p:nvGrpSpPr>
        <p:grpSpPr>
          <a:xfrm>
            <a:off x="928930" y="3214920"/>
            <a:ext cx="7000177" cy="2834725"/>
            <a:chOff x="10431" y="2303"/>
            <a:chExt cx="6157" cy="2168"/>
          </a:xfrm>
        </p:grpSpPr>
        <p:sp>
          <p:nvSpPr>
            <p:cNvPr id="8" name="任意多边形 13"/>
            <p:cNvSpPr/>
            <p:nvPr>
              <p:custDataLst>
                <p:tags r:id="rId2"/>
              </p:custDataLst>
            </p:nvPr>
          </p:nvSpPr>
          <p:spPr>
            <a:xfrm>
              <a:off x="10431" y="2303"/>
              <a:ext cx="6150" cy="2168"/>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10613" y="2537"/>
              <a:ext cx="5975" cy="1836"/>
            </a:xfrm>
            <a:prstGeom prst="rect">
              <a:avLst/>
            </a:prstGeom>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它不是“灯光”，但它跟“灯光”却有着密切的联系，因为没有“火光”，就不可能有“灯光”。正是那一闪又一闪的微弱的火光构成了今天我们所能见到的一切璀璨的“灯光”，构成了我们今天的幸福、安宁的生活。</a:t>
              </a:r>
              <a:endParaRPr kumimoji="0" lang="zh-CN" altLang="en-US" sz="2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endParaRPr>
            </a:p>
          </p:txBody>
        </p:sp>
      </p:gr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0235" y="2245311"/>
            <a:ext cx="3092530" cy="415282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603731" y="1760566"/>
            <a:ext cx="11243713" cy="588816"/>
          </a:xfrm>
          <a:prstGeom prst="rect">
            <a:avLst/>
          </a:prstGeom>
          <a:noFill/>
          <a:ln w="9525">
            <a:noFill/>
          </a:ln>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“多好啊”在文中反复出现了几次？想一想，它在文中有什么深刻含义？</a:t>
            </a:r>
          </a:p>
        </p:txBody>
      </p:sp>
      <p:sp>
        <p:nvSpPr>
          <p:cNvPr id="4" name="五边形 1"/>
          <p:cNvSpPr/>
          <p:nvPr/>
        </p:nvSpPr>
        <p:spPr bwMode="auto">
          <a:xfrm>
            <a:off x="366901" y="2894622"/>
            <a:ext cx="8269669" cy="855133"/>
          </a:xfrm>
          <a:custGeom>
            <a:avLst/>
            <a:gdLst>
              <a:gd name="T0" fmla="*/ 403479 w 6408712"/>
              <a:gd name="T1" fmla="*/ 0 h 1143744"/>
              <a:gd name="T2" fmla="*/ 2808312 w 6408712"/>
              <a:gd name="T3" fmla="*/ 0 h 1143744"/>
              <a:gd name="T4" fmla="*/ 3600400 w 6408712"/>
              <a:gd name="T5" fmla="*/ 0 h 1143744"/>
              <a:gd name="T6" fmla="*/ 6005233 w 6408712"/>
              <a:gd name="T7" fmla="*/ 0 h 1143744"/>
              <a:gd name="T8" fmla="*/ 6408712 w 6408712"/>
              <a:gd name="T9" fmla="*/ 571872 h 1143744"/>
              <a:gd name="T10" fmla="*/ 6005233 w 6408712"/>
              <a:gd name="T11" fmla="*/ 1143744 h 1143744"/>
              <a:gd name="T12" fmla="*/ 3600400 w 6408712"/>
              <a:gd name="T13" fmla="*/ 1143744 h 1143744"/>
              <a:gd name="T14" fmla="*/ 2808312 w 6408712"/>
              <a:gd name="T15" fmla="*/ 1143744 h 1143744"/>
              <a:gd name="T16" fmla="*/ 403479 w 6408712"/>
              <a:gd name="T17" fmla="*/ 1143744 h 1143744"/>
              <a:gd name="T18" fmla="*/ 0 w 6408712"/>
              <a:gd name="T19" fmla="*/ 571872 h 1143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8712" h="1143744">
                <a:moveTo>
                  <a:pt x="403479" y="0"/>
                </a:moveTo>
                <a:lnTo>
                  <a:pt x="2808312" y="0"/>
                </a:lnTo>
                <a:lnTo>
                  <a:pt x="3600400" y="0"/>
                </a:lnTo>
                <a:lnTo>
                  <a:pt x="6005233" y="0"/>
                </a:lnTo>
                <a:lnTo>
                  <a:pt x="6408712" y="571872"/>
                </a:lnTo>
                <a:lnTo>
                  <a:pt x="6005233" y="1143744"/>
                </a:lnTo>
                <a:lnTo>
                  <a:pt x="3600400" y="1143744"/>
                </a:lnTo>
                <a:lnTo>
                  <a:pt x="2808312" y="1143744"/>
                </a:lnTo>
                <a:lnTo>
                  <a:pt x="403479" y="1143744"/>
                </a:lnTo>
                <a:lnTo>
                  <a:pt x="0" y="571872"/>
                </a:lnTo>
                <a:close/>
              </a:path>
            </a:pathLst>
          </a:custGeom>
          <a:noFill/>
          <a:ln w="28575" cmpd="sng">
            <a:solidFill>
              <a:srgbClr val="ED7D31">
                <a:lumMod val="40000"/>
                <a:lumOff val="60000"/>
              </a:srgbClr>
            </a:solidFill>
            <a:rou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剪去同侧角的矩形 31"/>
          <p:cNvSpPr>
            <a:spLocks noChangeArrowheads="1"/>
          </p:cNvSpPr>
          <p:nvPr/>
        </p:nvSpPr>
        <p:spPr bwMode="auto">
          <a:xfrm>
            <a:off x="1165604" y="2527881"/>
            <a:ext cx="1634067" cy="595414"/>
          </a:xfrm>
          <a:custGeom>
            <a:avLst/>
            <a:gdLst>
              <a:gd name="T0" fmla="*/ 941388 w 941388"/>
              <a:gd name="T1" fmla="*/ 280194 h 560387"/>
              <a:gd name="T2" fmla="*/ 470694 w 941388"/>
              <a:gd name="T3" fmla="*/ 560387 h 560387"/>
              <a:gd name="T4" fmla="*/ 0 w 941388"/>
              <a:gd name="T5" fmla="*/ 280194 h 560387"/>
              <a:gd name="T6" fmla="*/ 470694 w 941388"/>
              <a:gd name="T7" fmla="*/ 0 h 560387"/>
              <a:gd name="T8" fmla="*/ 0 60000 65536"/>
              <a:gd name="T9" fmla="*/ 5898240 60000 65536"/>
              <a:gd name="T10" fmla="*/ 11796480 60000 65536"/>
              <a:gd name="T11" fmla="*/ 17694720 60000 65536"/>
              <a:gd name="T12" fmla="*/ 0 w 941388"/>
              <a:gd name="T13" fmla="*/ 0 h 560387"/>
              <a:gd name="T14" fmla="*/ 941388 w 941388"/>
              <a:gd name="T15" fmla="*/ 560387 h 560387"/>
            </a:gdLst>
            <a:ahLst/>
            <a:cxnLst>
              <a:cxn ang="T8">
                <a:pos x="T0" y="T1"/>
              </a:cxn>
              <a:cxn ang="T9">
                <a:pos x="T2" y="T3"/>
              </a:cxn>
              <a:cxn ang="T10">
                <a:pos x="T4" y="T5"/>
              </a:cxn>
              <a:cxn ang="T11">
                <a:pos x="T6" y="T7"/>
              </a:cxn>
            </a:cxnLst>
            <a:rect l="T12" t="T13" r="T14" b="T15"/>
            <a:pathLst>
              <a:path w="941388" h="560387">
                <a:moveTo>
                  <a:pt x="144176" y="0"/>
                </a:moveTo>
                <a:lnTo>
                  <a:pt x="797212" y="0"/>
                </a:lnTo>
                <a:lnTo>
                  <a:pt x="941388" y="144176"/>
                </a:lnTo>
                <a:lnTo>
                  <a:pt x="941388" y="560387"/>
                </a:lnTo>
                <a:lnTo>
                  <a:pt x="0" y="560387"/>
                </a:lnTo>
                <a:lnTo>
                  <a:pt x="0" y="144176"/>
                </a:lnTo>
                <a:close/>
              </a:path>
            </a:pathLst>
          </a:custGeom>
          <a:solidFill>
            <a:srgbClr val="ED7D31">
              <a:lumMod val="40000"/>
              <a:lumOff val="60000"/>
            </a:srgbClr>
          </a:solidFill>
          <a:ln w="76200" cmpd="sng">
            <a:solidFill>
              <a:srgbClr val="FFFFFF"/>
            </a:solidFill>
            <a:miter lim="800000"/>
          </a:ln>
        </p:spPr>
        <p:txBody>
          <a:bodyPr tIns="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735" b="1" i="0" u="none" strike="noStrike" kern="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401853" y="2531473"/>
            <a:ext cx="7236000"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第一次</a:t>
            </a:r>
          </a:p>
        </p:txBody>
      </p:sp>
      <p:sp>
        <p:nvSpPr>
          <p:cNvPr id="7" name="矩形 6"/>
          <p:cNvSpPr/>
          <p:nvPr/>
        </p:nvSpPr>
        <p:spPr>
          <a:xfrm>
            <a:off x="735901" y="3048989"/>
            <a:ext cx="7236000"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对天安门广场“灯光”的赞叹，引起了“我”的回忆。</a:t>
            </a:r>
          </a:p>
        </p:txBody>
      </p:sp>
      <p:sp>
        <p:nvSpPr>
          <p:cNvPr id="8" name="五边形 1"/>
          <p:cNvSpPr/>
          <p:nvPr/>
        </p:nvSpPr>
        <p:spPr bwMode="auto">
          <a:xfrm>
            <a:off x="1112991" y="4033386"/>
            <a:ext cx="9629304" cy="923419"/>
          </a:xfrm>
          <a:custGeom>
            <a:avLst/>
            <a:gdLst>
              <a:gd name="T0" fmla="*/ 403479 w 6408712"/>
              <a:gd name="T1" fmla="*/ 0 h 1143744"/>
              <a:gd name="T2" fmla="*/ 2808312 w 6408712"/>
              <a:gd name="T3" fmla="*/ 0 h 1143744"/>
              <a:gd name="T4" fmla="*/ 3600400 w 6408712"/>
              <a:gd name="T5" fmla="*/ 0 h 1143744"/>
              <a:gd name="T6" fmla="*/ 6005233 w 6408712"/>
              <a:gd name="T7" fmla="*/ 0 h 1143744"/>
              <a:gd name="T8" fmla="*/ 6408712 w 6408712"/>
              <a:gd name="T9" fmla="*/ 571872 h 1143744"/>
              <a:gd name="T10" fmla="*/ 6005233 w 6408712"/>
              <a:gd name="T11" fmla="*/ 1143744 h 1143744"/>
              <a:gd name="T12" fmla="*/ 3600400 w 6408712"/>
              <a:gd name="T13" fmla="*/ 1143744 h 1143744"/>
              <a:gd name="T14" fmla="*/ 2808312 w 6408712"/>
              <a:gd name="T15" fmla="*/ 1143744 h 1143744"/>
              <a:gd name="T16" fmla="*/ 403479 w 6408712"/>
              <a:gd name="T17" fmla="*/ 1143744 h 1143744"/>
              <a:gd name="T18" fmla="*/ 0 w 6408712"/>
              <a:gd name="T19" fmla="*/ 571872 h 1143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8712" h="1143744">
                <a:moveTo>
                  <a:pt x="403479" y="0"/>
                </a:moveTo>
                <a:lnTo>
                  <a:pt x="2808312" y="0"/>
                </a:lnTo>
                <a:lnTo>
                  <a:pt x="3600400" y="0"/>
                </a:lnTo>
                <a:lnTo>
                  <a:pt x="6005233" y="0"/>
                </a:lnTo>
                <a:lnTo>
                  <a:pt x="6408712" y="571872"/>
                </a:lnTo>
                <a:lnTo>
                  <a:pt x="6005233" y="1143744"/>
                </a:lnTo>
                <a:lnTo>
                  <a:pt x="3600400" y="1143744"/>
                </a:lnTo>
                <a:lnTo>
                  <a:pt x="2808312" y="1143744"/>
                </a:lnTo>
                <a:lnTo>
                  <a:pt x="403479" y="1143744"/>
                </a:lnTo>
                <a:lnTo>
                  <a:pt x="0" y="571872"/>
                </a:lnTo>
                <a:close/>
              </a:path>
            </a:pathLst>
          </a:custGeom>
          <a:noFill/>
          <a:ln w="28575" cmpd="sng">
            <a:solidFill>
              <a:srgbClr val="ED7D31">
                <a:lumMod val="40000"/>
                <a:lumOff val="60000"/>
              </a:srgbClr>
            </a:solidFill>
            <a:rou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剪去同侧角的矩形 31"/>
          <p:cNvSpPr>
            <a:spLocks noChangeArrowheads="1"/>
          </p:cNvSpPr>
          <p:nvPr/>
        </p:nvSpPr>
        <p:spPr bwMode="auto">
          <a:xfrm>
            <a:off x="8340901" y="3618482"/>
            <a:ext cx="1634067" cy="618998"/>
          </a:xfrm>
          <a:custGeom>
            <a:avLst/>
            <a:gdLst>
              <a:gd name="T0" fmla="*/ 941388 w 941388"/>
              <a:gd name="T1" fmla="*/ 280194 h 560387"/>
              <a:gd name="T2" fmla="*/ 470694 w 941388"/>
              <a:gd name="T3" fmla="*/ 560387 h 560387"/>
              <a:gd name="T4" fmla="*/ 0 w 941388"/>
              <a:gd name="T5" fmla="*/ 280194 h 560387"/>
              <a:gd name="T6" fmla="*/ 470694 w 941388"/>
              <a:gd name="T7" fmla="*/ 0 h 560387"/>
              <a:gd name="T8" fmla="*/ 0 60000 65536"/>
              <a:gd name="T9" fmla="*/ 5898240 60000 65536"/>
              <a:gd name="T10" fmla="*/ 11796480 60000 65536"/>
              <a:gd name="T11" fmla="*/ 17694720 60000 65536"/>
              <a:gd name="T12" fmla="*/ 0 w 941388"/>
              <a:gd name="T13" fmla="*/ 0 h 560387"/>
              <a:gd name="T14" fmla="*/ 941388 w 941388"/>
              <a:gd name="T15" fmla="*/ 560387 h 560387"/>
            </a:gdLst>
            <a:ahLst/>
            <a:cxnLst>
              <a:cxn ang="T8">
                <a:pos x="T0" y="T1"/>
              </a:cxn>
              <a:cxn ang="T9">
                <a:pos x="T2" y="T3"/>
              </a:cxn>
              <a:cxn ang="T10">
                <a:pos x="T4" y="T5"/>
              </a:cxn>
              <a:cxn ang="T11">
                <a:pos x="T6" y="T7"/>
              </a:cxn>
            </a:cxnLst>
            <a:rect l="T12" t="T13" r="T14" b="T15"/>
            <a:pathLst>
              <a:path w="941388" h="560387">
                <a:moveTo>
                  <a:pt x="144176" y="0"/>
                </a:moveTo>
                <a:lnTo>
                  <a:pt x="797212" y="0"/>
                </a:lnTo>
                <a:lnTo>
                  <a:pt x="941388" y="144176"/>
                </a:lnTo>
                <a:lnTo>
                  <a:pt x="941388" y="560387"/>
                </a:lnTo>
                <a:lnTo>
                  <a:pt x="0" y="560387"/>
                </a:lnTo>
                <a:lnTo>
                  <a:pt x="0" y="144176"/>
                </a:lnTo>
                <a:close/>
              </a:path>
            </a:pathLst>
          </a:custGeom>
          <a:solidFill>
            <a:srgbClr val="ED7D31">
              <a:lumMod val="40000"/>
              <a:lumOff val="60000"/>
            </a:srgbClr>
          </a:solidFill>
          <a:ln w="76200" cmpd="sng">
            <a:solidFill>
              <a:srgbClr val="FFFFFF"/>
            </a:solidFill>
            <a:miter lim="800000"/>
          </a:ln>
        </p:spPr>
        <p:txBody>
          <a:bodyPr tIns="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735" b="1" i="0" u="none" strike="noStrike" kern="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8625525" y="3567557"/>
            <a:ext cx="1579560"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第二次</a:t>
            </a:r>
          </a:p>
        </p:txBody>
      </p:sp>
      <p:sp>
        <p:nvSpPr>
          <p:cNvPr id="11" name="矩形 10"/>
          <p:cNvSpPr/>
          <p:nvPr/>
        </p:nvSpPr>
        <p:spPr>
          <a:xfrm>
            <a:off x="1571838" y="4146817"/>
            <a:ext cx="864557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郝副营长看了书中插图时的自言自语，对图上的孩子能在灯光下看书深感羡慕。</a:t>
            </a:r>
          </a:p>
        </p:txBody>
      </p:sp>
      <p:sp>
        <p:nvSpPr>
          <p:cNvPr id="12" name="五边形 1"/>
          <p:cNvSpPr/>
          <p:nvPr/>
        </p:nvSpPr>
        <p:spPr bwMode="auto">
          <a:xfrm>
            <a:off x="1900342" y="5527319"/>
            <a:ext cx="6922710" cy="855133"/>
          </a:xfrm>
          <a:custGeom>
            <a:avLst/>
            <a:gdLst>
              <a:gd name="T0" fmla="*/ 403479 w 6408712"/>
              <a:gd name="T1" fmla="*/ 0 h 1143744"/>
              <a:gd name="T2" fmla="*/ 2808312 w 6408712"/>
              <a:gd name="T3" fmla="*/ 0 h 1143744"/>
              <a:gd name="T4" fmla="*/ 3600400 w 6408712"/>
              <a:gd name="T5" fmla="*/ 0 h 1143744"/>
              <a:gd name="T6" fmla="*/ 6005233 w 6408712"/>
              <a:gd name="T7" fmla="*/ 0 h 1143744"/>
              <a:gd name="T8" fmla="*/ 6408712 w 6408712"/>
              <a:gd name="T9" fmla="*/ 571872 h 1143744"/>
              <a:gd name="T10" fmla="*/ 6005233 w 6408712"/>
              <a:gd name="T11" fmla="*/ 1143744 h 1143744"/>
              <a:gd name="T12" fmla="*/ 3600400 w 6408712"/>
              <a:gd name="T13" fmla="*/ 1143744 h 1143744"/>
              <a:gd name="T14" fmla="*/ 2808312 w 6408712"/>
              <a:gd name="T15" fmla="*/ 1143744 h 1143744"/>
              <a:gd name="T16" fmla="*/ 403479 w 6408712"/>
              <a:gd name="T17" fmla="*/ 1143744 h 1143744"/>
              <a:gd name="T18" fmla="*/ 0 w 6408712"/>
              <a:gd name="T19" fmla="*/ 571872 h 1143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8712" h="1143744">
                <a:moveTo>
                  <a:pt x="403479" y="0"/>
                </a:moveTo>
                <a:lnTo>
                  <a:pt x="2808312" y="0"/>
                </a:lnTo>
                <a:lnTo>
                  <a:pt x="3600400" y="0"/>
                </a:lnTo>
                <a:lnTo>
                  <a:pt x="6005233" y="0"/>
                </a:lnTo>
                <a:lnTo>
                  <a:pt x="6408712" y="571872"/>
                </a:lnTo>
                <a:lnTo>
                  <a:pt x="6005233" y="1143744"/>
                </a:lnTo>
                <a:lnTo>
                  <a:pt x="3600400" y="1143744"/>
                </a:lnTo>
                <a:lnTo>
                  <a:pt x="2808312" y="1143744"/>
                </a:lnTo>
                <a:lnTo>
                  <a:pt x="403479" y="1143744"/>
                </a:lnTo>
                <a:lnTo>
                  <a:pt x="0" y="571872"/>
                </a:lnTo>
                <a:close/>
              </a:path>
            </a:pathLst>
          </a:custGeom>
          <a:noFill/>
          <a:ln w="28575" cmpd="sng">
            <a:solidFill>
              <a:srgbClr val="ED7D31">
                <a:lumMod val="40000"/>
                <a:lumOff val="60000"/>
              </a:srgbClr>
            </a:solidFill>
            <a:rou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剪去同侧角的矩形 31"/>
          <p:cNvSpPr>
            <a:spLocks noChangeArrowheads="1"/>
          </p:cNvSpPr>
          <p:nvPr/>
        </p:nvSpPr>
        <p:spPr bwMode="auto">
          <a:xfrm>
            <a:off x="2186602" y="5160073"/>
            <a:ext cx="1634067" cy="608029"/>
          </a:xfrm>
          <a:custGeom>
            <a:avLst/>
            <a:gdLst>
              <a:gd name="T0" fmla="*/ 941388 w 941388"/>
              <a:gd name="T1" fmla="*/ 280194 h 560387"/>
              <a:gd name="T2" fmla="*/ 470694 w 941388"/>
              <a:gd name="T3" fmla="*/ 560387 h 560387"/>
              <a:gd name="T4" fmla="*/ 0 w 941388"/>
              <a:gd name="T5" fmla="*/ 280194 h 560387"/>
              <a:gd name="T6" fmla="*/ 470694 w 941388"/>
              <a:gd name="T7" fmla="*/ 0 h 560387"/>
              <a:gd name="T8" fmla="*/ 0 60000 65536"/>
              <a:gd name="T9" fmla="*/ 5898240 60000 65536"/>
              <a:gd name="T10" fmla="*/ 11796480 60000 65536"/>
              <a:gd name="T11" fmla="*/ 17694720 60000 65536"/>
              <a:gd name="T12" fmla="*/ 0 w 941388"/>
              <a:gd name="T13" fmla="*/ 0 h 560387"/>
              <a:gd name="T14" fmla="*/ 941388 w 941388"/>
              <a:gd name="T15" fmla="*/ 560387 h 560387"/>
            </a:gdLst>
            <a:ahLst/>
            <a:cxnLst>
              <a:cxn ang="T8">
                <a:pos x="T0" y="T1"/>
              </a:cxn>
              <a:cxn ang="T9">
                <a:pos x="T2" y="T3"/>
              </a:cxn>
              <a:cxn ang="T10">
                <a:pos x="T4" y="T5"/>
              </a:cxn>
              <a:cxn ang="T11">
                <a:pos x="T6" y="T7"/>
              </a:cxn>
            </a:cxnLst>
            <a:rect l="T12" t="T13" r="T14" b="T15"/>
            <a:pathLst>
              <a:path w="941388" h="560387">
                <a:moveTo>
                  <a:pt x="144176" y="0"/>
                </a:moveTo>
                <a:lnTo>
                  <a:pt x="797212" y="0"/>
                </a:lnTo>
                <a:lnTo>
                  <a:pt x="941388" y="144176"/>
                </a:lnTo>
                <a:lnTo>
                  <a:pt x="941388" y="560387"/>
                </a:lnTo>
                <a:lnTo>
                  <a:pt x="0" y="560387"/>
                </a:lnTo>
                <a:lnTo>
                  <a:pt x="0" y="144176"/>
                </a:lnTo>
                <a:close/>
              </a:path>
            </a:pathLst>
          </a:custGeom>
          <a:solidFill>
            <a:srgbClr val="ED7D31">
              <a:lumMod val="40000"/>
              <a:lumOff val="60000"/>
            </a:srgbClr>
          </a:solidFill>
          <a:ln w="76200" cmpd="sng">
            <a:solidFill>
              <a:srgbClr val="FFFFFF"/>
            </a:solidFill>
            <a:miter lim="800000"/>
          </a:ln>
        </p:spPr>
        <p:txBody>
          <a:bodyPr tIns="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735" b="1" i="0" u="none" strike="noStrike" kern="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p:cNvSpPr/>
          <p:nvPr/>
        </p:nvSpPr>
        <p:spPr>
          <a:xfrm>
            <a:off x="2422851" y="5163666"/>
            <a:ext cx="1141600"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第三次</a:t>
            </a:r>
          </a:p>
        </p:txBody>
      </p:sp>
      <p:sp>
        <p:nvSpPr>
          <p:cNvPr id="15" name="矩形 14"/>
          <p:cNvSpPr/>
          <p:nvPr/>
        </p:nvSpPr>
        <p:spPr>
          <a:xfrm>
            <a:off x="2799671" y="5699364"/>
            <a:ext cx="7236000"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郝副营长心中充满了对未来美好的憧憬。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animBg="1"/>
      <p:bldP spid="9" grpId="0" animBg="1"/>
      <p:bldP spid="10" grpId="0"/>
      <p:bldP spid="11" grpId="0"/>
      <p:bldP spid="12"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12"/>
          <p:cNvSpPr txBox="1"/>
          <p:nvPr/>
        </p:nvSpPr>
        <p:spPr>
          <a:xfrm>
            <a:off x="835052" y="1864086"/>
            <a:ext cx="8860290" cy="588816"/>
          </a:xfrm>
          <a:prstGeom prst="rect">
            <a:avLst/>
          </a:prstGeom>
          <a:noFill/>
          <a:ln w="9525">
            <a:noFill/>
          </a:ln>
        </p:spPr>
        <p:txBody>
          <a:bodyPr wrap="square">
            <a:spAutoFit/>
          </a:bodyPr>
          <a:lstStyle>
            <a:defPPr>
              <a:defRPr lang="zh-CN"/>
            </a:defPPr>
            <a:lvl1pPr lvl="0" indent="0" defTabSz="457200" fontAlgn="base">
              <a:lnSpc>
                <a:spcPct val="150000"/>
              </a:lnSpc>
              <a:spcBef>
                <a:spcPct val="0"/>
              </a:spcBef>
              <a:spcAft>
                <a:spcPct val="0"/>
              </a:spcAft>
              <a:buFont typeface="Arial" panose="020B0604020202020204" pitchFamily="34" charset="0"/>
              <a:buNone/>
              <a:defRPr sz="2800">
                <a:latin typeface="微软雅黑" panose="020B0503020204020204" pitchFamily="34" charset="-122"/>
                <a:ea typeface="微软雅黑" panose="020B0503020204020204" pitchFamily="34" charset="-122"/>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文中的郝副营长给你留下了怎样的印象呢？</a:t>
            </a:r>
          </a:p>
        </p:txBody>
      </p:sp>
      <p:grpSp>
        <p:nvGrpSpPr>
          <p:cNvPr id="4" name="组合 3"/>
          <p:cNvGrpSpPr/>
          <p:nvPr/>
        </p:nvGrpSpPr>
        <p:grpSpPr>
          <a:xfrm>
            <a:off x="1367786" y="2824440"/>
            <a:ext cx="4926559" cy="2834725"/>
            <a:chOff x="10431" y="2303"/>
            <a:chExt cx="6150" cy="2168"/>
          </a:xfrm>
          <a:solidFill>
            <a:srgbClr val="A4E7E2"/>
          </a:solidFill>
        </p:grpSpPr>
        <p:sp>
          <p:nvSpPr>
            <p:cNvPr id="5" name="任意多边形 13"/>
            <p:cNvSpPr/>
            <p:nvPr>
              <p:custDataLst>
                <p:tags r:id="rId2"/>
              </p:custDataLst>
            </p:nvPr>
          </p:nvSpPr>
          <p:spPr>
            <a:xfrm>
              <a:off x="10431" y="2303"/>
              <a:ext cx="6150" cy="2168"/>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0431" y="2756"/>
              <a:ext cx="5975" cy="1483"/>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郝副营长是一个爱读书、爱孩子、爱生活、英勇善战、不怕牺牲的战斗英雄，他的献身精神将与日月同在永放光芒。</a:t>
              </a:r>
              <a:endParaRPr kumimoji="0" lang="zh-CN" altLang="en-US" sz="2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endParaRPr>
            </a:p>
          </p:txBody>
        </p:sp>
      </p:gr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0235" y="2245311"/>
            <a:ext cx="3092530" cy="415282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9" name="矩形 2"/>
          <p:cNvSpPr/>
          <p:nvPr/>
        </p:nvSpPr>
        <p:spPr>
          <a:xfrm>
            <a:off x="3808434" y="2515079"/>
            <a:ext cx="7388744" cy="2492990"/>
          </a:xfrm>
          <a:prstGeom prst="rect">
            <a:avLst/>
          </a:prstGeom>
          <a:noFill/>
          <a:ln w="9525">
            <a:noFill/>
          </a:ln>
        </p:spPr>
        <p:txBody>
          <a:bodyPr wrap="square" anchor="t">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本文写的是作者漫步在天安门广场上，由看到了千万盏灯和听到的“多好啊”回忆起一段关于灯光的往事，塑造了战斗英雄郝副营长的伟大形象，歌颂了革命先烈为了后代的幸福生活，不惜牺牲自己的献身精神，说明今天的幸福生活来之不易。</a:t>
            </a:r>
          </a:p>
        </p:txBody>
      </p:sp>
      <p:grpSp>
        <p:nvGrpSpPr>
          <p:cNvPr id="10" name="组合 9"/>
          <p:cNvGrpSpPr/>
          <p:nvPr/>
        </p:nvGrpSpPr>
        <p:grpSpPr>
          <a:xfrm>
            <a:off x="679733" y="2561183"/>
            <a:ext cx="2673818" cy="2400782"/>
            <a:chOff x="7861363" y="1365506"/>
            <a:chExt cx="2673818" cy="2400782"/>
          </a:xfrm>
        </p:grpSpPr>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363" y="1365506"/>
              <a:ext cx="2673818" cy="2400782"/>
            </a:xfrm>
            <a:prstGeom prst="rect">
              <a:avLst/>
            </a:prstGeom>
          </p:spPr>
        </p:pic>
        <p:sp>
          <p:nvSpPr>
            <p:cNvPr id="12" name="矩形: 圆角 11"/>
            <p:cNvSpPr/>
            <p:nvPr/>
          </p:nvSpPr>
          <p:spPr>
            <a:xfrm rot="21247853">
              <a:off x="8206585" y="2174296"/>
              <a:ext cx="1980695" cy="690880"/>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主题思想</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7" name="矩形 2"/>
          <p:cNvSpPr/>
          <p:nvPr/>
        </p:nvSpPr>
        <p:spPr>
          <a:xfrm>
            <a:off x="1152372" y="1827824"/>
            <a:ext cx="6237758"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在正确的读音下面画“√” 。</a:t>
            </a:r>
          </a:p>
        </p:txBody>
      </p:sp>
      <p:sp>
        <p:nvSpPr>
          <p:cNvPr id="8" name="圆角矩形 27"/>
          <p:cNvSpPr/>
          <p:nvPr/>
        </p:nvSpPr>
        <p:spPr>
          <a:xfrm>
            <a:off x="660400" y="1739474"/>
            <a:ext cx="7561580" cy="2652395"/>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矩形 19"/>
          <p:cNvSpPr/>
          <p:nvPr/>
        </p:nvSpPr>
        <p:spPr>
          <a:xfrm>
            <a:off x="1152372" y="2475963"/>
            <a:ext cx="7338061" cy="1459630"/>
          </a:xfrm>
          <a:prstGeom prst="rect">
            <a:avLst/>
          </a:prstGeom>
          <a:noFill/>
          <a:ln w="9525">
            <a:noFill/>
          </a:ln>
        </p:spPr>
        <p:txBody>
          <a:bodyPr wrap="square" anchor="t">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郝副营长（</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hè</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hǎo</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歼灭（</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qiān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jiān</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千钧一发（</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jūn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yún</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璀璨（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cuī</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cuǐ</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p>
        </p:txBody>
      </p:sp>
      <p:sp>
        <p:nvSpPr>
          <p:cNvPr id="14" name="文本框 13"/>
          <p:cNvSpPr txBox="1"/>
          <p:nvPr/>
        </p:nvSpPr>
        <p:spPr>
          <a:xfrm>
            <a:off x="3227387" y="2946248"/>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5" name="文本框 14"/>
          <p:cNvSpPr txBox="1"/>
          <p:nvPr/>
        </p:nvSpPr>
        <p:spPr>
          <a:xfrm>
            <a:off x="6514147" y="2843425"/>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6" name="文本框 15"/>
          <p:cNvSpPr txBox="1"/>
          <p:nvPr/>
        </p:nvSpPr>
        <p:spPr>
          <a:xfrm>
            <a:off x="2627553" y="3657872"/>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7" name="文本框 16"/>
          <p:cNvSpPr txBox="1"/>
          <p:nvPr/>
        </p:nvSpPr>
        <p:spPr>
          <a:xfrm>
            <a:off x="6548437" y="3592007"/>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8" name="文本框 17"/>
          <p:cNvSpPr txBox="1"/>
          <p:nvPr/>
        </p:nvSpPr>
        <p:spPr>
          <a:xfrm>
            <a:off x="1200149" y="2742505"/>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4897754" y="2703271"/>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文本框 19"/>
          <p:cNvSpPr txBox="1"/>
          <p:nvPr/>
        </p:nvSpPr>
        <p:spPr>
          <a:xfrm>
            <a:off x="4897754" y="3433352"/>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文本框 20"/>
          <p:cNvSpPr txBox="1"/>
          <p:nvPr/>
        </p:nvSpPr>
        <p:spPr>
          <a:xfrm>
            <a:off x="1544318" y="3423277"/>
            <a:ext cx="767715"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36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235" y="2245311"/>
            <a:ext cx="3092530" cy="415282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13" grpId="0"/>
      <p:bldP spid="14" grpId="0"/>
      <p:bldP spid="15"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22" name="矩形 19"/>
          <p:cNvSpPr/>
          <p:nvPr/>
        </p:nvSpPr>
        <p:spPr>
          <a:xfrm>
            <a:off x="1155709" y="1785305"/>
            <a:ext cx="2972289" cy="588816"/>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照样子，写词语。</a:t>
            </a:r>
          </a:p>
        </p:txBody>
      </p:sp>
      <p:sp>
        <p:nvSpPr>
          <p:cNvPr id="23" name="Rectangle 2"/>
          <p:cNvSpPr/>
          <p:nvPr/>
        </p:nvSpPr>
        <p:spPr>
          <a:xfrm>
            <a:off x="1155709" y="2431636"/>
            <a:ext cx="3092200" cy="1569660"/>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黑</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魆魆</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ABB</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式）</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自</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言</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自</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语（</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ABAC</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式）</a:t>
            </a:r>
          </a:p>
        </p:txBody>
      </p:sp>
      <p:sp>
        <p:nvSpPr>
          <p:cNvPr id="24" name="圆角矩形 8"/>
          <p:cNvSpPr/>
          <p:nvPr/>
        </p:nvSpPr>
        <p:spPr>
          <a:xfrm>
            <a:off x="934535" y="1645912"/>
            <a:ext cx="7888163" cy="3235795"/>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24"/>
          <p:cNvSpPr/>
          <p:nvPr/>
        </p:nvSpPr>
        <p:spPr>
          <a:xfrm>
            <a:off x="1155709" y="3009834"/>
            <a:ext cx="6015678"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亮晶晶    毛茸茸    喜洋洋     喜滋滋        </a:t>
            </a:r>
          </a:p>
        </p:txBody>
      </p:sp>
      <p:sp>
        <p:nvSpPr>
          <p:cNvPr id="26" name="矩形 25"/>
          <p:cNvSpPr/>
          <p:nvPr/>
        </p:nvSpPr>
        <p:spPr>
          <a:xfrm>
            <a:off x="1155708" y="4046740"/>
            <a:ext cx="6934447"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人来人往   十全十美    冷言冷语    若隐若现</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235" y="2245311"/>
            <a:ext cx="3092530" cy="415282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9" name="Text Box 3"/>
          <p:cNvSpPr txBox="1"/>
          <p:nvPr/>
        </p:nvSpPr>
        <p:spPr>
          <a:xfrm>
            <a:off x="989330" y="1585718"/>
            <a:ext cx="6594475"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3.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选词填空。</a:t>
            </a:r>
          </a:p>
        </p:txBody>
      </p:sp>
      <p:sp>
        <p:nvSpPr>
          <p:cNvPr id="10" name="矩形 8"/>
          <p:cNvSpPr/>
          <p:nvPr/>
        </p:nvSpPr>
        <p:spPr>
          <a:xfrm>
            <a:off x="906501" y="2083122"/>
            <a:ext cx="8144232" cy="2308324"/>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猛烈    激烈</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）的围歼战就要开始了。</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没想到后续部队遭到敌人炮火（           ）的阻击，在黑暗里找不到突破口，和突击连失去联系。</a:t>
            </a:r>
          </a:p>
        </p:txBody>
      </p:sp>
      <p:sp>
        <p:nvSpPr>
          <p:cNvPr id="11" name="圆角矩形 8"/>
          <p:cNvSpPr/>
          <p:nvPr/>
        </p:nvSpPr>
        <p:spPr>
          <a:xfrm>
            <a:off x="660400" y="1490193"/>
            <a:ext cx="8585835" cy="4207813"/>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p:cNvSpPr/>
          <p:nvPr/>
        </p:nvSpPr>
        <p:spPr>
          <a:xfrm>
            <a:off x="1303954" y="2619250"/>
            <a:ext cx="2250758"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激烈</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矩形 12"/>
          <p:cNvSpPr/>
          <p:nvPr/>
        </p:nvSpPr>
        <p:spPr>
          <a:xfrm>
            <a:off x="1159963" y="4366626"/>
            <a:ext cx="7586707" cy="1142813"/>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解析：激烈是动作、言论等剧烈的意思</a:t>
            </a: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而猛烈是气势大、力量大的意思。</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p:cNvSpPr/>
          <p:nvPr/>
        </p:nvSpPr>
        <p:spPr>
          <a:xfrm>
            <a:off x="5333047" y="3179019"/>
            <a:ext cx="2250758"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猛烈</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235" y="2245311"/>
            <a:ext cx="3092530" cy="415282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4925" b="4925"/>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gradFill>
            <a:gsLst>
              <a:gs pos="0">
                <a:schemeClr val="tx1">
                  <a:alpha val="0"/>
                </a:schemeClr>
              </a:gs>
              <a:gs pos="100000">
                <a:schemeClr val="tx1">
                  <a:lumMod val="95000"/>
                  <a:lumOff val="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259"/>
          <p:cNvSpPr>
            <a:spLocks noChangeArrowheads="1"/>
          </p:cNvSpPr>
          <p:nvPr/>
        </p:nvSpPr>
        <p:spPr bwMode="auto">
          <a:xfrm>
            <a:off x="7387473"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9574207"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6400800" y="1496265"/>
            <a:ext cx="509149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感谢聆听</a:t>
            </a:r>
            <a:endParaRPr lang="en-US" altLang="zh-CN"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0" name="矩形 9"/>
          <p:cNvSpPr/>
          <p:nvPr/>
        </p:nvSpPr>
        <p:spPr>
          <a:xfrm>
            <a:off x="7487292" y="35479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1" name="直接连接符 10"/>
          <p:cNvCxnSpPr/>
          <p:nvPr/>
        </p:nvCxnSpPr>
        <p:spPr>
          <a:xfrm>
            <a:off x="58387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趣味导入</a:t>
            </a:r>
          </a:p>
        </p:txBody>
      </p:sp>
      <p:sp>
        <p:nvSpPr>
          <p:cNvPr id="8" name="Rectangle 2"/>
          <p:cNvSpPr>
            <a:spLocks noChangeArrowheads="1"/>
          </p:cNvSpPr>
          <p:nvPr/>
        </p:nvSpPr>
        <p:spPr bwMode="auto">
          <a:xfrm>
            <a:off x="660400" y="1396485"/>
            <a:ext cx="5121575" cy="588816"/>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今天的幸福生活从哪里来？</a:t>
            </a:r>
          </a:p>
        </p:txBody>
      </p:sp>
      <p:sp>
        <p:nvSpPr>
          <p:cNvPr id="9" name="Rectangle 2"/>
          <p:cNvSpPr>
            <a:spLocks noChangeArrowheads="1"/>
          </p:cNvSpPr>
          <p:nvPr/>
        </p:nvSpPr>
        <p:spPr bwMode="auto">
          <a:xfrm>
            <a:off x="660400" y="2303953"/>
            <a:ext cx="10858500" cy="588816"/>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今天的幸福生活是革命先烈用生命换来的，是革命先烈用鲜血铸就的。</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979" y="3322992"/>
            <a:ext cx="6416042" cy="353500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bldLvl="0"/>
      <p:bldP spid="9" grpId="0"/>
      <p:bldP spid="9" grpId="1"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资料链接</a:t>
            </a:r>
          </a:p>
        </p:txBody>
      </p:sp>
      <p:sp>
        <p:nvSpPr>
          <p:cNvPr id="6" name="Rectangle 2"/>
          <p:cNvSpPr>
            <a:spLocks noChangeArrowheads="1"/>
          </p:cNvSpPr>
          <p:nvPr/>
        </p:nvSpPr>
        <p:spPr bwMode="auto">
          <a:xfrm>
            <a:off x="3299624" y="1739667"/>
            <a:ext cx="8355991" cy="2897140"/>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王愿坚：</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中国作家，山东诸城人。</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1944</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年到抗日根据地参加革命工作。解放战争期间，在华东野战军第三纵队的报社任编辑和记者。</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1947</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年入党，</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1952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年调</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解放军文艺</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任编辑。</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1956</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年至</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1966</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年参加革命回忆录</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星火燎原</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的编辑工作</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p>
        </p:txBody>
      </p:sp>
      <p:sp>
        <p:nvSpPr>
          <p:cNvPr id="7" name="Rectangle 2"/>
          <p:cNvSpPr>
            <a:spLocks noChangeArrowheads="1"/>
          </p:cNvSpPr>
          <p:nvPr/>
        </p:nvSpPr>
        <p:spPr bwMode="auto">
          <a:xfrm>
            <a:off x="939968" y="4993595"/>
            <a:ext cx="10715647" cy="1140505"/>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主要作品有短篇小说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党费</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粮食的故事</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七根火柴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普通劳动者</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；电影文学剧本</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闪闪的红星</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（与陆柱国合写）。</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274" y="2008695"/>
            <a:ext cx="1967752" cy="252275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ldLvl="0"/>
      <p:bldP spid="7" grpId="0"/>
      <p:bldP spid="7" grpId="1"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资料链接</a:t>
            </a:r>
          </a:p>
        </p:txBody>
      </p:sp>
      <p:sp>
        <p:nvSpPr>
          <p:cNvPr id="8" name="Rectangle 2"/>
          <p:cNvSpPr>
            <a:spLocks noChangeArrowheads="1"/>
          </p:cNvSpPr>
          <p:nvPr/>
        </p:nvSpPr>
        <p:spPr bwMode="auto">
          <a:xfrm>
            <a:off x="887795" y="2699096"/>
            <a:ext cx="10244537" cy="2862322"/>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战地记者是指在战争中报道新闻的记者，又称“随军记者”，是新闻工作者中的一种职业分工。他们根据亲身经历和见闻所采写的战地现场新闻或目击新闻就是战地报道。在战场上，他们和战士一样出生入死，时时面临死亡的危险。“如果你没法阻止战争，那你就把战争的真相告诉世界”，这是战地记者永远的格言。</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398" y="1042339"/>
            <a:ext cx="3116719" cy="1547901"/>
          </a:xfrm>
          <a:prstGeom prst="rect">
            <a:avLst/>
          </a:prstGeom>
        </p:spPr>
      </p:pic>
      <p:sp>
        <p:nvSpPr>
          <p:cNvPr id="11" name="Rectangle 2"/>
          <p:cNvSpPr>
            <a:spLocks noChangeArrowheads="1"/>
          </p:cNvSpPr>
          <p:nvPr/>
        </p:nvSpPr>
        <p:spPr bwMode="auto">
          <a:xfrm>
            <a:off x="5775925" y="1519891"/>
            <a:ext cx="3041535" cy="754374"/>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战地记者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bldLvl="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7" name="文本框 3"/>
          <p:cNvSpPr txBox="1"/>
          <p:nvPr/>
        </p:nvSpPr>
        <p:spPr>
          <a:xfrm>
            <a:off x="730519" y="1951502"/>
            <a:ext cx="9670415"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豫</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皖</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苏平原    围</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歼</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郝</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副营长   </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倚</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靠</a:t>
            </a: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0" name="矩形 9"/>
          <p:cNvSpPr/>
          <p:nvPr/>
        </p:nvSpPr>
        <p:spPr>
          <a:xfrm>
            <a:off x="638127" y="1530309"/>
            <a:ext cx="8848725" cy="4603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wǎn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jiān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hǎo</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yǐ</a:t>
            </a:r>
            <a:endPar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7"/>
          <p:cNvSpPr txBox="1"/>
          <p:nvPr/>
        </p:nvSpPr>
        <p:spPr>
          <a:xfrm>
            <a:off x="660400" y="3301712"/>
            <a:ext cx="8505825"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电</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钮</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黑</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魆</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魆      千</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钧</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一发     </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璀璨</a:t>
            </a:r>
          </a:p>
        </p:txBody>
      </p:sp>
      <p:sp>
        <p:nvSpPr>
          <p:cNvPr id="13" name="矩形 12"/>
          <p:cNvSpPr/>
          <p:nvPr/>
        </p:nvSpPr>
        <p:spPr>
          <a:xfrm>
            <a:off x="609235" y="2794196"/>
            <a:ext cx="9271000"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niǔ</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xū</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jūn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cuǐ</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càn</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235" y="2245311"/>
            <a:ext cx="3092530" cy="415282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grpSp>
        <p:nvGrpSpPr>
          <p:cNvPr id="8" name="组合 7"/>
          <p:cNvGrpSpPr/>
          <p:nvPr/>
        </p:nvGrpSpPr>
        <p:grpSpPr>
          <a:xfrm>
            <a:off x="2337876" y="2286953"/>
            <a:ext cx="795020" cy="775335"/>
            <a:chOff x="8365" y="2269"/>
            <a:chExt cx="1340" cy="1288"/>
          </a:xfrm>
        </p:grpSpPr>
        <p:sp>
          <p:nvSpPr>
            <p:cNvPr id="9" name="矩形 8"/>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1" name="直接连接符 10"/>
            <p:cNvCxnSpPr>
              <a:stCxn id="9" idx="1"/>
              <a:endCxn id="9"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9" idx="0"/>
              <a:endCxn id="9"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4981361" y="2182813"/>
            <a:ext cx="1612340" cy="775335"/>
            <a:chOff x="11338" y="3255"/>
            <a:chExt cx="2316" cy="1221"/>
          </a:xfrm>
        </p:grpSpPr>
        <p:grpSp>
          <p:nvGrpSpPr>
            <p:cNvPr id="18" name="组合 17"/>
            <p:cNvGrpSpPr/>
            <p:nvPr/>
          </p:nvGrpSpPr>
          <p:grpSpPr>
            <a:xfrm>
              <a:off x="12481" y="3255"/>
              <a:ext cx="1173" cy="1221"/>
              <a:chOff x="8219" y="2269"/>
              <a:chExt cx="1255" cy="1288"/>
            </a:xfrm>
          </p:grpSpPr>
          <p:sp>
            <p:nvSpPr>
              <p:cNvPr id="23" name="矩形 22"/>
              <p:cNvSpPr/>
              <p:nvPr/>
            </p:nvSpPr>
            <p:spPr>
              <a:xfrm>
                <a:off x="8219" y="2269"/>
                <a:ext cx="1255"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4" name="直接连接符 23"/>
              <p:cNvCxnSpPr>
                <a:stCxn id="23" idx="1"/>
                <a:endCxn id="23" idx="3"/>
              </p:cNvCxnSpPr>
              <p:nvPr/>
            </p:nvCxnSpPr>
            <p:spPr>
              <a:xfrm>
                <a:off x="8219" y="2913"/>
                <a:ext cx="1255"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3" idx="0"/>
                <a:endCxn id="23" idx="2"/>
              </p:cNvCxnSpPr>
              <p:nvPr/>
            </p:nvCxnSpPr>
            <p:spPr>
              <a:xfrm>
                <a:off x="884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1338" y="3255"/>
              <a:ext cx="1143" cy="1221"/>
              <a:chOff x="8365" y="2269"/>
              <a:chExt cx="1223" cy="1288"/>
            </a:xfrm>
          </p:grpSpPr>
          <p:sp>
            <p:nvSpPr>
              <p:cNvPr id="20" name="矩形 19"/>
              <p:cNvSpPr/>
              <p:nvPr/>
            </p:nvSpPr>
            <p:spPr>
              <a:xfrm>
                <a:off x="8365" y="2269"/>
                <a:ext cx="1223"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1" name="直接连接符 20"/>
              <p:cNvCxnSpPr>
                <a:stCxn id="20" idx="1"/>
                <a:endCxn id="20" idx="3"/>
              </p:cNvCxnSpPr>
              <p:nvPr/>
            </p:nvCxnSpPr>
            <p:spPr>
              <a:xfrm>
                <a:off x="8365" y="2914"/>
                <a:ext cx="1223"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0"/>
                <a:endCxn id="20" idx="2"/>
              </p:cNvCxnSpPr>
              <p:nvPr/>
            </p:nvCxnSpPr>
            <p:spPr>
              <a:xfrm>
                <a:off x="897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27" name="矩形 10"/>
          <p:cNvSpPr/>
          <p:nvPr/>
        </p:nvSpPr>
        <p:spPr>
          <a:xfrm flipH="1">
            <a:off x="4551045" y="3429000"/>
            <a:ext cx="3089910" cy="1898650"/>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8" name="矩形 27"/>
          <p:cNvSpPr/>
          <p:nvPr/>
        </p:nvSpPr>
        <p:spPr>
          <a:xfrm>
            <a:off x="986155" y="3582035"/>
            <a:ext cx="3296285" cy="1746250"/>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29" name="组合 28"/>
          <p:cNvGrpSpPr/>
          <p:nvPr/>
        </p:nvGrpSpPr>
        <p:grpSpPr>
          <a:xfrm>
            <a:off x="1542566" y="2287359"/>
            <a:ext cx="795020" cy="775335"/>
            <a:chOff x="8365" y="2269"/>
            <a:chExt cx="1340" cy="1288"/>
          </a:xfrm>
        </p:grpSpPr>
        <p:sp>
          <p:nvSpPr>
            <p:cNvPr id="30" name="矩形 29"/>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1" name="直接连接符 30"/>
            <p:cNvCxnSpPr>
              <a:stCxn id="30" idx="1"/>
              <a:endCxn id="30"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30" idx="0"/>
              <a:endCxn id="30"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5073299" y="2048096"/>
            <a:ext cx="2447290"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璀 璨</a:t>
            </a:r>
          </a:p>
        </p:txBody>
      </p:sp>
      <p:sp>
        <p:nvSpPr>
          <p:cNvPr id="34" name="矩形 33"/>
          <p:cNvSpPr/>
          <p:nvPr/>
        </p:nvSpPr>
        <p:spPr>
          <a:xfrm>
            <a:off x="1548149" y="2142421"/>
            <a:ext cx="2167890"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宏 伟</a:t>
            </a:r>
          </a:p>
        </p:txBody>
      </p:sp>
      <p:sp>
        <p:nvSpPr>
          <p:cNvPr id="35" name="矩形 34"/>
          <p:cNvSpPr/>
          <p:nvPr/>
        </p:nvSpPr>
        <p:spPr>
          <a:xfrm>
            <a:off x="1056814" y="3881672"/>
            <a:ext cx="3154966" cy="11428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（规模、计划等）宏达雄伟。</a:t>
            </a:r>
          </a:p>
        </p:txBody>
      </p:sp>
      <p:sp>
        <p:nvSpPr>
          <p:cNvPr id="36" name="矩形 35"/>
          <p:cNvSpPr/>
          <p:nvPr/>
        </p:nvSpPr>
        <p:spPr>
          <a:xfrm>
            <a:off x="4850288" y="3818418"/>
            <a:ext cx="2491423" cy="11428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形容珠玉等光彩鲜明。</a:t>
            </a:r>
          </a:p>
        </p:txBody>
      </p:sp>
      <p:sp>
        <p:nvSpPr>
          <p:cNvPr id="37" name="矩形 36"/>
          <p:cNvSpPr/>
          <p:nvPr/>
        </p:nvSpPr>
        <p:spPr>
          <a:xfrm flipH="1">
            <a:off x="5002530" y="1653513"/>
            <a:ext cx="227774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cuǐ</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càn</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endParaRPr>
          </a:p>
        </p:txBody>
      </p:sp>
      <p:sp>
        <p:nvSpPr>
          <p:cNvPr id="38" name="矩形 37"/>
          <p:cNvSpPr/>
          <p:nvPr/>
        </p:nvSpPr>
        <p:spPr>
          <a:xfrm>
            <a:off x="1168779" y="1708805"/>
            <a:ext cx="24233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hóng</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wěi</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235" y="2245311"/>
            <a:ext cx="3092530" cy="415282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grpSp>
        <p:nvGrpSpPr>
          <p:cNvPr id="39" name="组合 38"/>
          <p:cNvGrpSpPr/>
          <p:nvPr/>
        </p:nvGrpSpPr>
        <p:grpSpPr>
          <a:xfrm>
            <a:off x="763498" y="3972480"/>
            <a:ext cx="1795748" cy="1052955"/>
            <a:chOff x="763498" y="3972480"/>
            <a:chExt cx="1795748" cy="1052955"/>
          </a:xfrm>
        </p:grpSpPr>
        <p:grpSp>
          <p:nvGrpSpPr>
            <p:cNvPr id="40" name="组合 39"/>
            <p:cNvGrpSpPr/>
            <p:nvPr/>
          </p:nvGrpSpPr>
          <p:grpSpPr>
            <a:xfrm>
              <a:off x="763498" y="3972480"/>
              <a:ext cx="1568657" cy="855564"/>
              <a:chOff x="1979712" y="1484784"/>
              <a:chExt cx="3888432" cy="1872208"/>
            </a:xfrm>
          </p:grpSpPr>
          <p:sp>
            <p:nvSpPr>
              <p:cNvPr id="43" name="圆角矩形 59"/>
              <p:cNvSpPr/>
              <p:nvPr/>
            </p:nvSpPr>
            <p:spPr>
              <a:xfrm>
                <a:off x="1979712" y="1484784"/>
                <a:ext cx="3888432" cy="1872208"/>
              </a:xfrm>
              <a:prstGeom prst="roundRect">
                <a:avLst/>
              </a:prstGeom>
              <a:solidFill>
                <a:srgbClr val="0070C0"/>
              </a:solidFill>
              <a:ln w="25400" cap="flat" cmpd="sng" algn="ctr">
                <a:noFill/>
                <a:prstDash val="solid"/>
              </a:ln>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4" name="圆角矩形 66"/>
              <p:cNvSpPr/>
              <p:nvPr/>
            </p:nvSpPr>
            <p:spPr>
              <a:xfrm>
                <a:off x="2051720" y="1556792"/>
                <a:ext cx="3744416" cy="1728192"/>
              </a:xfrm>
              <a:prstGeom prst="roundRect">
                <a:avLst/>
              </a:prstGeom>
              <a:gradFill flip="none" rotWithShape="1">
                <a:gsLst>
                  <a:gs pos="0">
                    <a:srgbClr val="00B0F0"/>
                  </a:gs>
                  <a:gs pos="46000">
                    <a:sysClr val="window" lastClr="FFFFFF">
                      <a:shade val="100000"/>
                      <a:satMod val="115000"/>
                      <a:alpha val="0"/>
                    </a:sys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1" name="圆角矩形 67"/>
            <p:cNvSpPr/>
            <p:nvPr/>
          </p:nvSpPr>
          <p:spPr>
            <a:xfrm rot="20917114">
              <a:off x="1048688" y="4136964"/>
              <a:ext cx="1510558" cy="888471"/>
            </a:xfrm>
            <a:prstGeom prst="roundRect">
              <a:avLst/>
            </a:prstGeom>
            <a:gradFill flip="none" rotWithShape="1">
              <a:gsLst>
                <a:gs pos="0">
                  <a:sysClr val="window" lastClr="FFFFFF">
                    <a:lumMod val="95000"/>
                    <a:shade val="67500"/>
                    <a:satMod val="115000"/>
                  </a:sysClr>
                </a:gs>
                <a:gs pos="50000">
                  <a:sysClr val="window" lastClr="FFFFFF"/>
                </a:gs>
                <a:gs pos="100000">
                  <a:sysClr val="window" lastClr="FFFFFF">
                    <a:lumMod val="95000"/>
                    <a:shade val="100000"/>
                    <a:satMod val="115000"/>
                  </a:sysClr>
                </a:gs>
              </a:gsLst>
              <a:path path="circle">
                <a:fillToRect r="100000" b="100000"/>
              </a:path>
              <a:tileRect l="-100000" t="-100000"/>
            </a:gradFill>
            <a:ln w="25400" cap="flat" cmpd="sng" algn="ctr">
              <a:noFill/>
              <a:prstDash val="solid"/>
            </a:ln>
            <a:effectLst>
              <a:outerShdw blurRad="609600" dist="266700" dir="1560000" sx="102000" sy="102000" algn="t"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2" name="矩形 41"/>
            <p:cNvSpPr/>
            <p:nvPr/>
          </p:nvSpPr>
          <p:spPr>
            <a:xfrm>
              <a:off x="1191900" y="4363597"/>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现在</a:t>
              </a:r>
            </a:p>
          </p:txBody>
        </p:sp>
      </p:grpSp>
      <p:cxnSp>
        <p:nvCxnSpPr>
          <p:cNvPr id="45" name="直接连接符 44"/>
          <p:cNvCxnSpPr/>
          <p:nvPr/>
        </p:nvCxnSpPr>
        <p:spPr>
          <a:xfrm>
            <a:off x="-60225" y="3594224"/>
            <a:ext cx="4667885" cy="6350"/>
          </a:xfrm>
          <a:prstGeom prst="line">
            <a:avLst/>
          </a:prstGeom>
          <a:noFill/>
          <a:ln w="63500" cap="flat" cmpd="sng" algn="ctr">
            <a:solidFill>
              <a:srgbClr val="FFFFFF"/>
            </a:solidFill>
            <a:prstDash val="solid"/>
            <a:miter lim="800000"/>
          </a:ln>
          <a:effectLst/>
        </p:spPr>
      </p:cxnSp>
      <p:sp>
        <p:nvSpPr>
          <p:cNvPr id="46" name="TextBox 7"/>
          <p:cNvSpPr txBox="1"/>
          <p:nvPr/>
        </p:nvSpPr>
        <p:spPr bwMode="auto">
          <a:xfrm>
            <a:off x="681916" y="2106732"/>
            <a:ext cx="11245386" cy="523220"/>
          </a:xfrm>
          <a:prstGeom prst="rect">
            <a:avLst/>
          </a:prstGeom>
          <a:noFill/>
        </p:spPr>
        <p:txBody>
          <a:bodyPr wrap="none">
            <a:spAutoFit/>
            <a:scene3d>
              <a:camera prst="orthographicFront"/>
              <a:lightRig rig="threePt" dir="t"/>
            </a:scene3d>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通读课文，想一想，课文的哪些自然段写现在，哪些自然段写往事？</a:t>
            </a:r>
          </a:p>
        </p:txBody>
      </p:sp>
      <p:sp>
        <p:nvSpPr>
          <p:cNvPr id="47" name="TextBox 9"/>
          <p:cNvSpPr txBox="1"/>
          <p:nvPr/>
        </p:nvSpPr>
        <p:spPr bwMode="auto">
          <a:xfrm>
            <a:off x="8677817" y="4052164"/>
            <a:ext cx="1208985" cy="912558"/>
          </a:xfrm>
          <a:prstGeom prst="rect">
            <a:avLst/>
          </a:prstGeom>
          <a:noFill/>
        </p:spPr>
        <p:txBody>
          <a:bodyPr wrap="none">
            <a:spAutoFit/>
          </a:bodyPr>
          <a:lstStyle>
            <a:defPPr>
              <a:defRPr lang="zh-CN"/>
            </a:defPPr>
            <a:lvl1pPr>
              <a:defRPr sz="2665" kern="0">
                <a:solidFill>
                  <a:srgbClr val="7030A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3—10</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65" b="0" i="0" u="none" strike="noStrike" kern="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p>
        </p:txBody>
      </p:sp>
      <p:sp>
        <p:nvSpPr>
          <p:cNvPr id="48" name="TextBox 11"/>
          <p:cNvSpPr txBox="1"/>
          <p:nvPr/>
        </p:nvSpPr>
        <p:spPr bwMode="auto">
          <a:xfrm>
            <a:off x="687408" y="3179626"/>
            <a:ext cx="1970411" cy="50244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665" b="0" i="0" u="none" strike="noStrike" kern="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665" b="0" i="0" u="none" strike="noStrike" kern="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665" b="0" i="0" u="none" strike="noStrike" kern="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endParaRPr kumimoji="0" lang="zh-CN" altLang="en-US" sz="2665" b="0" i="0" u="none" strike="noStrike" kern="0" cap="none" spc="0" normalizeH="0" baseline="0" noProof="0" dirty="0">
              <a:ln>
                <a:noFill/>
              </a:ln>
              <a:solidFill>
                <a:srgbClr val="F99D33"/>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0" name="TextBox 11"/>
          <p:cNvSpPr txBox="1"/>
          <p:nvPr/>
        </p:nvSpPr>
        <p:spPr bwMode="auto">
          <a:xfrm>
            <a:off x="853863" y="5261778"/>
            <a:ext cx="1628972" cy="50244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12</a:t>
            </a:r>
            <a:r>
              <a:rPr kumimoji="0" lang="zh-CN" altLang="en-US" sz="2665" b="0" i="0" u="none" strike="noStrike" kern="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endParaRPr kumimoji="0" lang="zh-CN" altLang="en-US" sz="2665" b="0" i="0" u="none" strike="noStrike" kern="0" cap="none" spc="0" normalizeH="0" baseline="0" noProof="0" dirty="0">
              <a:ln>
                <a:noFill/>
              </a:ln>
              <a:solidFill>
                <a:srgbClr val="F99D33"/>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1" name="TextBox 11"/>
          <p:cNvSpPr txBox="1"/>
          <p:nvPr/>
        </p:nvSpPr>
        <p:spPr bwMode="auto">
          <a:xfrm>
            <a:off x="2808730" y="3006984"/>
            <a:ext cx="6538551" cy="830997"/>
          </a:xfrm>
          <a:prstGeom prst="rect">
            <a:avLst/>
          </a:prstGeom>
          <a:noFill/>
          <a:ln>
            <a:solidFill>
              <a:srgbClr val="FFA1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99D33"/>
                </a:solidFill>
                <a:effectLst/>
                <a:uLnTx/>
                <a:uFillTx/>
                <a:latin typeface="Arial" panose="020B0604020202020204" pitchFamily="34" charset="0"/>
                <a:ea typeface="思源黑体 CN Regular" panose="020B0500000000000000" pitchFamily="34" charset="-122"/>
                <a:sym typeface="Arial" panose="020B0604020202020204" pitchFamily="34" charset="0"/>
              </a:rPr>
              <a:t>第一部分：写“我”在天安门广场散步的时候，偶尔听到一声赞叹勾起了“我”的回忆。</a:t>
            </a:r>
          </a:p>
        </p:txBody>
      </p:sp>
      <p:sp>
        <p:nvSpPr>
          <p:cNvPr id="52" name="TextBox 11"/>
          <p:cNvSpPr txBox="1"/>
          <p:nvPr/>
        </p:nvSpPr>
        <p:spPr bwMode="auto">
          <a:xfrm>
            <a:off x="2518449" y="5283129"/>
            <a:ext cx="5652180" cy="461665"/>
          </a:xfrm>
          <a:prstGeom prst="rect">
            <a:avLst/>
          </a:prstGeom>
          <a:noFill/>
          <a:ln>
            <a:solidFill>
              <a:srgbClr val="FFA100"/>
            </a:solidFill>
          </a:ln>
        </p:spPr>
        <p:txBody>
          <a:bodyPr wrap="square">
            <a:spAutoFit/>
          </a:bodyPr>
          <a:lstStyle>
            <a:defPPr>
              <a:defRPr lang="zh-CN"/>
            </a:defPPr>
            <a:lvl1pPr>
              <a:defRPr sz="2400" kern="0">
                <a:solidFill>
                  <a:srgbClr val="F99D33"/>
                </a:solidFill>
                <a:latin typeface="黑体" panose="02010609060101010101" charset="-122"/>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99D33"/>
                </a:solidFill>
                <a:effectLst/>
                <a:uLnTx/>
                <a:uFillTx/>
                <a:latin typeface="Arial" panose="020B0604020202020204" pitchFamily="34" charset="0"/>
                <a:ea typeface="思源黑体 CN Regular" panose="020B0500000000000000" pitchFamily="34" charset="-122"/>
                <a:sym typeface="Arial" panose="020B0604020202020204" pitchFamily="34" charset="0"/>
              </a:rPr>
              <a:t>第三部分：写“我”在华灯下追忆战友。</a:t>
            </a:r>
          </a:p>
        </p:txBody>
      </p:sp>
      <p:sp>
        <p:nvSpPr>
          <p:cNvPr id="53" name="TextBox 11"/>
          <p:cNvSpPr txBox="1"/>
          <p:nvPr/>
        </p:nvSpPr>
        <p:spPr bwMode="auto">
          <a:xfrm>
            <a:off x="3385953" y="4294878"/>
            <a:ext cx="4526506" cy="461665"/>
          </a:xfrm>
          <a:prstGeom prst="rect">
            <a:avLst/>
          </a:prstGeom>
          <a:noFill/>
          <a:ln>
            <a:solidFill>
              <a:srgbClr val="FFA100"/>
            </a:solidFill>
          </a:ln>
        </p:spPr>
        <p:txBody>
          <a:bodyPr wrap="square">
            <a:spAutoFit/>
          </a:bodyPr>
          <a:lstStyle>
            <a:defPPr>
              <a:defRPr lang="zh-CN"/>
            </a:defPPr>
            <a:lvl1pPr>
              <a:defRPr sz="2400" kern="0">
                <a:solidFill>
                  <a:srgbClr val="F99D33"/>
                </a:solidFill>
                <a:latin typeface="黑体" panose="02010609060101010101" charset="-122"/>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99D33"/>
                </a:solidFill>
                <a:effectLst/>
                <a:uLnTx/>
                <a:uFillTx/>
                <a:latin typeface="Arial" panose="020B0604020202020204" pitchFamily="34" charset="0"/>
                <a:ea typeface="思源黑体 CN Regular" panose="020B0500000000000000" pitchFamily="34" charset="-122"/>
                <a:sym typeface="Arial" panose="020B0604020202020204" pitchFamily="34" charset="0"/>
              </a:rPr>
              <a:t>第二部分：写关于灯光的往事。</a:t>
            </a:r>
          </a:p>
        </p:txBody>
      </p:sp>
      <p:grpSp>
        <p:nvGrpSpPr>
          <p:cNvPr id="54" name="组合 53"/>
          <p:cNvGrpSpPr/>
          <p:nvPr/>
        </p:nvGrpSpPr>
        <p:grpSpPr>
          <a:xfrm>
            <a:off x="9978466" y="3972480"/>
            <a:ext cx="1795748" cy="1052955"/>
            <a:chOff x="979522" y="5484648"/>
            <a:chExt cx="1795748" cy="1052955"/>
          </a:xfrm>
        </p:grpSpPr>
        <p:grpSp>
          <p:nvGrpSpPr>
            <p:cNvPr id="55" name="组合 54"/>
            <p:cNvGrpSpPr/>
            <p:nvPr/>
          </p:nvGrpSpPr>
          <p:grpSpPr>
            <a:xfrm>
              <a:off x="979522" y="5484648"/>
              <a:ext cx="1568657" cy="855564"/>
              <a:chOff x="1979712" y="1484784"/>
              <a:chExt cx="3888432" cy="1872208"/>
            </a:xfrm>
          </p:grpSpPr>
          <p:sp>
            <p:nvSpPr>
              <p:cNvPr id="58" name="圆角矩形 69"/>
              <p:cNvSpPr/>
              <p:nvPr/>
            </p:nvSpPr>
            <p:spPr>
              <a:xfrm>
                <a:off x="1979712" y="1484784"/>
                <a:ext cx="3888432" cy="1872208"/>
              </a:xfrm>
              <a:prstGeom prst="roundRect">
                <a:avLst/>
              </a:prstGeom>
              <a:solidFill>
                <a:srgbClr val="0070C0"/>
              </a:solidFill>
              <a:ln w="25400" cap="flat" cmpd="sng" algn="ctr">
                <a:noFill/>
                <a:prstDash val="solid"/>
              </a:ln>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9" name="圆角矩形 70"/>
              <p:cNvSpPr/>
              <p:nvPr/>
            </p:nvSpPr>
            <p:spPr>
              <a:xfrm>
                <a:off x="2051720" y="1556792"/>
                <a:ext cx="3744416" cy="1728192"/>
              </a:xfrm>
              <a:prstGeom prst="roundRect">
                <a:avLst/>
              </a:prstGeom>
              <a:gradFill flip="none" rotWithShape="1">
                <a:gsLst>
                  <a:gs pos="0">
                    <a:srgbClr val="00B0F0"/>
                  </a:gs>
                  <a:gs pos="46000">
                    <a:sysClr val="window" lastClr="FFFFFF">
                      <a:shade val="100000"/>
                      <a:satMod val="115000"/>
                      <a:alpha val="0"/>
                    </a:sys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6" name="圆角矩形 71"/>
            <p:cNvSpPr/>
            <p:nvPr/>
          </p:nvSpPr>
          <p:spPr>
            <a:xfrm rot="20917114">
              <a:off x="1264712" y="5649132"/>
              <a:ext cx="1510558" cy="888471"/>
            </a:xfrm>
            <a:prstGeom prst="roundRect">
              <a:avLst/>
            </a:prstGeom>
            <a:gradFill flip="none" rotWithShape="1">
              <a:gsLst>
                <a:gs pos="0">
                  <a:sysClr val="window" lastClr="FFFFFF">
                    <a:lumMod val="95000"/>
                    <a:shade val="67500"/>
                    <a:satMod val="115000"/>
                  </a:sysClr>
                </a:gs>
                <a:gs pos="50000">
                  <a:sysClr val="window" lastClr="FFFFFF"/>
                </a:gs>
                <a:gs pos="100000">
                  <a:sysClr val="window" lastClr="FFFFFF">
                    <a:lumMod val="95000"/>
                    <a:shade val="100000"/>
                    <a:satMod val="115000"/>
                  </a:sysClr>
                </a:gs>
              </a:gsLst>
              <a:path path="circle">
                <a:fillToRect r="100000" b="100000"/>
              </a:path>
              <a:tileRect l="-100000" t="-100000"/>
            </a:gradFill>
            <a:ln w="25400" cap="flat" cmpd="sng" algn="ctr">
              <a:noFill/>
              <a:prstDash val="solid"/>
            </a:ln>
            <a:effectLst>
              <a:outerShdw blurRad="609600" dist="266700" dir="1560000" sx="102000" sy="102000" algn="t"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7" name="矩形 56"/>
            <p:cNvSpPr/>
            <p:nvPr/>
          </p:nvSpPr>
          <p:spPr>
            <a:xfrm>
              <a:off x="1695957" y="5796853"/>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往事</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strVal val="#ppt_x"/>
                                          </p:val>
                                        </p:tav>
                                        <p:tav tm="100000">
                                          <p:val>
                                            <p:strVal val="#ppt_x"/>
                                          </p:val>
                                        </p:tav>
                                      </p:tavLst>
                                    </p:anim>
                                    <p:anim calcmode="lin" valueType="num">
                                      <p:cBhvr>
                                        <p:cTn id="1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anim calcmode="lin" valueType="num">
                                      <p:cBhvr>
                                        <p:cTn id="21" dur="500" fill="hold"/>
                                        <p:tgtEl>
                                          <p:spTgt spid="48"/>
                                        </p:tgtEl>
                                        <p:attrNameLst>
                                          <p:attrName>ppt_x</p:attrName>
                                        </p:attrNameLst>
                                      </p:cBhvr>
                                      <p:tavLst>
                                        <p:tav tm="0">
                                          <p:val>
                                            <p:strVal val="#ppt_x"/>
                                          </p:val>
                                        </p:tav>
                                        <p:tav tm="100000">
                                          <p:val>
                                            <p:strVal val="#ppt_x"/>
                                          </p:val>
                                        </p:tav>
                                      </p:tavLst>
                                    </p:anim>
                                    <p:anim calcmode="lin" valueType="num">
                                      <p:cBhvr>
                                        <p:cTn id="22" dur="500" fill="hold"/>
                                        <p:tgtEl>
                                          <p:spTgt spid="4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anim calcmode="lin" valueType="num">
                                      <p:cBhvr>
                                        <p:cTn id="26" dur="500" fill="hold"/>
                                        <p:tgtEl>
                                          <p:spTgt spid="50"/>
                                        </p:tgtEl>
                                        <p:attrNameLst>
                                          <p:attrName>ppt_x</p:attrName>
                                        </p:attrNameLst>
                                      </p:cBhvr>
                                      <p:tavLst>
                                        <p:tav tm="0">
                                          <p:val>
                                            <p:strVal val="#ppt_x"/>
                                          </p:val>
                                        </p:tav>
                                        <p:tav tm="100000">
                                          <p:val>
                                            <p:strVal val="#ppt_x"/>
                                          </p:val>
                                        </p:tav>
                                      </p:tavLst>
                                    </p:anim>
                                    <p:anim calcmode="lin" valueType="num">
                                      <p:cBhvr>
                                        <p:cTn id="27"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1000" fill="hold"/>
                                        <p:tgtEl>
                                          <p:spTgt spid="39"/>
                                        </p:tgtEl>
                                        <p:attrNameLst>
                                          <p:attrName>ppt_w</p:attrName>
                                        </p:attrNameLst>
                                      </p:cBhvr>
                                      <p:tavLst>
                                        <p:tav tm="0">
                                          <p:val>
                                            <p:fltVal val="0"/>
                                          </p:val>
                                        </p:tav>
                                        <p:tav tm="100000">
                                          <p:val>
                                            <p:strVal val="#ppt_w"/>
                                          </p:val>
                                        </p:tav>
                                      </p:tavLst>
                                    </p:anim>
                                    <p:anim calcmode="lin" valueType="num">
                                      <p:cBhvr>
                                        <p:cTn id="33" dur="1000" fill="hold"/>
                                        <p:tgtEl>
                                          <p:spTgt spid="39"/>
                                        </p:tgtEl>
                                        <p:attrNameLst>
                                          <p:attrName>ppt_h</p:attrName>
                                        </p:attrNameLst>
                                      </p:cBhvr>
                                      <p:tavLst>
                                        <p:tav tm="0">
                                          <p:val>
                                            <p:fltVal val="0"/>
                                          </p:val>
                                        </p:tav>
                                        <p:tav tm="100000">
                                          <p:val>
                                            <p:strVal val="#ppt_h"/>
                                          </p:val>
                                        </p:tav>
                                      </p:tavLst>
                                    </p:anim>
                                    <p:anim calcmode="lin" valueType="num">
                                      <p:cBhvr>
                                        <p:cTn id="34" dur="1000" fill="hold"/>
                                        <p:tgtEl>
                                          <p:spTgt spid="39"/>
                                        </p:tgtEl>
                                        <p:attrNameLst>
                                          <p:attrName>style.rotation</p:attrName>
                                        </p:attrNameLst>
                                      </p:cBhvr>
                                      <p:tavLst>
                                        <p:tav tm="0">
                                          <p:val>
                                            <p:fltVal val="90"/>
                                          </p:val>
                                        </p:tav>
                                        <p:tav tm="100000">
                                          <p:val>
                                            <p:fltVal val="0"/>
                                          </p:val>
                                        </p:tav>
                                      </p:tavLst>
                                    </p:anim>
                                    <p:animEffect transition="in" filter="fade">
                                      <p:cBhvr>
                                        <p:cTn id="35" dur="10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anim calcmode="lin" valueType="num">
                                      <p:cBhvr>
                                        <p:cTn id="41" dur="500" fill="hold"/>
                                        <p:tgtEl>
                                          <p:spTgt spid="47"/>
                                        </p:tgtEl>
                                        <p:attrNameLst>
                                          <p:attrName>ppt_x</p:attrName>
                                        </p:attrNameLst>
                                      </p:cBhvr>
                                      <p:tavLst>
                                        <p:tav tm="0">
                                          <p:val>
                                            <p:strVal val="#ppt_x"/>
                                          </p:val>
                                        </p:tav>
                                        <p:tav tm="100000">
                                          <p:val>
                                            <p:strVal val="#ppt_x"/>
                                          </p:val>
                                        </p:tav>
                                      </p:tavLst>
                                    </p:anim>
                                    <p:anim calcmode="lin" valueType="num">
                                      <p:cBhvr>
                                        <p:cTn id="4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fltVal val="0"/>
                                          </p:val>
                                        </p:tav>
                                        <p:tav tm="100000">
                                          <p:val>
                                            <p:strVal val="#ppt_w"/>
                                          </p:val>
                                        </p:tav>
                                      </p:tavLst>
                                    </p:anim>
                                    <p:anim calcmode="lin" valueType="num">
                                      <p:cBhvr>
                                        <p:cTn id="48" dur="1000" fill="hold"/>
                                        <p:tgtEl>
                                          <p:spTgt spid="54"/>
                                        </p:tgtEl>
                                        <p:attrNameLst>
                                          <p:attrName>ppt_h</p:attrName>
                                        </p:attrNameLst>
                                      </p:cBhvr>
                                      <p:tavLst>
                                        <p:tav tm="0">
                                          <p:val>
                                            <p:fltVal val="0"/>
                                          </p:val>
                                        </p:tav>
                                        <p:tav tm="100000">
                                          <p:val>
                                            <p:strVal val="#ppt_h"/>
                                          </p:val>
                                        </p:tav>
                                      </p:tavLst>
                                    </p:anim>
                                    <p:anim calcmode="lin" valueType="num">
                                      <p:cBhvr>
                                        <p:cTn id="49" dur="1000" fill="hold"/>
                                        <p:tgtEl>
                                          <p:spTgt spid="54"/>
                                        </p:tgtEl>
                                        <p:attrNameLst>
                                          <p:attrName>style.rotation</p:attrName>
                                        </p:attrNameLst>
                                      </p:cBhvr>
                                      <p:tavLst>
                                        <p:tav tm="0">
                                          <p:val>
                                            <p:fltVal val="90"/>
                                          </p:val>
                                        </p:tav>
                                        <p:tav tm="100000">
                                          <p:val>
                                            <p:fltVal val="0"/>
                                          </p:val>
                                        </p:tav>
                                      </p:tavLst>
                                    </p:anim>
                                    <p:animEffect transition="in" filter="fade">
                                      <p:cBhvr>
                                        <p:cTn id="50" dur="10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anim calcmode="lin" valueType="num">
                                      <p:cBhvr>
                                        <p:cTn id="56" dur="500" fill="hold"/>
                                        <p:tgtEl>
                                          <p:spTgt spid="51"/>
                                        </p:tgtEl>
                                        <p:attrNameLst>
                                          <p:attrName>ppt_x</p:attrName>
                                        </p:attrNameLst>
                                      </p:cBhvr>
                                      <p:tavLst>
                                        <p:tav tm="0">
                                          <p:val>
                                            <p:strVal val="#ppt_x"/>
                                          </p:val>
                                        </p:tav>
                                        <p:tav tm="100000">
                                          <p:val>
                                            <p:strVal val="#ppt_x"/>
                                          </p:val>
                                        </p:tav>
                                      </p:tavLst>
                                    </p:anim>
                                    <p:anim calcmode="lin" valueType="num">
                                      <p:cBhvr>
                                        <p:cTn id="5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anim calcmode="lin" valueType="num">
                                      <p:cBhvr>
                                        <p:cTn id="63" dur="500" fill="hold"/>
                                        <p:tgtEl>
                                          <p:spTgt spid="53"/>
                                        </p:tgtEl>
                                        <p:attrNameLst>
                                          <p:attrName>ppt_x</p:attrName>
                                        </p:attrNameLst>
                                      </p:cBhvr>
                                      <p:tavLst>
                                        <p:tav tm="0">
                                          <p:val>
                                            <p:strVal val="#ppt_x"/>
                                          </p:val>
                                        </p:tav>
                                        <p:tav tm="100000">
                                          <p:val>
                                            <p:strVal val="#ppt_x"/>
                                          </p:val>
                                        </p:tav>
                                      </p:tavLst>
                                    </p:anim>
                                    <p:anim calcmode="lin" valueType="num">
                                      <p:cBhvr>
                                        <p:cTn id="64"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anim calcmode="lin" valueType="num">
                                      <p:cBhvr>
                                        <p:cTn id="70" dur="500" fill="hold"/>
                                        <p:tgtEl>
                                          <p:spTgt spid="52"/>
                                        </p:tgtEl>
                                        <p:attrNameLst>
                                          <p:attrName>ppt_x</p:attrName>
                                        </p:attrNameLst>
                                      </p:cBhvr>
                                      <p:tavLst>
                                        <p:tav tm="0">
                                          <p:val>
                                            <p:strVal val="#ppt_x"/>
                                          </p:val>
                                        </p:tav>
                                        <p:tav tm="100000">
                                          <p:val>
                                            <p:strVal val="#ppt_x"/>
                                          </p:val>
                                        </p:tav>
                                      </p:tavLst>
                                    </p:anim>
                                    <p:anim calcmode="lin" valueType="num">
                                      <p:cBhvr>
                                        <p:cTn id="71"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0" grpId="0"/>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grpSp>
        <p:nvGrpSpPr>
          <p:cNvPr id="3" name="组合 2"/>
          <p:cNvGrpSpPr/>
          <p:nvPr/>
        </p:nvGrpSpPr>
        <p:grpSpPr>
          <a:xfrm>
            <a:off x="1183011" y="2939804"/>
            <a:ext cx="1795748" cy="1052955"/>
            <a:chOff x="763498" y="3972480"/>
            <a:chExt cx="1795748" cy="1052955"/>
          </a:xfrm>
        </p:grpSpPr>
        <p:grpSp>
          <p:nvGrpSpPr>
            <p:cNvPr id="4" name="组合 3"/>
            <p:cNvGrpSpPr/>
            <p:nvPr/>
          </p:nvGrpSpPr>
          <p:grpSpPr>
            <a:xfrm>
              <a:off x="763498" y="3972480"/>
              <a:ext cx="1568657" cy="855564"/>
              <a:chOff x="1979712" y="1484784"/>
              <a:chExt cx="3888432" cy="1872208"/>
            </a:xfrm>
          </p:grpSpPr>
          <p:sp>
            <p:nvSpPr>
              <p:cNvPr id="7" name="圆角矩形 59"/>
              <p:cNvSpPr/>
              <p:nvPr/>
            </p:nvSpPr>
            <p:spPr>
              <a:xfrm>
                <a:off x="1979712" y="1484784"/>
                <a:ext cx="3888432" cy="1872208"/>
              </a:xfrm>
              <a:prstGeom prst="roundRect">
                <a:avLst/>
              </a:prstGeom>
              <a:solidFill>
                <a:srgbClr val="0070C0"/>
              </a:solidFill>
              <a:ln w="25400" cap="flat" cmpd="sng" algn="ctr">
                <a:noFill/>
                <a:prstDash val="solid"/>
              </a:ln>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圆角矩形 66"/>
              <p:cNvSpPr/>
              <p:nvPr/>
            </p:nvSpPr>
            <p:spPr>
              <a:xfrm>
                <a:off x="2051720" y="1556792"/>
                <a:ext cx="3744416" cy="1728192"/>
              </a:xfrm>
              <a:prstGeom prst="roundRect">
                <a:avLst/>
              </a:prstGeom>
              <a:gradFill flip="none" rotWithShape="1">
                <a:gsLst>
                  <a:gs pos="0">
                    <a:srgbClr val="00B0F0"/>
                  </a:gs>
                  <a:gs pos="46000">
                    <a:sysClr val="window" lastClr="FFFFFF">
                      <a:shade val="100000"/>
                      <a:satMod val="115000"/>
                      <a:alpha val="0"/>
                    </a:sys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 name="圆角矩形 67"/>
            <p:cNvSpPr/>
            <p:nvPr/>
          </p:nvSpPr>
          <p:spPr>
            <a:xfrm rot="20917114">
              <a:off x="1048688" y="4136964"/>
              <a:ext cx="1510558" cy="888471"/>
            </a:xfrm>
            <a:prstGeom prst="roundRect">
              <a:avLst/>
            </a:prstGeom>
            <a:gradFill flip="none" rotWithShape="1">
              <a:gsLst>
                <a:gs pos="0">
                  <a:sysClr val="window" lastClr="FFFFFF">
                    <a:lumMod val="95000"/>
                    <a:shade val="67500"/>
                    <a:satMod val="115000"/>
                  </a:sysClr>
                </a:gs>
                <a:gs pos="50000">
                  <a:sysClr val="window" lastClr="FFFFFF"/>
                </a:gs>
                <a:gs pos="100000">
                  <a:sysClr val="window" lastClr="FFFFFF">
                    <a:lumMod val="95000"/>
                    <a:shade val="100000"/>
                    <a:satMod val="115000"/>
                  </a:sysClr>
                </a:gs>
              </a:gsLst>
              <a:path path="circle">
                <a:fillToRect r="100000" b="100000"/>
              </a:path>
              <a:tileRect l="-100000" t="-100000"/>
            </a:gradFill>
            <a:ln w="25400" cap="flat" cmpd="sng" algn="ctr">
              <a:noFill/>
              <a:prstDash val="solid"/>
            </a:ln>
            <a:effectLst>
              <a:outerShdw blurRad="609600" dist="266700" dir="1560000" sx="102000" sy="102000" algn="t"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191900" y="4363597"/>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现在</a:t>
              </a:r>
            </a:p>
          </p:txBody>
        </p:sp>
      </p:grpSp>
      <p:sp>
        <p:nvSpPr>
          <p:cNvPr id="10" name="TextBox 11"/>
          <p:cNvSpPr txBox="1"/>
          <p:nvPr/>
        </p:nvSpPr>
        <p:spPr bwMode="auto">
          <a:xfrm>
            <a:off x="847347" y="2113171"/>
            <a:ext cx="2916183" cy="50244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65" b="0"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天安门广场的灯光</a:t>
            </a:r>
          </a:p>
        </p:txBody>
      </p:sp>
      <p:sp>
        <p:nvSpPr>
          <p:cNvPr id="11" name="TextBox 11"/>
          <p:cNvSpPr txBox="1"/>
          <p:nvPr/>
        </p:nvSpPr>
        <p:spPr bwMode="auto">
          <a:xfrm>
            <a:off x="603731" y="4821325"/>
            <a:ext cx="1107996" cy="64633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倒叙</a:t>
            </a:r>
          </a:p>
        </p:txBody>
      </p:sp>
      <p:sp>
        <p:nvSpPr>
          <p:cNvPr id="12" name="TextBox 11"/>
          <p:cNvSpPr txBox="1"/>
          <p:nvPr/>
        </p:nvSpPr>
        <p:spPr bwMode="auto">
          <a:xfrm>
            <a:off x="4494960" y="2130527"/>
            <a:ext cx="2916183" cy="502445"/>
          </a:xfrm>
          <a:prstGeom prst="rect">
            <a:avLst/>
          </a:prstGeom>
          <a:noFill/>
        </p:spPr>
        <p:txBody>
          <a:bodyPr wrap="none">
            <a:spAutoFit/>
          </a:bodyPr>
          <a:lstStyle>
            <a:defPPr>
              <a:defRPr lang="zh-CN"/>
            </a:defPPr>
            <a:lvl1pPr>
              <a:defRPr sz="2665" kern="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65" b="0"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写关于灯光的往事</a:t>
            </a:r>
          </a:p>
        </p:txBody>
      </p:sp>
      <p:grpSp>
        <p:nvGrpSpPr>
          <p:cNvPr id="13" name="组合 12"/>
          <p:cNvGrpSpPr/>
          <p:nvPr/>
        </p:nvGrpSpPr>
        <p:grpSpPr>
          <a:xfrm>
            <a:off x="4958665" y="2992326"/>
            <a:ext cx="1795748" cy="1052955"/>
            <a:chOff x="979522" y="5484648"/>
            <a:chExt cx="1795748" cy="1052955"/>
          </a:xfrm>
        </p:grpSpPr>
        <p:grpSp>
          <p:nvGrpSpPr>
            <p:cNvPr id="14" name="组合 13"/>
            <p:cNvGrpSpPr/>
            <p:nvPr/>
          </p:nvGrpSpPr>
          <p:grpSpPr>
            <a:xfrm>
              <a:off x="979522" y="5484648"/>
              <a:ext cx="1568657" cy="855564"/>
              <a:chOff x="1979712" y="1484784"/>
              <a:chExt cx="3888432" cy="1872208"/>
            </a:xfrm>
          </p:grpSpPr>
          <p:sp>
            <p:nvSpPr>
              <p:cNvPr id="17" name="圆角矩形 69"/>
              <p:cNvSpPr/>
              <p:nvPr/>
            </p:nvSpPr>
            <p:spPr>
              <a:xfrm>
                <a:off x="1979712" y="1484784"/>
                <a:ext cx="3888432" cy="1872208"/>
              </a:xfrm>
              <a:prstGeom prst="roundRect">
                <a:avLst/>
              </a:prstGeom>
              <a:solidFill>
                <a:srgbClr val="0070C0"/>
              </a:solidFill>
              <a:ln w="25400" cap="flat" cmpd="sng" algn="ctr">
                <a:noFill/>
                <a:prstDash val="solid"/>
              </a:ln>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圆角矩形 70"/>
              <p:cNvSpPr/>
              <p:nvPr/>
            </p:nvSpPr>
            <p:spPr>
              <a:xfrm>
                <a:off x="2051720" y="1556792"/>
                <a:ext cx="3744416" cy="1728192"/>
              </a:xfrm>
              <a:prstGeom prst="roundRect">
                <a:avLst/>
              </a:prstGeom>
              <a:gradFill flip="none" rotWithShape="1">
                <a:gsLst>
                  <a:gs pos="0">
                    <a:srgbClr val="00B0F0"/>
                  </a:gs>
                  <a:gs pos="46000">
                    <a:sysClr val="window" lastClr="FFFFFF">
                      <a:shade val="100000"/>
                      <a:satMod val="115000"/>
                      <a:alpha val="0"/>
                    </a:sys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5" name="圆角矩形 71"/>
            <p:cNvSpPr/>
            <p:nvPr/>
          </p:nvSpPr>
          <p:spPr>
            <a:xfrm rot="20917114">
              <a:off x="1264712" y="5649132"/>
              <a:ext cx="1510558" cy="888471"/>
            </a:xfrm>
            <a:prstGeom prst="roundRect">
              <a:avLst/>
            </a:prstGeom>
            <a:gradFill flip="none" rotWithShape="1">
              <a:gsLst>
                <a:gs pos="0">
                  <a:sysClr val="window" lastClr="FFFFFF">
                    <a:lumMod val="95000"/>
                    <a:shade val="67500"/>
                    <a:satMod val="115000"/>
                  </a:sysClr>
                </a:gs>
                <a:gs pos="50000">
                  <a:sysClr val="window" lastClr="FFFFFF"/>
                </a:gs>
                <a:gs pos="100000">
                  <a:sysClr val="window" lastClr="FFFFFF">
                    <a:lumMod val="95000"/>
                    <a:shade val="100000"/>
                    <a:satMod val="115000"/>
                  </a:sysClr>
                </a:gs>
              </a:gsLst>
              <a:path path="circle">
                <a:fillToRect r="100000" b="100000"/>
              </a:path>
              <a:tileRect l="-100000" t="-100000"/>
            </a:gradFill>
            <a:ln w="25400" cap="flat" cmpd="sng" algn="ctr">
              <a:noFill/>
              <a:prstDash val="solid"/>
            </a:ln>
            <a:effectLst>
              <a:outerShdw blurRad="609600" dist="266700" dir="1560000" sx="102000" sy="102000" algn="t"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矩形 15"/>
            <p:cNvSpPr/>
            <p:nvPr/>
          </p:nvSpPr>
          <p:spPr>
            <a:xfrm>
              <a:off x="1695957" y="5796853"/>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往事</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19" name="直接箭头连接符 18"/>
          <p:cNvCxnSpPr/>
          <p:nvPr/>
        </p:nvCxnSpPr>
        <p:spPr>
          <a:xfrm>
            <a:off x="3870020" y="2364393"/>
            <a:ext cx="492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1"/>
          <p:cNvSpPr txBox="1"/>
          <p:nvPr/>
        </p:nvSpPr>
        <p:spPr bwMode="auto">
          <a:xfrm>
            <a:off x="8141030" y="2140839"/>
            <a:ext cx="2916183" cy="502445"/>
          </a:xfrm>
          <a:prstGeom prst="rect">
            <a:avLst/>
          </a:prstGeom>
          <a:noFill/>
        </p:spPr>
        <p:txBody>
          <a:bodyPr wrap="none">
            <a:spAutoFit/>
          </a:bodyPr>
          <a:lstStyle>
            <a:defPPr>
              <a:defRPr lang="zh-CN"/>
            </a:defPPr>
            <a:lvl1pPr>
              <a:defRPr sz="2665" kern="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65" b="0"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在华灯下追忆战友</a:t>
            </a:r>
          </a:p>
        </p:txBody>
      </p:sp>
      <p:cxnSp>
        <p:nvCxnSpPr>
          <p:cNvPr id="21" name="直接箭头连接符 20"/>
          <p:cNvCxnSpPr/>
          <p:nvPr/>
        </p:nvCxnSpPr>
        <p:spPr>
          <a:xfrm>
            <a:off x="7516090" y="2374705"/>
            <a:ext cx="492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883849" y="2995628"/>
            <a:ext cx="1795748" cy="1052955"/>
            <a:chOff x="763498" y="3972480"/>
            <a:chExt cx="1795748" cy="1052955"/>
          </a:xfrm>
        </p:grpSpPr>
        <p:grpSp>
          <p:nvGrpSpPr>
            <p:cNvPr id="23" name="组合 22"/>
            <p:cNvGrpSpPr/>
            <p:nvPr/>
          </p:nvGrpSpPr>
          <p:grpSpPr>
            <a:xfrm>
              <a:off x="763498" y="3972480"/>
              <a:ext cx="1568657" cy="855564"/>
              <a:chOff x="1979712" y="1484784"/>
              <a:chExt cx="3888432" cy="1872208"/>
            </a:xfrm>
          </p:grpSpPr>
          <p:sp>
            <p:nvSpPr>
              <p:cNvPr id="26" name="圆角矩形 48"/>
              <p:cNvSpPr/>
              <p:nvPr/>
            </p:nvSpPr>
            <p:spPr>
              <a:xfrm>
                <a:off x="1979712" y="1484784"/>
                <a:ext cx="3888432" cy="1872208"/>
              </a:xfrm>
              <a:prstGeom prst="roundRect">
                <a:avLst/>
              </a:prstGeom>
              <a:solidFill>
                <a:srgbClr val="0070C0"/>
              </a:solidFill>
              <a:ln w="25400" cap="flat" cmpd="sng" algn="ctr">
                <a:noFill/>
                <a:prstDash val="solid"/>
              </a:ln>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圆角矩形 49"/>
              <p:cNvSpPr/>
              <p:nvPr/>
            </p:nvSpPr>
            <p:spPr>
              <a:xfrm>
                <a:off x="2051720" y="1556792"/>
                <a:ext cx="3744416" cy="1728192"/>
              </a:xfrm>
              <a:prstGeom prst="roundRect">
                <a:avLst/>
              </a:prstGeom>
              <a:gradFill flip="none" rotWithShape="1">
                <a:gsLst>
                  <a:gs pos="0">
                    <a:srgbClr val="00B0F0"/>
                  </a:gs>
                  <a:gs pos="46000">
                    <a:sysClr val="window" lastClr="FFFFFF">
                      <a:shade val="100000"/>
                      <a:satMod val="115000"/>
                      <a:alpha val="0"/>
                    </a:sysClr>
                  </a:gs>
                </a:gsLst>
                <a:lin ang="27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圆角矩形 46"/>
            <p:cNvSpPr/>
            <p:nvPr/>
          </p:nvSpPr>
          <p:spPr>
            <a:xfrm rot="20917114">
              <a:off x="1048688" y="4136964"/>
              <a:ext cx="1510558" cy="888471"/>
            </a:xfrm>
            <a:prstGeom prst="roundRect">
              <a:avLst/>
            </a:prstGeom>
            <a:gradFill flip="none" rotWithShape="1">
              <a:gsLst>
                <a:gs pos="0">
                  <a:sysClr val="window" lastClr="FFFFFF">
                    <a:lumMod val="95000"/>
                    <a:shade val="67500"/>
                    <a:satMod val="115000"/>
                  </a:sysClr>
                </a:gs>
                <a:gs pos="50000">
                  <a:sysClr val="window" lastClr="FFFFFF"/>
                </a:gs>
                <a:gs pos="100000">
                  <a:sysClr val="window" lastClr="FFFFFF">
                    <a:lumMod val="95000"/>
                    <a:shade val="100000"/>
                    <a:satMod val="115000"/>
                  </a:sysClr>
                </a:gs>
              </a:gsLst>
              <a:path path="circle">
                <a:fillToRect r="100000" b="100000"/>
              </a:path>
              <a:tileRect l="-100000" t="-100000"/>
            </a:gradFill>
            <a:ln w="25400" cap="flat" cmpd="sng" algn="ctr">
              <a:noFill/>
              <a:prstDash val="solid"/>
            </a:ln>
            <a:effectLst>
              <a:outerShdw blurRad="609600" dist="266700" dir="1560000" sx="102000" sy="102000" algn="t"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24"/>
            <p:cNvSpPr/>
            <p:nvPr/>
          </p:nvSpPr>
          <p:spPr>
            <a:xfrm>
              <a:off x="1191900" y="4363597"/>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现在</a:t>
              </a:r>
            </a:p>
          </p:txBody>
        </p:sp>
      </p:grpSp>
      <p:sp>
        <p:nvSpPr>
          <p:cNvPr id="28" name="TextBox 11"/>
          <p:cNvSpPr txBox="1"/>
          <p:nvPr/>
        </p:nvSpPr>
        <p:spPr bwMode="auto">
          <a:xfrm>
            <a:off x="2026753" y="4558922"/>
            <a:ext cx="7285497" cy="1493679"/>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倒叙是根据表达的需要，把事件的结局或某个</a:t>
            </a:r>
            <a:r>
              <a:rPr kumimoji="0" lang="zh-CN" altLang="en-US" sz="2400" b="0" i="0" u="none" strike="noStrike" kern="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最重要的、最突出的片段</a:t>
            </a:r>
            <a:r>
              <a:rPr kumimoji="0" lang="zh-CN" altLang="en-US" sz="2400" b="0" i="0" u="none" strike="noStrike" kern="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提到文章的前边</a:t>
            </a:r>
            <a:r>
              <a:rPr kumimoji="0" lang="zh-CN" altLang="en-US" sz="2400" b="0"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，然后再从时间的开头按事情原来的发展顺序进行叙述的方法。</a:t>
            </a:r>
          </a:p>
        </p:txBody>
      </p:sp>
      <p:sp>
        <p:nvSpPr>
          <p:cNvPr id="29" name="椭圆 28"/>
          <p:cNvSpPr/>
          <p:nvPr/>
        </p:nvSpPr>
        <p:spPr>
          <a:xfrm>
            <a:off x="8601075" y="4953000"/>
            <a:ext cx="970358" cy="857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14"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ppt_x</p:attrName>
                                        </p:attrNameLst>
                                      </p:cBhvr>
                                      <p:tavLst>
                                        <p:tav tm="0">
                                          <p:val>
                                            <p:strVal val="#ppt_x"/>
                                          </p:val>
                                        </p:tav>
                                        <p:tav tm="100000">
                                          <p:val>
                                            <p:strVal val="#ppt_x"/>
                                          </p:val>
                                        </p:tav>
                                      </p:tavLst>
                                    </p:anim>
                                    <p:anim calcmode="lin" valueType="num">
                                      <p:cBhvr>
                                        <p:cTn id="39" dur="500" fill="hold"/>
                                        <p:tgtEl>
                                          <p:spTgt spid="20"/>
                                        </p:tgtEl>
                                        <p:attrNameLst>
                                          <p:attrName>ppt_y</p:attrName>
                                        </p:attrNameLst>
                                      </p:cBhvr>
                                      <p:tavLst>
                                        <p:tav tm="0">
                                          <p:val>
                                            <p:strVal val="#ppt_y+.1"/>
                                          </p:val>
                                        </p:tav>
                                        <p:tav tm="100000">
                                          <p:val>
                                            <p:strVal val="#ppt_y"/>
                                          </p:val>
                                        </p:tav>
                                      </p:tavLst>
                                    </p:anim>
                                  </p:childTnLst>
                                </p:cTn>
                              </p:par>
                              <p:par>
                                <p:cTn id="40" presetID="14" presetClass="entr" presetSubtype="1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strVal val="#ppt_x"/>
                                          </p:val>
                                        </p:tav>
                                        <p:tav tm="100000">
                                          <p:val>
                                            <p:strVal val="#ppt_x"/>
                                          </p:val>
                                        </p:tav>
                                      </p:tavLst>
                                    </p:anim>
                                    <p:anim calcmode="lin" valueType="num">
                                      <p:cBhvr>
                                        <p:cTn id="4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20"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368184" y="1960493"/>
            <a:ext cx="10975006" cy="1135054"/>
          </a:xfrm>
          <a:prstGeom prst="rect">
            <a:avLst/>
          </a:prstGeom>
          <a:noFill/>
          <a:ln w="9525">
            <a:noFill/>
          </a:ln>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课文中，天安门前璀璨的灯光，郝副营长书上插图中的灯光和战场上的微弱的火光，三者有什么联系？</a:t>
            </a:r>
          </a:p>
        </p:txBody>
      </p:sp>
      <p:sp>
        <p:nvSpPr>
          <p:cNvPr id="4" name="矩形 3"/>
          <p:cNvSpPr/>
          <p:nvPr/>
        </p:nvSpPr>
        <p:spPr>
          <a:xfrm>
            <a:off x="473191" y="3373058"/>
            <a:ext cx="11245617"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天安门前璀璨的灯光让作者想起了自己的战友</a:t>
            </a:r>
            <a:r>
              <a:rPr kumimoji="0" lang="en-US" altLang="zh-CN"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郝副营长。郝副营长在战斗打响前看一本书上的插图，图上画着一个孩子在电灯下读书的场景，他非常憧憬。在战斗打响之后的紧急关头，郝副营长点燃了那本书，用微弱的火光保障了战斗的胜利，却牺牲了自己。正是郝副营长手中那微弱的火光，换来了他所憧憬的书上插图中的美好生活。</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3.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1050</Words>
  <Application>Microsoft Office PowerPoint</Application>
  <PresentationFormat>宽屏</PresentationFormat>
  <Paragraphs>114</Paragraphs>
  <Slides>17</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Times New Roman</vt:lpstr>
      <vt:lpstr>黑体</vt:lpstr>
      <vt:lpstr>微软雅黑</vt:lpstr>
      <vt:lpstr>Calibri</vt:lpstr>
      <vt:lpstr>Arial</vt:lpstr>
      <vt:lpstr>思源黑体 CN Regular</vt:lpstr>
      <vt:lpstr>方正舒体</vt:lpstr>
      <vt:lpstr>FandolFang R</vt:lpstr>
      <vt:lpstr>演示斜黑体</vt:lpstr>
      <vt:lpstr>楷体_GB2312</vt:lpstr>
      <vt:lpstr>楷体</vt:lpstr>
      <vt:lpstr>宋体</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dcterms:created xsi:type="dcterms:W3CDTF">2020-11-17T07:08:00Z</dcterms:created>
  <dcterms:modified xsi:type="dcterms:W3CDTF">2023-01-10T11:34:07Z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8E920EB146B649FAA50D5B2146A266F4</vt:lpwstr>
  </property>
  <property fmtid="{A09F084E-AD41-489F-8076-AA5BE3082BCA}" pid="100">
    <vt:ui4>5</vt:ui4>
  </property>
  <property fmtid="{64440492-4C8B-11D1-8B70-080036B11A03}" pid="11">
    <vt:lpwstr>www.2ppt.com-爱PPT提供资源下载</vt:lpwstr>
  </property>
</Properties>
</file>