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49194-0DDA-453C-A228-F2C774C1910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D99D1-B2E7-4AB8-BC93-7D631665B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D99D1-B2E7-4AB8-BC93-7D631665BD7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0818E-EF85-45F5-9D09-D231F9798156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3EB19-DB23-4D7C-A31E-7BDA87A552B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4138B-C089-474B-84ED-76F691A676E1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AAFF2-0571-450A-B461-F3A54657F8C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535D8-4568-4BF6-9DB9-8537EB2D02D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21243-6F60-468B-AD3A-E72921BAE95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D6327-8AEE-4AAF-BE16-110098739E8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8DBC-BFB5-496F-ACF7-B8879C225C1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FEC411-6954-453D-A2EB-D0BC6B04C4B8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1BA48-DD17-4B40-8727-F6708D78297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4E0C34-AFC9-4DAB-9C50-56F878355F0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D8C35-D677-4AED-8A70-8D62A786565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78B94-75FE-444B-9B3A-2BF177A219C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D9BC5-7E7C-4F6C-8C5D-E3AACCE2E49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7581C-FA22-49A6-8FED-C2A0248E9340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579DD-EA48-4A53-9E93-EEA00DF43B5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9DC7F9-523D-4FBB-8063-3ECF151AAA9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51B6C-44EC-4319-AAB5-E3A42455C12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CF8E50-0320-4ED8-BD6A-17049E92FF55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7DB6B-CA1E-4418-9F36-143A0773DC4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A8D362-534F-4A0A-AB2D-89AA23B6638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C8FAF0-D93D-4E37-A2D6-F8275CAA6D0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10_9_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789363"/>
            <a:ext cx="1981200" cy="258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683568" y="1772816"/>
            <a:ext cx="78501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6600" b="1" dirty="0">
                <a:solidFill>
                  <a:srgbClr val="FF3300"/>
                </a:solidFill>
                <a:latin typeface="方正正大黑简体" pitchFamily="2" charset="-122"/>
                <a:ea typeface="方正正大黑简体" pitchFamily="2" charset="-122"/>
              </a:rPr>
              <a:t>2.8</a:t>
            </a:r>
            <a:r>
              <a:rPr lang="zh-CN" altLang="en-US" sz="6600" b="1" dirty="0">
                <a:solidFill>
                  <a:srgbClr val="FF3300"/>
                </a:solidFill>
                <a:latin typeface="方正正大黑简体" pitchFamily="2" charset="-122"/>
                <a:ea typeface="方正正大黑简体" pitchFamily="2" charset="-122"/>
              </a:rPr>
              <a:t>平面图形的旋转</a:t>
            </a:r>
          </a:p>
        </p:txBody>
      </p:sp>
      <p:sp>
        <p:nvSpPr>
          <p:cNvPr id="4" name="矩形 3"/>
          <p:cNvSpPr/>
          <p:nvPr/>
        </p:nvSpPr>
        <p:spPr>
          <a:xfrm>
            <a:off x="1948001" y="505949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0" y="908050"/>
          <a:ext cx="91440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Image" r:id="rId3" imgW="3608705" imgH="1134110" progId="Photoshop.Image.6">
                  <p:embed/>
                </p:oleObj>
              </mc:Choice>
              <mc:Fallback>
                <p:oleObj name="Image" r:id="rId3" imgW="3608705" imgH="1134110" progId="Photoshop.Image.6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30000" contrast="5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08050"/>
                        <a:ext cx="91440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419600" y="182880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0000"/>
                </a:solidFill>
                <a:latin typeface="Arial Black" panose="020B0A04020102020204" pitchFamily="34" charset="0"/>
                <a:ea typeface="华文新魏" panose="02010800040101010101" pitchFamily="2" charset="-122"/>
              </a:rPr>
              <a:t>2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419600" y="3276600"/>
            <a:ext cx="576263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80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543800" y="3962400"/>
            <a:ext cx="935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Arial Black" panose="020B0A04020102020204" pitchFamily="34" charset="0"/>
              </a:rPr>
              <a:t>180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  <p:bldP spid="512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124200" y="2971800"/>
            <a:ext cx="57816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800000"/>
                </a:solidFill>
              </a:rPr>
              <a:t>线段</a:t>
            </a:r>
            <a:r>
              <a:rPr kumimoji="1" lang="en-US" altLang="zh-CN" sz="3600" b="1" dirty="0">
                <a:solidFill>
                  <a:srgbClr val="800000"/>
                </a:solidFill>
              </a:rPr>
              <a:t>OB</a:t>
            </a:r>
            <a:r>
              <a:rPr kumimoji="1" lang="zh-CN" altLang="en-US" sz="3600" b="1" dirty="0">
                <a:solidFill>
                  <a:srgbClr val="800000"/>
                </a:solidFill>
              </a:rPr>
              <a:t>的对应线段是线段</a:t>
            </a:r>
            <a:r>
              <a:rPr kumimoji="1" lang="en-US" altLang="zh-CN" sz="3600" b="1" dirty="0">
                <a:solidFill>
                  <a:srgbClr val="800000"/>
                </a:solidFill>
              </a:rPr>
              <a:t>__</a:t>
            </a:r>
            <a:endParaRPr kumimoji="1"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6838950" y="2638425"/>
            <a:ext cx="7048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b="1" u="sng">
                <a:solidFill>
                  <a:srgbClr val="800000"/>
                </a:solidFill>
              </a:rPr>
              <a:t>         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048000" y="4114800"/>
            <a:ext cx="4733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800000"/>
                </a:solidFill>
              </a:rPr>
              <a:t>∠</a:t>
            </a:r>
            <a:r>
              <a:rPr kumimoji="1" lang="en-US" altLang="zh-CN" sz="3600" b="1" dirty="0">
                <a:solidFill>
                  <a:srgbClr val="800000"/>
                </a:solidFill>
              </a:rPr>
              <a:t>A</a:t>
            </a:r>
            <a:r>
              <a:rPr kumimoji="1" lang="zh-CN" altLang="en-US" sz="3600" b="1" dirty="0">
                <a:solidFill>
                  <a:srgbClr val="800000"/>
                </a:solidFill>
              </a:rPr>
              <a:t>的对应角是</a:t>
            </a:r>
            <a:r>
              <a:rPr kumimoji="1" lang="en-US" altLang="zh-CN" sz="3600" b="1" dirty="0">
                <a:solidFill>
                  <a:srgbClr val="800000"/>
                </a:solidFill>
              </a:rPr>
              <a:t>______ </a:t>
            </a:r>
            <a:endParaRPr kumimoji="1"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343525" y="3448050"/>
            <a:ext cx="571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b="1" u="sng">
                <a:solidFill>
                  <a:srgbClr val="800000"/>
                </a:solidFill>
              </a:rPr>
              <a:t>         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048000" y="3581400"/>
            <a:ext cx="6324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800000"/>
                </a:solidFill>
              </a:rPr>
              <a:t>线段</a:t>
            </a:r>
            <a:r>
              <a:rPr kumimoji="1" lang="en-US" altLang="zh-CN" sz="3600" b="1" dirty="0">
                <a:solidFill>
                  <a:srgbClr val="800000"/>
                </a:solidFill>
              </a:rPr>
              <a:t>AB</a:t>
            </a:r>
            <a:r>
              <a:rPr kumimoji="1" lang="zh-CN" altLang="en-US" sz="3600" b="1" dirty="0">
                <a:solidFill>
                  <a:srgbClr val="800000"/>
                </a:solidFill>
              </a:rPr>
              <a:t>的对应线段是线段</a:t>
            </a:r>
            <a:r>
              <a:rPr kumimoji="1" lang="en-US" altLang="zh-CN" sz="3600" b="1" dirty="0">
                <a:solidFill>
                  <a:srgbClr val="800000"/>
                </a:solidFill>
              </a:rPr>
              <a:t>__</a:t>
            </a:r>
            <a:endParaRPr kumimoji="1"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429375" y="3038475"/>
            <a:ext cx="571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b="1" u="sng">
                <a:solidFill>
                  <a:srgbClr val="800000"/>
                </a:solidFill>
              </a:rPr>
              <a:t>         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048000" y="4724400"/>
            <a:ext cx="4733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800000"/>
                </a:solidFill>
              </a:rPr>
              <a:t>∠</a:t>
            </a:r>
            <a:r>
              <a:rPr kumimoji="1" lang="en-US" altLang="zh-CN" sz="3600" b="1" dirty="0">
                <a:solidFill>
                  <a:srgbClr val="800000"/>
                </a:solidFill>
              </a:rPr>
              <a:t>B</a:t>
            </a:r>
            <a:r>
              <a:rPr kumimoji="1" lang="zh-CN" altLang="en-US" sz="3600" b="1" dirty="0">
                <a:solidFill>
                  <a:srgbClr val="800000"/>
                </a:solidFill>
              </a:rPr>
              <a:t>的对应角是</a:t>
            </a:r>
            <a:r>
              <a:rPr kumimoji="1" lang="en-US" altLang="zh-CN" sz="3600" b="1" dirty="0">
                <a:solidFill>
                  <a:srgbClr val="800000"/>
                </a:solidFill>
              </a:rPr>
              <a:t>______ </a:t>
            </a:r>
            <a:endParaRPr kumimoji="1"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5324475" y="3848100"/>
            <a:ext cx="63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b="1" u="sng">
                <a:solidFill>
                  <a:srgbClr val="800000"/>
                </a:solidFill>
              </a:rPr>
              <a:t>          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3048000" y="5334000"/>
            <a:ext cx="44037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800000"/>
                </a:solidFill>
              </a:rPr>
              <a:t>旋转中心是点</a:t>
            </a:r>
            <a:r>
              <a:rPr kumimoji="1" lang="en-US" altLang="zh-CN" sz="3600" b="1" dirty="0">
                <a:solidFill>
                  <a:srgbClr val="800000"/>
                </a:solidFill>
              </a:rPr>
              <a:t>______ </a:t>
            </a:r>
            <a:endParaRPr kumimoji="1"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5210175" y="4305300"/>
            <a:ext cx="571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b="1" u="sng">
                <a:solidFill>
                  <a:srgbClr val="800000"/>
                </a:solidFill>
              </a:rPr>
              <a:t>         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3048000" y="5867400"/>
            <a:ext cx="44037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800000"/>
                </a:solidFill>
              </a:rPr>
              <a:t>旋转的角度是 </a:t>
            </a:r>
            <a:r>
              <a:rPr kumimoji="1" lang="en-US" altLang="zh-CN" sz="3600" b="1" dirty="0">
                <a:solidFill>
                  <a:srgbClr val="800000"/>
                </a:solidFill>
              </a:rPr>
              <a:t>______</a:t>
            </a:r>
            <a:endParaRPr kumimoji="1"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5200650" y="4667250"/>
            <a:ext cx="63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b="1" u="sng">
                <a:solidFill>
                  <a:srgbClr val="800000"/>
                </a:solidFill>
              </a:rPr>
              <a:t>          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3124200" y="2286000"/>
            <a:ext cx="48117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800000"/>
                </a:solidFill>
              </a:rPr>
              <a:t>点</a:t>
            </a:r>
            <a:r>
              <a:rPr kumimoji="1" lang="en-US" altLang="zh-CN" sz="3600" b="1" dirty="0">
                <a:solidFill>
                  <a:srgbClr val="800000"/>
                </a:solidFill>
              </a:rPr>
              <a:t>B</a:t>
            </a:r>
            <a:r>
              <a:rPr kumimoji="1" lang="zh-CN" altLang="en-US" sz="3600" b="1" dirty="0">
                <a:solidFill>
                  <a:srgbClr val="800000"/>
                </a:solidFill>
              </a:rPr>
              <a:t>的对应点是点</a:t>
            </a:r>
            <a:r>
              <a:rPr kumimoji="1" lang="en-US" altLang="zh-CN" sz="3600" b="1" dirty="0">
                <a:solidFill>
                  <a:srgbClr val="800000"/>
                </a:solidFill>
              </a:rPr>
              <a:t>_____</a:t>
            </a:r>
            <a:endParaRPr kumimoji="1"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5505450" y="230505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b="1" u="sng">
                <a:solidFill>
                  <a:srgbClr val="800000"/>
                </a:solidFill>
              </a:rPr>
              <a:t>       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533400" y="457200"/>
            <a:ext cx="78501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kumimoji="1" lang="zh-CN" altLang="en-US" sz="4000" b="1" dirty="0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、如图，是△</a:t>
            </a:r>
            <a:r>
              <a:rPr kumimoji="1" lang="en-US" altLang="zh-CN" sz="4000" b="1" dirty="0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AOB</a:t>
            </a:r>
            <a:r>
              <a:rPr kumimoji="1" lang="zh-CN" altLang="en-US" sz="4000" b="1" dirty="0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绕点</a:t>
            </a:r>
            <a:r>
              <a:rPr kumimoji="1" lang="en-US" altLang="zh-CN" sz="4000" b="1" dirty="0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O</a:t>
            </a:r>
            <a:r>
              <a:rPr kumimoji="1" lang="zh-CN" altLang="en-US" sz="4000" b="1" dirty="0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按逆时针方向旋转</a:t>
            </a:r>
            <a:r>
              <a:rPr kumimoji="1" lang="en-US" altLang="zh-CN" sz="4000" b="1" dirty="0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45</a:t>
            </a:r>
            <a:r>
              <a:rPr kumimoji="1" lang="en-US" altLang="zh-CN" sz="4000" b="1" baseline="30000" dirty="0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0</a:t>
            </a:r>
            <a:r>
              <a:rPr kumimoji="1" lang="zh-CN" altLang="en-US" sz="4000" b="1" dirty="0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所得的。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5394325" y="2130425"/>
            <a:ext cx="54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6858000" y="2209800"/>
            <a:ext cx="1008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B’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8382000" y="2895600"/>
            <a:ext cx="1008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0B’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8229600" y="35814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A’B’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6629400" y="41148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∠</a:t>
            </a: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A’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6553200" y="4800600"/>
            <a:ext cx="1512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∠</a:t>
            </a: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B’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6400800" y="53340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6324600" y="5867400"/>
            <a:ext cx="1512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45</a:t>
            </a:r>
            <a:r>
              <a:rPr kumimoji="1" lang="en-US" altLang="zh-CN" sz="2800" b="1" baseline="30000">
                <a:solidFill>
                  <a:srgbClr val="3333FF"/>
                </a:solidFill>
                <a:latin typeface="Times New Roman" panose="02020603050405020304" pitchFamily="18" charset="0"/>
              </a:rPr>
              <a:t>0</a:t>
            </a:r>
            <a:endParaRPr kumimoji="1" lang="en-US" altLang="zh-CN" sz="28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2249" name="Group 25"/>
          <p:cNvGrpSpPr/>
          <p:nvPr/>
        </p:nvGrpSpPr>
        <p:grpSpPr bwMode="auto">
          <a:xfrm>
            <a:off x="0" y="2139950"/>
            <a:ext cx="2646363" cy="3679825"/>
            <a:chOff x="900" y="1651"/>
            <a:chExt cx="1275" cy="1557"/>
          </a:xfrm>
        </p:grpSpPr>
        <p:sp>
          <p:nvSpPr>
            <p:cNvPr id="52250" name="Freeform 26"/>
            <p:cNvSpPr/>
            <p:nvPr/>
          </p:nvSpPr>
          <p:spPr bwMode="auto">
            <a:xfrm>
              <a:off x="990" y="1890"/>
              <a:ext cx="552" cy="1062"/>
            </a:xfrm>
            <a:custGeom>
              <a:avLst/>
              <a:gdLst>
                <a:gd name="T0" fmla="*/ 552 w 552"/>
                <a:gd name="T1" fmla="*/ 516 h 1062"/>
                <a:gd name="T2" fmla="*/ 0 w 552"/>
                <a:gd name="T3" fmla="*/ 1062 h 1062"/>
                <a:gd name="T4" fmla="*/ 318 w 552"/>
                <a:gd name="T5" fmla="*/ 0 h 1062"/>
                <a:gd name="T6" fmla="*/ 552 w 552"/>
                <a:gd name="T7" fmla="*/ 516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1062">
                  <a:moveTo>
                    <a:pt x="552" y="516"/>
                  </a:moveTo>
                  <a:lnTo>
                    <a:pt x="0" y="1062"/>
                  </a:lnTo>
                  <a:lnTo>
                    <a:pt x="318" y="0"/>
                  </a:lnTo>
                  <a:lnTo>
                    <a:pt x="552" y="516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51" name="Freeform 27"/>
            <p:cNvSpPr/>
            <p:nvPr/>
          </p:nvSpPr>
          <p:spPr bwMode="auto">
            <a:xfrm>
              <a:off x="990" y="2424"/>
              <a:ext cx="978" cy="528"/>
            </a:xfrm>
            <a:custGeom>
              <a:avLst/>
              <a:gdLst>
                <a:gd name="T0" fmla="*/ 780 w 978"/>
                <a:gd name="T1" fmla="*/ 528 h 528"/>
                <a:gd name="T2" fmla="*/ 0 w 978"/>
                <a:gd name="T3" fmla="*/ 528 h 528"/>
                <a:gd name="T4" fmla="*/ 978 w 978"/>
                <a:gd name="T5" fmla="*/ 0 h 528"/>
                <a:gd name="T6" fmla="*/ 780 w 978"/>
                <a:gd name="T7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8" h="528">
                  <a:moveTo>
                    <a:pt x="780" y="528"/>
                  </a:moveTo>
                  <a:lnTo>
                    <a:pt x="0" y="528"/>
                  </a:lnTo>
                  <a:lnTo>
                    <a:pt x="978" y="0"/>
                  </a:lnTo>
                  <a:lnTo>
                    <a:pt x="780" y="52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52" name="Line 28"/>
            <p:cNvSpPr>
              <a:spLocks noChangeShapeType="1"/>
            </p:cNvSpPr>
            <p:nvPr/>
          </p:nvSpPr>
          <p:spPr bwMode="auto">
            <a:xfrm flipH="1">
              <a:off x="990" y="2424"/>
              <a:ext cx="978" cy="52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 flipH="1">
              <a:off x="1770" y="2424"/>
              <a:ext cx="198" cy="52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54" name="Line 30"/>
            <p:cNvSpPr>
              <a:spLocks noChangeShapeType="1"/>
            </p:cNvSpPr>
            <p:nvPr/>
          </p:nvSpPr>
          <p:spPr bwMode="auto">
            <a:xfrm>
              <a:off x="990" y="2952"/>
              <a:ext cx="78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55" name="Line 31"/>
            <p:cNvSpPr>
              <a:spLocks noChangeShapeType="1"/>
            </p:cNvSpPr>
            <p:nvPr/>
          </p:nvSpPr>
          <p:spPr bwMode="auto">
            <a:xfrm flipH="1">
              <a:off x="990" y="1888"/>
              <a:ext cx="348" cy="106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56" name="Line 32"/>
            <p:cNvSpPr>
              <a:spLocks noChangeShapeType="1"/>
            </p:cNvSpPr>
            <p:nvPr/>
          </p:nvSpPr>
          <p:spPr bwMode="auto">
            <a:xfrm>
              <a:off x="1308" y="1890"/>
              <a:ext cx="234" cy="51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57" name="Line 33"/>
            <p:cNvSpPr>
              <a:spLocks noChangeShapeType="1"/>
            </p:cNvSpPr>
            <p:nvPr/>
          </p:nvSpPr>
          <p:spPr bwMode="auto">
            <a:xfrm flipH="1">
              <a:off x="990" y="2406"/>
              <a:ext cx="552" cy="54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58" name="Oval 34"/>
            <p:cNvSpPr>
              <a:spLocks noChangeArrowheads="1"/>
            </p:cNvSpPr>
            <p:nvPr/>
          </p:nvSpPr>
          <p:spPr bwMode="auto">
            <a:xfrm>
              <a:off x="1254" y="266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59" name="Rectangle 35"/>
            <p:cNvSpPr>
              <a:spLocks noChangeArrowheads="1"/>
            </p:cNvSpPr>
            <p:nvPr/>
          </p:nvSpPr>
          <p:spPr bwMode="auto">
            <a:xfrm>
              <a:off x="1292" y="2614"/>
              <a:ext cx="202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</a:rPr>
                <a:t>D</a:t>
              </a:r>
              <a:r>
                <a:rPr kumimoji="1" lang="en-US" altLang="zh-CN" sz="3600">
                  <a:solidFill>
                    <a:srgbClr val="000000"/>
                  </a:solidFill>
                </a:rPr>
                <a:t>'</a:t>
              </a:r>
              <a:endPara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60" name="Oval 36"/>
            <p:cNvSpPr>
              <a:spLocks noChangeArrowheads="1"/>
            </p:cNvSpPr>
            <p:nvPr/>
          </p:nvSpPr>
          <p:spPr bwMode="auto">
            <a:xfrm>
              <a:off x="1368" y="294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61" name="Rectangle 37"/>
            <p:cNvSpPr>
              <a:spLocks noChangeArrowheads="1"/>
            </p:cNvSpPr>
            <p:nvPr/>
          </p:nvSpPr>
          <p:spPr bwMode="auto">
            <a:xfrm>
              <a:off x="1350" y="2976"/>
              <a:ext cx="15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</a:rPr>
                <a:t>D</a:t>
              </a:r>
              <a:endPara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62" name="Oval 38"/>
            <p:cNvSpPr>
              <a:spLocks noChangeArrowheads="1"/>
            </p:cNvSpPr>
            <p:nvPr/>
          </p:nvSpPr>
          <p:spPr bwMode="auto">
            <a:xfrm>
              <a:off x="1530" y="23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63" name="Rectangle 39"/>
            <p:cNvSpPr>
              <a:spLocks noChangeArrowheads="1"/>
            </p:cNvSpPr>
            <p:nvPr/>
          </p:nvSpPr>
          <p:spPr bwMode="auto">
            <a:xfrm>
              <a:off x="1565" y="2386"/>
              <a:ext cx="22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</a:rPr>
                <a:t>A'</a:t>
              </a:r>
              <a:endPara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64" name="Oval 40"/>
            <p:cNvSpPr>
              <a:spLocks noChangeArrowheads="1"/>
            </p:cNvSpPr>
            <p:nvPr/>
          </p:nvSpPr>
          <p:spPr bwMode="auto">
            <a:xfrm>
              <a:off x="1296" y="187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65" name="Oval 41"/>
            <p:cNvSpPr>
              <a:spLocks noChangeArrowheads="1"/>
            </p:cNvSpPr>
            <p:nvPr/>
          </p:nvSpPr>
          <p:spPr bwMode="auto">
            <a:xfrm>
              <a:off x="1758" y="294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66" name="Rectangle 42"/>
            <p:cNvSpPr>
              <a:spLocks noChangeArrowheads="1"/>
            </p:cNvSpPr>
            <p:nvPr/>
          </p:nvSpPr>
          <p:spPr bwMode="auto">
            <a:xfrm>
              <a:off x="1818" y="2886"/>
              <a:ext cx="6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</a:rPr>
                <a:t>A</a:t>
              </a:r>
              <a:endPara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67" name="Oval 43"/>
            <p:cNvSpPr>
              <a:spLocks noChangeArrowheads="1"/>
            </p:cNvSpPr>
            <p:nvPr/>
          </p:nvSpPr>
          <p:spPr bwMode="auto">
            <a:xfrm>
              <a:off x="1956" y="24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68" name="Rectangle 44"/>
            <p:cNvSpPr>
              <a:spLocks noChangeArrowheads="1"/>
            </p:cNvSpPr>
            <p:nvPr/>
          </p:nvSpPr>
          <p:spPr bwMode="auto">
            <a:xfrm>
              <a:off x="2016" y="2454"/>
              <a:ext cx="15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</a:rPr>
                <a:t>B</a:t>
              </a:r>
              <a:endPara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69" name="Oval 45"/>
            <p:cNvSpPr>
              <a:spLocks noChangeArrowheads="1"/>
            </p:cNvSpPr>
            <p:nvPr/>
          </p:nvSpPr>
          <p:spPr bwMode="auto">
            <a:xfrm>
              <a:off x="978" y="294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270" name="Rectangle 46"/>
            <p:cNvSpPr>
              <a:spLocks noChangeArrowheads="1"/>
            </p:cNvSpPr>
            <p:nvPr/>
          </p:nvSpPr>
          <p:spPr bwMode="auto">
            <a:xfrm>
              <a:off x="900" y="2952"/>
              <a:ext cx="171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>
                  <a:solidFill>
                    <a:srgbClr val="000000"/>
                  </a:solidFill>
                </a:rPr>
                <a:t>O</a:t>
              </a:r>
              <a:endPara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71" name="Rectangle 47"/>
            <p:cNvSpPr>
              <a:spLocks noChangeArrowheads="1"/>
            </p:cNvSpPr>
            <p:nvPr/>
          </p:nvSpPr>
          <p:spPr bwMode="auto">
            <a:xfrm>
              <a:off x="1286" y="1651"/>
              <a:ext cx="30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</a:rPr>
                <a:t>B'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2" grpId="0" autoUpdateAnimBg="0"/>
      <p:bldP spid="52243" grpId="0" autoUpdateAnimBg="0"/>
      <p:bldP spid="52244" grpId="0" autoUpdateAnimBg="0"/>
      <p:bldP spid="52245" grpId="0" autoUpdateAnimBg="0"/>
      <p:bldP spid="52246" grpId="0" autoUpdateAnimBg="0"/>
      <p:bldP spid="52247" grpId="0" autoUpdateAnimBg="0"/>
      <p:bldP spid="5224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3132138" y="4221163"/>
            <a:ext cx="2263775" cy="841375"/>
          </a:xfrm>
          <a:prstGeom prst="wedgeEllipseCallout">
            <a:avLst>
              <a:gd name="adj1" fmla="val -77421"/>
              <a:gd name="adj2" fmla="val -137356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旋转角</a:t>
            </a: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436563" y="4178300"/>
            <a:ext cx="2293937" cy="784225"/>
          </a:xfrm>
          <a:prstGeom prst="wedgeRoundRectCallout">
            <a:avLst>
              <a:gd name="adj1" fmla="val 29444"/>
              <a:gd name="adj2" fmla="val -127935"/>
              <a:gd name="adj3" fmla="val 16667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旋转中心</a:t>
            </a:r>
          </a:p>
        </p:txBody>
      </p:sp>
      <p:grpSp>
        <p:nvGrpSpPr>
          <p:cNvPr id="53252" name="Group 4"/>
          <p:cNvGrpSpPr/>
          <p:nvPr/>
        </p:nvGrpSpPr>
        <p:grpSpPr bwMode="auto">
          <a:xfrm>
            <a:off x="908050" y="1590675"/>
            <a:ext cx="2692400" cy="2409825"/>
            <a:chOff x="2749" y="1773"/>
            <a:chExt cx="2485" cy="2224"/>
          </a:xfrm>
        </p:grpSpPr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4011" y="3612"/>
              <a:ext cx="1000" cy="1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>
              <a:off x="4011" y="2023"/>
              <a:ext cx="1000" cy="1589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55" name="Line 7"/>
            <p:cNvSpPr>
              <a:spLocks noChangeShapeType="1"/>
            </p:cNvSpPr>
            <p:nvPr/>
          </p:nvSpPr>
          <p:spPr bwMode="auto">
            <a:xfrm>
              <a:off x="4011" y="2023"/>
              <a:ext cx="1" cy="1589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56" name="Line 8"/>
            <p:cNvSpPr>
              <a:spLocks noChangeShapeType="1"/>
            </p:cNvSpPr>
            <p:nvPr/>
          </p:nvSpPr>
          <p:spPr bwMode="auto">
            <a:xfrm flipH="1">
              <a:off x="4011" y="2965"/>
              <a:ext cx="765" cy="647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>
              <a:off x="2985" y="2398"/>
              <a:ext cx="1026" cy="1214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58" name="Line 10"/>
            <p:cNvSpPr>
              <a:spLocks noChangeShapeType="1"/>
            </p:cNvSpPr>
            <p:nvPr/>
          </p:nvSpPr>
          <p:spPr bwMode="auto">
            <a:xfrm>
              <a:off x="2985" y="2398"/>
              <a:ext cx="1791" cy="567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59" name="Oval 11"/>
            <p:cNvSpPr>
              <a:spLocks noChangeArrowheads="1"/>
            </p:cNvSpPr>
            <p:nvPr/>
          </p:nvSpPr>
          <p:spPr bwMode="auto">
            <a:xfrm>
              <a:off x="2974" y="2387"/>
              <a:ext cx="27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auto">
            <a:xfrm>
              <a:off x="2749" y="2259"/>
              <a:ext cx="229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700" b="1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E</a:t>
              </a:r>
              <a:endParaRPr lang="en-US" altLang="zh-CN" sz="32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53261" name="Oval 13"/>
            <p:cNvSpPr>
              <a:spLocks noChangeArrowheads="1"/>
            </p:cNvSpPr>
            <p:nvPr/>
          </p:nvSpPr>
          <p:spPr bwMode="auto">
            <a:xfrm>
              <a:off x="4000" y="3601"/>
              <a:ext cx="27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62" name="Rectangle 14"/>
            <p:cNvSpPr>
              <a:spLocks noChangeArrowheads="1"/>
            </p:cNvSpPr>
            <p:nvPr/>
          </p:nvSpPr>
          <p:spPr bwMode="auto">
            <a:xfrm>
              <a:off x="3898" y="3617"/>
              <a:ext cx="234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700" b="1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C</a:t>
              </a:r>
              <a:endParaRPr lang="en-US" altLang="zh-CN" sz="32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53263" name="Oval 15"/>
            <p:cNvSpPr>
              <a:spLocks noChangeArrowheads="1"/>
            </p:cNvSpPr>
            <p:nvPr/>
          </p:nvSpPr>
          <p:spPr bwMode="auto">
            <a:xfrm>
              <a:off x="5000" y="3601"/>
              <a:ext cx="27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64" name="Rectangle 16"/>
            <p:cNvSpPr>
              <a:spLocks noChangeArrowheads="1"/>
            </p:cNvSpPr>
            <p:nvPr/>
          </p:nvSpPr>
          <p:spPr bwMode="auto">
            <a:xfrm>
              <a:off x="5018" y="3611"/>
              <a:ext cx="21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700" b="1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A</a:t>
              </a:r>
              <a:endParaRPr lang="en-US" altLang="zh-CN" sz="32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53265" name="Oval 17"/>
            <p:cNvSpPr>
              <a:spLocks noChangeArrowheads="1"/>
            </p:cNvSpPr>
            <p:nvPr/>
          </p:nvSpPr>
          <p:spPr bwMode="auto">
            <a:xfrm>
              <a:off x="4000" y="2013"/>
              <a:ext cx="27" cy="2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66" name="Rectangle 18"/>
            <p:cNvSpPr>
              <a:spLocks noChangeArrowheads="1"/>
            </p:cNvSpPr>
            <p:nvPr/>
          </p:nvSpPr>
          <p:spPr bwMode="auto">
            <a:xfrm>
              <a:off x="3999" y="1773"/>
              <a:ext cx="234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700" b="1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B</a:t>
              </a:r>
              <a:endParaRPr lang="en-US" altLang="zh-CN" sz="32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53267" name="Oval 19"/>
            <p:cNvSpPr>
              <a:spLocks noChangeArrowheads="1"/>
            </p:cNvSpPr>
            <p:nvPr/>
          </p:nvSpPr>
          <p:spPr bwMode="auto">
            <a:xfrm>
              <a:off x="4765" y="2954"/>
              <a:ext cx="27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68" name="Rectangle 20"/>
            <p:cNvSpPr>
              <a:spLocks noChangeArrowheads="1"/>
            </p:cNvSpPr>
            <p:nvPr/>
          </p:nvSpPr>
          <p:spPr bwMode="auto">
            <a:xfrm>
              <a:off x="4740" y="2716"/>
              <a:ext cx="254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700" b="1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D</a:t>
              </a:r>
              <a:endParaRPr lang="en-US" altLang="zh-CN" sz="32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sp>
        <p:nvSpPr>
          <p:cNvPr id="53269" name="Arc 21"/>
          <p:cNvSpPr/>
          <p:nvPr/>
        </p:nvSpPr>
        <p:spPr bwMode="auto">
          <a:xfrm rot="18798304" flipV="1">
            <a:off x="2200276" y="3521075"/>
            <a:ext cx="392112" cy="217487"/>
          </a:xfrm>
          <a:custGeom>
            <a:avLst/>
            <a:gdLst>
              <a:gd name="G0" fmla="+- 0 0 0"/>
              <a:gd name="G1" fmla="+- 12003 0 0"/>
              <a:gd name="G2" fmla="+- 21600 0 0"/>
              <a:gd name="T0" fmla="*/ 17958 w 21600"/>
              <a:gd name="T1" fmla="*/ 0 h 12003"/>
              <a:gd name="T2" fmla="*/ 21600 w 21600"/>
              <a:gd name="T3" fmla="*/ 12003 h 12003"/>
              <a:gd name="T4" fmla="*/ 0 w 21600"/>
              <a:gd name="T5" fmla="*/ 12003 h 1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003" fill="none" extrusionOk="0">
                <a:moveTo>
                  <a:pt x="17957" y="0"/>
                </a:moveTo>
                <a:cubicBezTo>
                  <a:pt x="20332" y="3552"/>
                  <a:pt x="21600" y="7729"/>
                  <a:pt x="21600" y="12003"/>
                </a:cubicBezTo>
              </a:path>
              <a:path w="21600" h="12003" stroke="0" extrusionOk="0">
                <a:moveTo>
                  <a:pt x="17957" y="0"/>
                </a:moveTo>
                <a:cubicBezTo>
                  <a:pt x="20332" y="3552"/>
                  <a:pt x="21600" y="7729"/>
                  <a:pt x="21600" y="12003"/>
                </a:cubicBezTo>
                <a:lnTo>
                  <a:pt x="0" y="12003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/>
              <a:t>4</a:t>
            </a:r>
            <a:r>
              <a:rPr lang="zh-CN" altLang="en-US"/>
              <a:t>、分别指出旋转中心和旋转角。</a:t>
            </a:r>
          </a:p>
        </p:txBody>
      </p:sp>
      <p:grpSp>
        <p:nvGrpSpPr>
          <p:cNvPr id="53271" name="Group 23"/>
          <p:cNvGrpSpPr/>
          <p:nvPr/>
        </p:nvGrpSpPr>
        <p:grpSpPr bwMode="auto">
          <a:xfrm>
            <a:off x="4572000" y="836613"/>
            <a:ext cx="4392613" cy="4057650"/>
            <a:chOff x="1383" y="1207"/>
            <a:chExt cx="2767" cy="2556"/>
          </a:xfrm>
        </p:grpSpPr>
        <p:grpSp>
          <p:nvGrpSpPr>
            <p:cNvPr id="53272" name="Group 24"/>
            <p:cNvGrpSpPr/>
            <p:nvPr/>
          </p:nvGrpSpPr>
          <p:grpSpPr bwMode="auto">
            <a:xfrm rot="191707">
              <a:off x="1882" y="1298"/>
              <a:ext cx="1134" cy="1134"/>
              <a:chOff x="1746" y="2205"/>
              <a:chExt cx="1134" cy="1134"/>
            </a:xfrm>
          </p:grpSpPr>
          <p:sp>
            <p:nvSpPr>
              <p:cNvPr id="53273" name="Line 25"/>
              <p:cNvSpPr>
                <a:spLocks noChangeShapeType="1"/>
              </p:cNvSpPr>
              <p:nvPr/>
            </p:nvSpPr>
            <p:spPr bwMode="auto">
              <a:xfrm flipH="1">
                <a:off x="1746" y="2205"/>
                <a:ext cx="1134" cy="9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74" name="Line 26"/>
              <p:cNvSpPr>
                <a:spLocks noChangeShapeType="1"/>
              </p:cNvSpPr>
              <p:nvPr/>
            </p:nvSpPr>
            <p:spPr bwMode="auto">
              <a:xfrm flipH="1">
                <a:off x="2517" y="2205"/>
                <a:ext cx="363" cy="11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75" name="Line 27"/>
              <p:cNvSpPr>
                <a:spLocks noChangeShapeType="1"/>
              </p:cNvSpPr>
              <p:nvPr/>
            </p:nvSpPr>
            <p:spPr bwMode="auto">
              <a:xfrm flipH="1" flipV="1">
                <a:off x="1746" y="3113"/>
                <a:ext cx="771" cy="22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3276" name="Group 28"/>
            <p:cNvGrpSpPr/>
            <p:nvPr/>
          </p:nvGrpSpPr>
          <p:grpSpPr bwMode="auto">
            <a:xfrm rot="3911760">
              <a:off x="2472" y="2523"/>
              <a:ext cx="1134" cy="1134"/>
              <a:chOff x="1746" y="2205"/>
              <a:chExt cx="1134" cy="1134"/>
            </a:xfrm>
          </p:grpSpPr>
          <p:sp>
            <p:nvSpPr>
              <p:cNvPr id="53277" name="Line 29"/>
              <p:cNvSpPr>
                <a:spLocks noChangeShapeType="1"/>
              </p:cNvSpPr>
              <p:nvPr/>
            </p:nvSpPr>
            <p:spPr bwMode="auto">
              <a:xfrm flipH="1">
                <a:off x="1746" y="2205"/>
                <a:ext cx="1134" cy="9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78" name="Line 30"/>
              <p:cNvSpPr>
                <a:spLocks noChangeShapeType="1"/>
              </p:cNvSpPr>
              <p:nvPr/>
            </p:nvSpPr>
            <p:spPr bwMode="auto">
              <a:xfrm flipH="1">
                <a:off x="2517" y="2205"/>
                <a:ext cx="363" cy="11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79" name="Line 31"/>
              <p:cNvSpPr>
                <a:spLocks noChangeShapeType="1"/>
              </p:cNvSpPr>
              <p:nvPr/>
            </p:nvSpPr>
            <p:spPr bwMode="auto">
              <a:xfrm flipH="1" flipV="1">
                <a:off x="1746" y="3113"/>
                <a:ext cx="771" cy="22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 flipH="1">
              <a:off x="1565" y="1344"/>
              <a:ext cx="1496" cy="1632"/>
            </a:xfrm>
            <a:prstGeom prst="line">
              <a:avLst/>
            </a:prstGeom>
            <a:noFill/>
            <a:ln w="38100" cap="rnd">
              <a:solidFill>
                <a:srgbClr val="99CC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81" name="Line 33"/>
            <p:cNvSpPr>
              <a:spLocks noChangeShapeType="1"/>
            </p:cNvSpPr>
            <p:nvPr/>
          </p:nvSpPr>
          <p:spPr bwMode="auto">
            <a:xfrm>
              <a:off x="1565" y="2976"/>
              <a:ext cx="2222" cy="409"/>
            </a:xfrm>
            <a:prstGeom prst="line">
              <a:avLst/>
            </a:prstGeom>
            <a:noFill/>
            <a:ln w="38100" cap="rnd">
              <a:solidFill>
                <a:srgbClr val="99CC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82" name="Line 34"/>
            <p:cNvSpPr>
              <a:spLocks noChangeShapeType="1"/>
            </p:cNvSpPr>
            <p:nvPr/>
          </p:nvSpPr>
          <p:spPr bwMode="auto">
            <a:xfrm flipH="1">
              <a:off x="1565" y="2432"/>
              <a:ext cx="1043" cy="544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83" name="Line 35"/>
            <p:cNvSpPr>
              <a:spLocks noChangeShapeType="1"/>
            </p:cNvSpPr>
            <p:nvPr/>
          </p:nvSpPr>
          <p:spPr bwMode="auto">
            <a:xfrm flipH="1" flipV="1">
              <a:off x="1565" y="2976"/>
              <a:ext cx="1043" cy="499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84" name="Line 36"/>
            <p:cNvSpPr>
              <a:spLocks noChangeShapeType="1"/>
            </p:cNvSpPr>
            <p:nvPr/>
          </p:nvSpPr>
          <p:spPr bwMode="auto">
            <a:xfrm flipH="1">
              <a:off x="1565" y="2160"/>
              <a:ext cx="317" cy="862"/>
            </a:xfrm>
            <a:prstGeom prst="line">
              <a:avLst/>
            </a:prstGeom>
            <a:noFill/>
            <a:ln w="38100" cap="rnd">
              <a:solidFill>
                <a:srgbClr val="DA1506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85" name="Line 37"/>
            <p:cNvSpPr>
              <a:spLocks noChangeShapeType="1"/>
            </p:cNvSpPr>
            <p:nvPr/>
          </p:nvSpPr>
          <p:spPr bwMode="auto">
            <a:xfrm flipV="1">
              <a:off x="1565" y="2704"/>
              <a:ext cx="952" cy="272"/>
            </a:xfrm>
            <a:prstGeom prst="line">
              <a:avLst/>
            </a:prstGeom>
            <a:noFill/>
            <a:ln w="38100" cap="rnd">
              <a:solidFill>
                <a:srgbClr val="DA1506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86" name="Text Box 38"/>
            <p:cNvSpPr txBox="1">
              <a:spLocks noChangeArrowheads="1"/>
            </p:cNvSpPr>
            <p:nvPr/>
          </p:nvSpPr>
          <p:spPr bwMode="auto">
            <a:xfrm>
              <a:off x="1383" y="2840"/>
              <a:ext cx="7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53287" name="Text Box 39"/>
            <p:cNvSpPr txBox="1">
              <a:spLocks noChangeArrowheads="1"/>
            </p:cNvSpPr>
            <p:nvPr/>
          </p:nvSpPr>
          <p:spPr bwMode="auto">
            <a:xfrm>
              <a:off x="1610" y="1933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3288" name="Text Box 40"/>
            <p:cNvSpPr txBox="1">
              <a:spLocks noChangeArrowheads="1"/>
            </p:cNvSpPr>
            <p:nvPr/>
          </p:nvSpPr>
          <p:spPr bwMode="auto">
            <a:xfrm>
              <a:off x="2608" y="2251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53289" name="Text Box 41"/>
            <p:cNvSpPr txBox="1">
              <a:spLocks noChangeArrowheads="1"/>
            </p:cNvSpPr>
            <p:nvPr/>
          </p:nvSpPr>
          <p:spPr bwMode="auto">
            <a:xfrm>
              <a:off x="3016" y="1207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53290" name="Text Box 42"/>
            <p:cNvSpPr txBox="1">
              <a:spLocks noChangeArrowheads="1"/>
            </p:cNvSpPr>
            <p:nvPr/>
          </p:nvSpPr>
          <p:spPr bwMode="auto">
            <a:xfrm>
              <a:off x="2472" y="2523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B’</a:t>
              </a:r>
            </a:p>
          </p:txBody>
        </p:sp>
        <p:sp>
          <p:nvSpPr>
            <p:cNvPr id="53291" name="Text Box 43"/>
            <p:cNvSpPr txBox="1">
              <a:spLocks noChangeArrowheads="1"/>
            </p:cNvSpPr>
            <p:nvPr/>
          </p:nvSpPr>
          <p:spPr bwMode="auto">
            <a:xfrm>
              <a:off x="2472" y="3475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C’</a:t>
              </a:r>
            </a:p>
          </p:txBody>
        </p:sp>
        <p:sp>
          <p:nvSpPr>
            <p:cNvPr id="53292" name="Text Box 44"/>
            <p:cNvSpPr txBox="1">
              <a:spLocks noChangeArrowheads="1"/>
            </p:cNvSpPr>
            <p:nvPr/>
          </p:nvSpPr>
          <p:spPr bwMode="auto">
            <a:xfrm>
              <a:off x="3742" y="320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A’</a:t>
              </a:r>
            </a:p>
          </p:txBody>
        </p:sp>
      </p:grpSp>
      <p:sp>
        <p:nvSpPr>
          <p:cNvPr id="53293" name="Arc 45"/>
          <p:cNvSpPr/>
          <p:nvPr/>
        </p:nvSpPr>
        <p:spPr bwMode="auto">
          <a:xfrm>
            <a:off x="5580063" y="2924175"/>
            <a:ext cx="287337" cy="9366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99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3294" name="Arc 46"/>
          <p:cNvSpPr/>
          <p:nvPr/>
        </p:nvSpPr>
        <p:spPr bwMode="auto">
          <a:xfrm>
            <a:off x="5292725" y="2565400"/>
            <a:ext cx="287338" cy="863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3295" name="Arc 47"/>
          <p:cNvSpPr/>
          <p:nvPr/>
        </p:nvSpPr>
        <p:spPr bwMode="auto">
          <a:xfrm>
            <a:off x="5724525" y="3213100"/>
            <a:ext cx="287338" cy="9366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53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 autoUpdateAnimBg="0"/>
      <p:bldP spid="53251" grpId="0" animBg="1" autoUpdateAnimBg="0"/>
      <p:bldP spid="53269" grpId="0" animBg="1"/>
      <p:bldP spid="53293" grpId="0" animBg="1"/>
      <p:bldP spid="53293" grpId="1" animBg="1"/>
      <p:bldP spid="53293" grpId="2" animBg="1"/>
      <p:bldP spid="53294" grpId="0" animBg="1"/>
      <p:bldP spid="53294" grpId="1" animBg="1"/>
      <p:bldP spid="53295" grpId="0" animBg="1"/>
      <p:bldP spid="5329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92163" y="260350"/>
            <a:ext cx="8351837" cy="1249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charset="-122"/>
              </a:rPr>
              <a:t>议一议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2565400"/>
            <a:ext cx="6840537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1.</a:t>
            </a:r>
            <a:r>
              <a:rPr lang="zh-CN" altLang="en-US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旋转中心是什么？旋转角是什么？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2.</a:t>
            </a:r>
            <a:r>
              <a:rPr lang="zh-CN" altLang="en-US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经过旋转，点</a:t>
            </a:r>
            <a:r>
              <a:rPr lang="en-US" altLang="zh-CN" sz="3200" b="1" i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r>
              <a:rPr lang="en-US" altLang="zh-CN" sz="3200" b="1" i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B</a:t>
            </a:r>
            <a:r>
              <a:rPr lang="zh-CN" altLang="en-US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分别移动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到什么位置？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3.</a:t>
            </a:r>
            <a:r>
              <a:rPr lang="en-US" altLang="zh-CN" sz="3200" b="1" i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AO</a:t>
            </a:r>
            <a:r>
              <a:rPr lang="zh-CN" altLang="en-US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与</a:t>
            </a:r>
            <a:r>
              <a:rPr lang="en-US" altLang="zh-CN" sz="3200" b="1" i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DO</a:t>
            </a:r>
            <a:r>
              <a:rPr lang="zh-CN" altLang="en-US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的长有什么关系？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i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BO</a:t>
            </a:r>
            <a:r>
              <a:rPr lang="zh-CN" altLang="en-US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与</a:t>
            </a:r>
            <a:r>
              <a:rPr lang="en-US" altLang="zh-CN" sz="3200" b="1" i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EO</a:t>
            </a:r>
            <a:r>
              <a:rPr lang="zh-CN" altLang="en-US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呢？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4.∠</a:t>
            </a:r>
            <a:r>
              <a:rPr lang="en-US" altLang="zh-CN" sz="3200" b="1" i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AOD</a:t>
            </a:r>
            <a:r>
              <a:rPr lang="zh-CN" altLang="en-US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与∠</a:t>
            </a:r>
            <a:r>
              <a:rPr lang="en-US" altLang="zh-CN" sz="3200" b="1" i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BOE</a:t>
            </a:r>
            <a:r>
              <a:rPr lang="zh-CN" altLang="en-US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有什么大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charset="-122"/>
              </a:rPr>
              <a:t>小关系？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 rot="2384750">
            <a:off x="5724525" y="4822825"/>
            <a:ext cx="1970088" cy="522288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 rot="3147967">
            <a:off x="5846763" y="4637088"/>
            <a:ext cx="1970087" cy="52228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 rot="3655930">
            <a:off x="6008688" y="4611688"/>
            <a:ext cx="1970087" cy="52228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6588125" y="4416425"/>
            <a:ext cx="144463" cy="3095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 rot="4317686">
            <a:off x="6207125" y="4538663"/>
            <a:ext cx="1970087" cy="522288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 rot="5025053">
            <a:off x="6369050" y="4467225"/>
            <a:ext cx="1970088" cy="522288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 rot="5694559">
            <a:off x="6567488" y="4467225"/>
            <a:ext cx="1970088" cy="52228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rot="6174215">
            <a:off x="6729413" y="4467225"/>
            <a:ext cx="1970088" cy="52228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 rot="6902598">
            <a:off x="6926263" y="4538663"/>
            <a:ext cx="1970087" cy="52228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 rot="7465296">
            <a:off x="7070725" y="4611688"/>
            <a:ext cx="1970087" cy="522288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rot="8139194">
            <a:off x="7210425" y="4751388"/>
            <a:ext cx="1970088" cy="52228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31" name="Freeform 15"/>
          <p:cNvSpPr/>
          <p:nvPr/>
        </p:nvSpPr>
        <p:spPr bwMode="auto">
          <a:xfrm>
            <a:off x="6661150" y="3265488"/>
            <a:ext cx="1439863" cy="287337"/>
          </a:xfrm>
          <a:custGeom>
            <a:avLst/>
            <a:gdLst>
              <a:gd name="T0" fmla="*/ 0 w 1678"/>
              <a:gd name="T1" fmla="*/ 462 h 462"/>
              <a:gd name="T2" fmla="*/ 91 w 1678"/>
              <a:gd name="T3" fmla="*/ 325 h 462"/>
              <a:gd name="T4" fmla="*/ 317 w 1678"/>
              <a:gd name="T5" fmla="*/ 144 h 462"/>
              <a:gd name="T6" fmla="*/ 544 w 1678"/>
              <a:gd name="T7" fmla="*/ 53 h 462"/>
              <a:gd name="T8" fmla="*/ 726 w 1678"/>
              <a:gd name="T9" fmla="*/ 8 h 462"/>
              <a:gd name="T10" fmla="*/ 998 w 1678"/>
              <a:gd name="T11" fmla="*/ 8 h 462"/>
              <a:gd name="T12" fmla="*/ 1179 w 1678"/>
              <a:gd name="T13" fmla="*/ 53 h 462"/>
              <a:gd name="T14" fmla="*/ 1361 w 1678"/>
              <a:gd name="T15" fmla="*/ 144 h 462"/>
              <a:gd name="T16" fmla="*/ 1497 w 1678"/>
              <a:gd name="T17" fmla="*/ 235 h 462"/>
              <a:gd name="T18" fmla="*/ 1633 w 1678"/>
              <a:gd name="T19" fmla="*/ 371 h 462"/>
              <a:gd name="T20" fmla="*/ 1678 w 1678"/>
              <a:gd name="T21" fmla="*/ 462 h 4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78"/>
              <a:gd name="T34" fmla="*/ 0 h 462"/>
              <a:gd name="T35" fmla="*/ 1678 w 1678"/>
              <a:gd name="T36" fmla="*/ 462 h 4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78" h="462">
                <a:moveTo>
                  <a:pt x="0" y="462"/>
                </a:moveTo>
                <a:cubicBezTo>
                  <a:pt x="19" y="420"/>
                  <a:pt x="38" y="378"/>
                  <a:pt x="91" y="325"/>
                </a:cubicBezTo>
                <a:cubicBezTo>
                  <a:pt x="144" y="272"/>
                  <a:pt x="242" y="189"/>
                  <a:pt x="317" y="144"/>
                </a:cubicBezTo>
                <a:cubicBezTo>
                  <a:pt x="392" y="99"/>
                  <a:pt x="476" y="76"/>
                  <a:pt x="544" y="53"/>
                </a:cubicBezTo>
                <a:cubicBezTo>
                  <a:pt x="612" y="30"/>
                  <a:pt x="650" y="16"/>
                  <a:pt x="726" y="8"/>
                </a:cubicBezTo>
                <a:cubicBezTo>
                  <a:pt x="802" y="0"/>
                  <a:pt x="923" y="1"/>
                  <a:pt x="998" y="8"/>
                </a:cubicBezTo>
                <a:cubicBezTo>
                  <a:pt x="1073" y="15"/>
                  <a:pt x="1119" y="30"/>
                  <a:pt x="1179" y="53"/>
                </a:cubicBezTo>
                <a:cubicBezTo>
                  <a:pt x="1239" y="76"/>
                  <a:pt x="1308" y="114"/>
                  <a:pt x="1361" y="144"/>
                </a:cubicBezTo>
                <a:cubicBezTo>
                  <a:pt x="1414" y="174"/>
                  <a:pt x="1452" y="197"/>
                  <a:pt x="1497" y="235"/>
                </a:cubicBezTo>
                <a:cubicBezTo>
                  <a:pt x="1542" y="273"/>
                  <a:pt x="1603" y="333"/>
                  <a:pt x="1633" y="371"/>
                </a:cubicBezTo>
                <a:cubicBezTo>
                  <a:pt x="1663" y="409"/>
                  <a:pt x="1671" y="447"/>
                  <a:pt x="1678" y="46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8" name="WordArt 16"/>
          <p:cNvSpPr>
            <a:spLocks noChangeArrowheads="1" noChangeShapeType="1" noTextEdit="1"/>
          </p:cNvSpPr>
          <p:nvPr/>
        </p:nvSpPr>
        <p:spPr bwMode="auto">
          <a:xfrm>
            <a:off x="6156325" y="5208588"/>
            <a:ext cx="215900" cy="2365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209" name="WordArt 17"/>
          <p:cNvSpPr>
            <a:spLocks noChangeArrowheads="1" noChangeShapeType="1" noTextEdit="1"/>
          </p:cNvSpPr>
          <p:nvPr/>
        </p:nvSpPr>
        <p:spPr bwMode="auto">
          <a:xfrm>
            <a:off x="5795963" y="4129088"/>
            <a:ext cx="119062" cy="301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210" name="WordArt 18"/>
          <p:cNvSpPr>
            <a:spLocks noChangeArrowheads="1" noChangeShapeType="1" noTextEdit="1"/>
          </p:cNvSpPr>
          <p:nvPr/>
        </p:nvSpPr>
        <p:spPr bwMode="auto">
          <a:xfrm>
            <a:off x="7453313" y="5857875"/>
            <a:ext cx="144462" cy="307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O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235" name="WordArt 19"/>
          <p:cNvSpPr>
            <a:spLocks noChangeArrowheads="1" noChangeShapeType="1" noTextEdit="1"/>
          </p:cNvSpPr>
          <p:nvPr/>
        </p:nvSpPr>
        <p:spPr bwMode="auto">
          <a:xfrm>
            <a:off x="7740650" y="4705350"/>
            <a:ext cx="215900" cy="2365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236" name="WordArt 20"/>
          <p:cNvSpPr>
            <a:spLocks noChangeArrowheads="1" noChangeShapeType="1" noTextEdit="1"/>
          </p:cNvSpPr>
          <p:nvPr/>
        </p:nvSpPr>
        <p:spPr bwMode="auto">
          <a:xfrm>
            <a:off x="8532813" y="5137150"/>
            <a:ext cx="144462" cy="307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E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237" name="WordArt 21"/>
          <p:cNvSpPr>
            <a:spLocks noChangeArrowheads="1" noChangeShapeType="1" noTextEdit="1"/>
          </p:cNvSpPr>
          <p:nvPr/>
        </p:nvSpPr>
        <p:spPr bwMode="auto">
          <a:xfrm>
            <a:off x="8964613" y="3984625"/>
            <a:ext cx="144462" cy="307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F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7380288" y="564197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15" name="Rectangle 25"/>
          <p:cNvSpPr>
            <a:spLocks noChangeArrowheads="1"/>
          </p:cNvSpPr>
          <p:nvPr/>
        </p:nvSpPr>
        <p:spPr bwMode="auto">
          <a:xfrm>
            <a:off x="145311" y="981074"/>
            <a:ext cx="874871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如图所示，如果把钟表的指针看作四边形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AOBC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，它绕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O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点按顺时针方向旋转得到四边形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DOEF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．在这个旋转过程中：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1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1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1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1" grpId="1" animBg="1"/>
      <p:bldP spid="9222" grpId="0" animBg="1"/>
      <p:bldP spid="9222" grpId="1" animBg="1"/>
      <p:bldP spid="9224" grpId="0" animBg="1"/>
      <p:bldP spid="9224" grpId="1" animBg="1"/>
      <p:bldP spid="9225" grpId="0" animBg="1"/>
      <p:bldP spid="9225" grpId="1" animBg="1"/>
      <p:bldP spid="9226" grpId="0" animBg="1"/>
      <p:bldP spid="9226" grpId="1" animBg="1"/>
      <p:bldP spid="9227" grpId="0" animBg="1"/>
      <p:bldP spid="9227" grpId="1" animBg="1"/>
      <p:bldP spid="9228" grpId="0" animBg="1"/>
      <p:bldP spid="9228" grpId="1" animBg="1"/>
      <p:bldP spid="9229" grpId="0" animBg="1"/>
      <p:bldP spid="9229" grpId="1" animBg="1"/>
      <p:bldP spid="9230" grpId="0" animBg="1"/>
      <p:bldP spid="9231" grpId="0" animBg="1"/>
      <p:bldP spid="9235" grpId="0" animBg="1"/>
      <p:bldP spid="9236" grpId="0" animBg="1"/>
      <p:bldP spid="92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58"/>
          <p:cNvSpPr/>
          <p:nvPr/>
        </p:nvSpPr>
        <p:spPr bwMode="auto">
          <a:xfrm rot="-2453097">
            <a:off x="179388" y="3357563"/>
            <a:ext cx="2244725" cy="990600"/>
          </a:xfrm>
          <a:custGeom>
            <a:avLst/>
            <a:gdLst>
              <a:gd name="T0" fmla="*/ 1790271 w 978"/>
              <a:gd name="T1" fmla="*/ 990600 h 528"/>
              <a:gd name="T2" fmla="*/ 0 w 978"/>
              <a:gd name="T3" fmla="*/ 990600 h 528"/>
              <a:gd name="T4" fmla="*/ 2244725 w 978"/>
              <a:gd name="T5" fmla="*/ 0 h 528"/>
              <a:gd name="T6" fmla="*/ 1790271 w 978"/>
              <a:gd name="T7" fmla="*/ 990600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78" h="528">
                <a:moveTo>
                  <a:pt x="780" y="528"/>
                </a:moveTo>
                <a:lnTo>
                  <a:pt x="0" y="528"/>
                </a:lnTo>
                <a:lnTo>
                  <a:pt x="978" y="0"/>
                </a:lnTo>
                <a:lnTo>
                  <a:pt x="780" y="528"/>
                </a:lnTo>
                <a:close/>
              </a:path>
            </a:pathLst>
          </a:custGeom>
          <a:solidFill>
            <a:srgbClr val="FFFF99"/>
          </a:solidFill>
          <a:ln w="0">
            <a:solidFill>
              <a:srgbClr val="FFFF00"/>
            </a:solidFill>
            <a:prstDash val="solid"/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3779838" y="2638425"/>
            <a:ext cx="44497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线段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OB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的对应线段是线段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______ 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635375" y="3863975"/>
            <a:ext cx="3070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∠A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的对应角是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______ </a:t>
            </a:r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3706813" y="3287713"/>
            <a:ext cx="44497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线段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的对应线段是线段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______ </a:t>
            </a:r>
          </a:p>
        </p:txBody>
      </p:sp>
      <p:sp>
        <p:nvSpPr>
          <p:cNvPr id="43014" name="Rectangle 8"/>
          <p:cNvSpPr>
            <a:spLocks noChangeArrowheads="1"/>
          </p:cNvSpPr>
          <p:nvPr/>
        </p:nvSpPr>
        <p:spPr bwMode="auto">
          <a:xfrm>
            <a:off x="3635375" y="4438650"/>
            <a:ext cx="3070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∠B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的对应角是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______ </a:t>
            </a:r>
          </a:p>
        </p:txBody>
      </p:sp>
      <p:sp>
        <p:nvSpPr>
          <p:cNvPr id="43015" name="Rectangle 10"/>
          <p:cNvSpPr>
            <a:spLocks noChangeArrowheads="1"/>
          </p:cNvSpPr>
          <p:nvPr/>
        </p:nvSpPr>
        <p:spPr bwMode="auto">
          <a:xfrm>
            <a:off x="3706813" y="4943475"/>
            <a:ext cx="29162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旋转中心是点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______ </a:t>
            </a:r>
          </a:p>
        </p:txBody>
      </p:sp>
      <p:sp>
        <p:nvSpPr>
          <p:cNvPr id="43016" name="Rectangle 12"/>
          <p:cNvSpPr>
            <a:spLocks noChangeArrowheads="1"/>
          </p:cNvSpPr>
          <p:nvPr/>
        </p:nvSpPr>
        <p:spPr bwMode="auto">
          <a:xfrm>
            <a:off x="3706813" y="5519738"/>
            <a:ext cx="32416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旋转的角度是 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______</a:t>
            </a:r>
          </a:p>
        </p:txBody>
      </p:sp>
      <p:sp>
        <p:nvSpPr>
          <p:cNvPr id="43017" name="Rectangle 14"/>
          <p:cNvSpPr>
            <a:spLocks noChangeArrowheads="1"/>
          </p:cNvSpPr>
          <p:nvPr/>
        </p:nvSpPr>
        <p:spPr bwMode="auto">
          <a:xfrm>
            <a:off x="3748088" y="2019300"/>
            <a:ext cx="37766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的对应点是点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_____</a:t>
            </a:r>
          </a:p>
        </p:txBody>
      </p:sp>
      <p:sp>
        <p:nvSpPr>
          <p:cNvPr id="43018" name="Text Box 16"/>
          <p:cNvSpPr txBox="1">
            <a:spLocks noChangeArrowheads="1"/>
          </p:cNvSpPr>
          <p:nvPr/>
        </p:nvSpPr>
        <p:spPr bwMode="auto">
          <a:xfrm>
            <a:off x="539750" y="908050"/>
            <a:ext cx="820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下图，是△</a:t>
            </a:r>
            <a:r>
              <a:rPr kumimoji="1"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AOB</a:t>
            </a:r>
            <a:r>
              <a:rPr kumimoji="1"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绕点</a:t>
            </a:r>
            <a:r>
              <a:rPr kumimoji="1"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O</a:t>
            </a:r>
            <a:r>
              <a:rPr kumimoji="1"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按逆时针方向旋转</a:t>
            </a:r>
            <a:r>
              <a:rPr kumimoji="1"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45°</a:t>
            </a:r>
            <a:r>
              <a:rPr kumimoji="1"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所得的</a:t>
            </a:r>
            <a:r>
              <a:rPr kumimoji="1"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则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227763" y="1963738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B′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7380288" y="2540000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0B′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092950" y="3259138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A′B′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651500" y="3763963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∠A′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5724525" y="434022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∠B′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5651500" y="48688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O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5724525" y="5448300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45°</a:t>
            </a:r>
          </a:p>
        </p:txBody>
      </p:sp>
      <p:sp>
        <p:nvSpPr>
          <p:cNvPr id="43026" name="Freeform 28"/>
          <p:cNvSpPr/>
          <p:nvPr/>
        </p:nvSpPr>
        <p:spPr bwMode="auto">
          <a:xfrm>
            <a:off x="815975" y="3956050"/>
            <a:ext cx="2227263" cy="968375"/>
          </a:xfrm>
          <a:custGeom>
            <a:avLst/>
            <a:gdLst>
              <a:gd name="T0" fmla="*/ 1776345 w 978"/>
              <a:gd name="T1" fmla="*/ 968375 h 528"/>
              <a:gd name="T2" fmla="*/ 0 w 978"/>
              <a:gd name="T3" fmla="*/ 968375 h 528"/>
              <a:gd name="T4" fmla="*/ 2227263 w 978"/>
              <a:gd name="T5" fmla="*/ 0 h 528"/>
              <a:gd name="T6" fmla="*/ 1776345 w 978"/>
              <a:gd name="T7" fmla="*/ 968375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78" h="528">
                <a:moveTo>
                  <a:pt x="780" y="528"/>
                </a:moveTo>
                <a:lnTo>
                  <a:pt x="0" y="528"/>
                </a:lnTo>
                <a:lnTo>
                  <a:pt x="978" y="0"/>
                </a:lnTo>
                <a:lnTo>
                  <a:pt x="780" y="52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FFFF00"/>
            </a:solidFill>
            <a:prstDash val="solid"/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27" name="Line 29"/>
          <p:cNvSpPr>
            <a:spLocks noChangeShapeType="1"/>
          </p:cNvSpPr>
          <p:nvPr/>
        </p:nvSpPr>
        <p:spPr bwMode="auto">
          <a:xfrm flipH="1">
            <a:off x="815975" y="3956050"/>
            <a:ext cx="2227263" cy="968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28" name="Line 30"/>
          <p:cNvSpPr>
            <a:spLocks noChangeShapeType="1"/>
          </p:cNvSpPr>
          <p:nvPr/>
        </p:nvSpPr>
        <p:spPr bwMode="auto">
          <a:xfrm flipH="1">
            <a:off x="2592388" y="3956050"/>
            <a:ext cx="450850" cy="968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29" name="Line 31"/>
          <p:cNvSpPr>
            <a:spLocks noChangeShapeType="1"/>
          </p:cNvSpPr>
          <p:nvPr/>
        </p:nvSpPr>
        <p:spPr bwMode="auto">
          <a:xfrm>
            <a:off x="815975" y="4924425"/>
            <a:ext cx="1776413" cy="31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30" name="Line 32"/>
          <p:cNvSpPr>
            <a:spLocks noChangeShapeType="1"/>
          </p:cNvSpPr>
          <p:nvPr/>
        </p:nvSpPr>
        <p:spPr bwMode="auto">
          <a:xfrm flipH="1">
            <a:off x="815975" y="2708275"/>
            <a:ext cx="1019175" cy="221615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31" name="Line 33"/>
          <p:cNvSpPr>
            <a:spLocks noChangeShapeType="1"/>
          </p:cNvSpPr>
          <p:nvPr/>
        </p:nvSpPr>
        <p:spPr bwMode="auto">
          <a:xfrm>
            <a:off x="1835150" y="2708275"/>
            <a:ext cx="288925" cy="11525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32" name="Line 34"/>
          <p:cNvSpPr>
            <a:spLocks noChangeShapeType="1"/>
          </p:cNvSpPr>
          <p:nvPr/>
        </p:nvSpPr>
        <p:spPr bwMode="auto">
          <a:xfrm flipH="1">
            <a:off x="815975" y="3860800"/>
            <a:ext cx="1308100" cy="10636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33" name="Oval 35"/>
          <p:cNvSpPr>
            <a:spLocks noChangeArrowheads="1"/>
          </p:cNvSpPr>
          <p:nvPr/>
        </p:nvSpPr>
        <p:spPr bwMode="auto">
          <a:xfrm>
            <a:off x="1550988" y="4292600"/>
            <a:ext cx="68262" cy="555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34" name="Rectangle 36"/>
          <p:cNvSpPr>
            <a:spLocks noChangeArrowheads="1"/>
          </p:cNvSpPr>
          <p:nvPr/>
        </p:nvSpPr>
        <p:spPr bwMode="auto">
          <a:xfrm>
            <a:off x="1692275" y="4149725"/>
            <a:ext cx="4318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 b="1">
                <a:solidFill>
                  <a:srgbClr val="000000"/>
                </a:solidFill>
              </a:rPr>
              <a:t>D′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35" name="Oval 37"/>
          <p:cNvSpPr>
            <a:spLocks noChangeArrowheads="1"/>
          </p:cNvSpPr>
          <p:nvPr/>
        </p:nvSpPr>
        <p:spPr bwMode="auto">
          <a:xfrm>
            <a:off x="1676400" y="4903788"/>
            <a:ext cx="68263" cy="539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36" name="Rectangle 38"/>
          <p:cNvSpPr>
            <a:spLocks noChangeArrowheads="1"/>
          </p:cNvSpPr>
          <p:nvPr/>
        </p:nvSpPr>
        <p:spPr bwMode="auto">
          <a:xfrm>
            <a:off x="1636713" y="4968875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400" b="1">
                <a:solidFill>
                  <a:srgbClr val="000000"/>
                </a:solidFill>
              </a:rPr>
              <a:t>D</a:t>
            </a:r>
            <a:endParaRPr kumimoji="1" lang="en-US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37" name="Oval 39"/>
          <p:cNvSpPr>
            <a:spLocks noChangeArrowheads="1"/>
          </p:cNvSpPr>
          <p:nvPr/>
        </p:nvSpPr>
        <p:spPr bwMode="auto">
          <a:xfrm>
            <a:off x="2051050" y="3860800"/>
            <a:ext cx="68263" cy="555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38" name="Rectangle 40"/>
          <p:cNvSpPr>
            <a:spLocks noChangeArrowheads="1"/>
          </p:cNvSpPr>
          <p:nvPr/>
        </p:nvSpPr>
        <p:spPr bwMode="auto">
          <a:xfrm>
            <a:off x="2125663" y="3887788"/>
            <a:ext cx="5175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 b="1">
                <a:solidFill>
                  <a:srgbClr val="000000"/>
                </a:solidFill>
              </a:rPr>
              <a:t>A′</a:t>
            </a: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39" name="Oval 41"/>
          <p:cNvSpPr>
            <a:spLocks noChangeArrowheads="1"/>
          </p:cNvSpPr>
          <p:nvPr/>
        </p:nvSpPr>
        <p:spPr bwMode="auto">
          <a:xfrm>
            <a:off x="1763713" y="2708275"/>
            <a:ext cx="68262" cy="555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40" name="Oval 42"/>
          <p:cNvSpPr>
            <a:spLocks noChangeArrowheads="1"/>
          </p:cNvSpPr>
          <p:nvPr/>
        </p:nvSpPr>
        <p:spPr bwMode="auto">
          <a:xfrm>
            <a:off x="2565400" y="4903788"/>
            <a:ext cx="68263" cy="539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41" name="Rectangle 43"/>
          <p:cNvSpPr>
            <a:spLocks noChangeArrowheads="1"/>
          </p:cNvSpPr>
          <p:nvPr/>
        </p:nvSpPr>
        <p:spPr bwMode="auto">
          <a:xfrm>
            <a:off x="2701925" y="4803775"/>
            <a:ext cx="14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400" b="1">
                <a:solidFill>
                  <a:srgbClr val="000000"/>
                </a:solidFill>
              </a:rPr>
              <a:t>A</a:t>
            </a:r>
            <a:endParaRPr kumimoji="1" lang="en-US" altLang="zh-CN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42" name="Oval 44"/>
          <p:cNvSpPr>
            <a:spLocks noChangeArrowheads="1"/>
          </p:cNvSpPr>
          <p:nvPr/>
        </p:nvSpPr>
        <p:spPr bwMode="auto">
          <a:xfrm>
            <a:off x="3016250" y="3933825"/>
            <a:ext cx="68263" cy="539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43" name="Rectangle 45"/>
          <p:cNvSpPr>
            <a:spLocks noChangeArrowheads="1"/>
          </p:cNvSpPr>
          <p:nvPr/>
        </p:nvSpPr>
        <p:spPr bwMode="auto">
          <a:xfrm>
            <a:off x="3152775" y="4010025"/>
            <a:ext cx="1095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 b="1">
                <a:solidFill>
                  <a:srgbClr val="000000"/>
                </a:solidFill>
              </a:rPr>
              <a:t>B</a:t>
            </a: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44" name="Oval 46"/>
          <p:cNvSpPr>
            <a:spLocks noChangeArrowheads="1"/>
          </p:cNvSpPr>
          <p:nvPr/>
        </p:nvSpPr>
        <p:spPr bwMode="auto">
          <a:xfrm>
            <a:off x="788988" y="4903788"/>
            <a:ext cx="68262" cy="539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45" name="Rectangle 47"/>
          <p:cNvSpPr>
            <a:spLocks noChangeArrowheads="1"/>
          </p:cNvSpPr>
          <p:nvPr/>
        </p:nvSpPr>
        <p:spPr bwMode="auto">
          <a:xfrm>
            <a:off x="611188" y="4924425"/>
            <a:ext cx="17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00"/>
                </a:solidFill>
              </a:rPr>
              <a:t>O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46" name="Rectangle 48"/>
          <p:cNvSpPr>
            <a:spLocks noChangeArrowheads="1"/>
          </p:cNvSpPr>
          <p:nvPr/>
        </p:nvSpPr>
        <p:spPr bwMode="auto">
          <a:xfrm>
            <a:off x="1403350" y="2133600"/>
            <a:ext cx="579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1">
                <a:solidFill>
                  <a:srgbClr val="000000"/>
                </a:solidFill>
              </a:rPr>
              <a:t>B′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 autoUpdateAnimBg="0"/>
      <p:bldP spid="17427" grpId="0" autoUpdateAnimBg="0"/>
      <p:bldP spid="17428" grpId="0" autoUpdateAnimBg="0"/>
      <p:bldP spid="17429" grpId="0" autoUpdateAnimBg="0"/>
      <p:bldP spid="17430" grpId="0" autoUpdateAnimBg="0"/>
      <p:bldP spid="17431" grpId="0" autoUpdateAnimBg="0"/>
      <p:bldP spid="1743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39750" y="4437063"/>
            <a:ext cx="5616575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⑸.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连接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A′B′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，线段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A′B′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就是线段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AB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绕点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O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按逆时针方向旋转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100°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后的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对应线段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30724" name="Arc 4"/>
          <p:cNvSpPr/>
          <p:nvPr/>
        </p:nvSpPr>
        <p:spPr bwMode="auto">
          <a:xfrm>
            <a:off x="5137150" y="2643188"/>
            <a:ext cx="1349375" cy="1966912"/>
          </a:xfrm>
          <a:custGeom>
            <a:avLst/>
            <a:gdLst>
              <a:gd name="T0" fmla="*/ 0 w 13657"/>
              <a:gd name="T1" fmla="*/ 313908 h 19913"/>
              <a:gd name="T2" fmla="*/ 522479 w 13657"/>
              <a:gd name="T3" fmla="*/ 0 h 19913"/>
              <a:gd name="T4" fmla="*/ 1349375 w 13657"/>
              <a:gd name="T5" fmla="*/ 1966912 h 199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657" h="19913" fill="none" extrusionOk="0">
                <a:moveTo>
                  <a:pt x="0" y="3178"/>
                </a:moveTo>
                <a:cubicBezTo>
                  <a:pt x="1601" y="1871"/>
                  <a:pt x="3382" y="801"/>
                  <a:pt x="5288" y="0"/>
                </a:cubicBezTo>
              </a:path>
              <a:path w="13657" h="19913" stroke="0" extrusionOk="0">
                <a:moveTo>
                  <a:pt x="0" y="3178"/>
                </a:moveTo>
                <a:cubicBezTo>
                  <a:pt x="1601" y="1871"/>
                  <a:pt x="3382" y="801"/>
                  <a:pt x="5288" y="0"/>
                </a:cubicBezTo>
                <a:lnTo>
                  <a:pt x="13657" y="19913"/>
                </a:lnTo>
                <a:lnTo>
                  <a:pt x="0" y="3178"/>
                </a:lnTo>
                <a:close/>
              </a:path>
            </a:pathLst>
          </a:custGeom>
          <a:noFill/>
          <a:ln w="25400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25" name="Arc 5"/>
          <p:cNvSpPr/>
          <p:nvPr/>
        </p:nvSpPr>
        <p:spPr bwMode="auto">
          <a:xfrm>
            <a:off x="6486525" y="3125788"/>
            <a:ext cx="995363" cy="1484312"/>
          </a:xfrm>
          <a:custGeom>
            <a:avLst/>
            <a:gdLst>
              <a:gd name="T0" fmla="*/ 485423 w 13763"/>
              <a:gd name="T1" fmla="*/ 0 h 20531"/>
              <a:gd name="T2" fmla="*/ 995363 w 13763"/>
              <a:gd name="T3" fmla="*/ 280798 h 20531"/>
              <a:gd name="T4" fmla="*/ 0 w 13763"/>
              <a:gd name="T5" fmla="*/ 1484312 h 205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63" h="20531" fill="none" extrusionOk="0">
                <a:moveTo>
                  <a:pt x="6711" y="0"/>
                </a:moveTo>
                <a:cubicBezTo>
                  <a:pt x="9284" y="841"/>
                  <a:pt x="11676" y="2158"/>
                  <a:pt x="13763" y="3883"/>
                </a:cubicBezTo>
              </a:path>
              <a:path w="13763" h="20531" stroke="0" extrusionOk="0">
                <a:moveTo>
                  <a:pt x="6711" y="0"/>
                </a:moveTo>
                <a:cubicBezTo>
                  <a:pt x="9284" y="841"/>
                  <a:pt x="11676" y="2158"/>
                  <a:pt x="13763" y="3883"/>
                </a:cubicBezTo>
                <a:lnTo>
                  <a:pt x="0" y="20531"/>
                </a:lnTo>
                <a:lnTo>
                  <a:pt x="6711" y="0"/>
                </a:lnTo>
                <a:close/>
              </a:path>
            </a:pathLst>
          </a:custGeom>
          <a:noFill/>
          <a:ln w="25400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 flipH="1">
            <a:off x="7705725" y="3810000"/>
            <a:ext cx="762000" cy="1781175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5353050" y="2800350"/>
            <a:ext cx="1885950" cy="438150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6486525" y="4610100"/>
            <a:ext cx="1219200" cy="981075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6486525" y="3810000"/>
            <a:ext cx="1981200" cy="800100"/>
          </a:xfrm>
          <a:prstGeom prst="line">
            <a:avLst/>
          </a:prstGeom>
          <a:noFill/>
          <a:ln w="44450">
            <a:solidFill>
              <a:srgbClr val="80008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H="1">
            <a:off x="6486525" y="2066925"/>
            <a:ext cx="1400175" cy="2543175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4787900" y="1916113"/>
            <a:ext cx="1666875" cy="2676525"/>
          </a:xfrm>
          <a:prstGeom prst="line">
            <a:avLst/>
          </a:prstGeom>
          <a:noFill/>
          <a:ln w="44450">
            <a:solidFill>
              <a:srgbClr val="80008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7219950" y="3219450"/>
            <a:ext cx="47625" cy="47625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6969125" y="2667000"/>
            <a:ext cx="4111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A'</a:t>
            </a:r>
            <a:endParaRPr lang="en-US" altLang="zh-CN" sz="2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5334000" y="2781300"/>
            <a:ext cx="47625" cy="47625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003800" y="2949575"/>
            <a:ext cx="51911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B'</a:t>
            </a:r>
            <a:endParaRPr lang="en-US" altLang="zh-CN" sz="2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5071" name="Oval 16"/>
          <p:cNvSpPr>
            <a:spLocks noChangeArrowheads="1"/>
          </p:cNvSpPr>
          <p:nvPr/>
        </p:nvSpPr>
        <p:spPr bwMode="auto">
          <a:xfrm>
            <a:off x="8448675" y="379095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2" name="Rectangle 17"/>
          <p:cNvSpPr>
            <a:spLocks noChangeArrowheads="1"/>
          </p:cNvSpPr>
          <p:nvPr/>
        </p:nvSpPr>
        <p:spPr bwMode="auto">
          <a:xfrm>
            <a:off x="8388350" y="335280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endParaRPr lang="en-US" altLang="zh-CN" sz="2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5073" name="Oval 18"/>
          <p:cNvSpPr>
            <a:spLocks noChangeArrowheads="1"/>
          </p:cNvSpPr>
          <p:nvPr/>
        </p:nvSpPr>
        <p:spPr bwMode="auto">
          <a:xfrm>
            <a:off x="7686675" y="5572125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4" name="Rectangle 19"/>
          <p:cNvSpPr>
            <a:spLocks noChangeArrowheads="1"/>
          </p:cNvSpPr>
          <p:nvPr/>
        </p:nvSpPr>
        <p:spPr bwMode="auto">
          <a:xfrm>
            <a:off x="7826375" y="55435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endParaRPr lang="en-US" altLang="zh-CN" sz="2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5075" name="Oval 20"/>
          <p:cNvSpPr>
            <a:spLocks noChangeArrowheads="1"/>
          </p:cNvSpPr>
          <p:nvPr/>
        </p:nvSpPr>
        <p:spPr bwMode="auto">
          <a:xfrm>
            <a:off x="6467475" y="459105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6" name="Rectangle 21"/>
          <p:cNvSpPr>
            <a:spLocks noChangeArrowheads="1"/>
          </p:cNvSpPr>
          <p:nvPr/>
        </p:nvSpPr>
        <p:spPr bwMode="auto">
          <a:xfrm>
            <a:off x="6278563" y="457200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O</a:t>
            </a:r>
            <a:endParaRPr lang="en-US" altLang="zh-CN" sz="2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4495800" y="1981200"/>
            <a:ext cx="436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D</a:t>
            </a:r>
            <a:endParaRPr lang="en-US" altLang="zh-CN" sz="2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7924800" y="228600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C</a:t>
            </a:r>
            <a:endParaRPr lang="en-US" altLang="zh-CN" sz="2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44" name="Arc 24"/>
          <p:cNvSpPr/>
          <p:nvPr/>
        </p:nvSpPr>
        <p:spPr bwMode="auto">
          <a:xfrm rot="984880">
            <a:off x="6248400" y="4267200"/>
            <a:ext cx="446088" cy="304800"/>
          </a:xfrm>
          <a:custGeom>
            <a:avLst/>
            <a:gdLst>
              <a:gd name="T0" fmla="*/ 0 w 31564"/>
              <a:gd name="T1" fmla="*/ 46863 h 21600"/>
              <a:gd name="T2" fmla="*/ 446088 w 31564"/>
              <a:gd name="T3" fmla="*/ 191601 h 21600"/>
              <a:gd name="T4" fmla="*/ 162655 w 31564"/>
              <a:gd name="T5" fmla="*/ 3048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564" h="21600" fill="none" extrusionOk="0">
                <a:moveTo>
                  <a:pt x="0" y="3321"/>
                </a:moveTo>
                <a:cubicBezTo>
                  <a:pt x="3446" y="1151"/>
                  <a:pt x="7436" y="-1"/>
                  <a:pt x="11509" y="0"/>
                </a:cubicBezTo>
                <a:cubicBezTo>
                  <a:pt x="20341" y="0"/>
                  <a:pt x="28283" y="5377"/>
                  <a:pt x="31564" y="13577"/>
                </a:cubicBezTo>
              </a:path>
              <a:path w="31564" h="21600" stroke="0" extrusionOk="0">
                <a:moveTo>
                  <a:pt x="0" y="3321"/>
                </a:moveTo>
                <a:cubicBezTo>
                  <a:pt x="3446" y="1151"/>
                  <a:pt x="7436" y="-1"/>
                  <a:pt x="11509" y="0"/>
                </a:cubicBezTo>
                <a:cubicBezTo>
                  <a:pt x="20341" y="0"/>
                  <a:pt x="28283" y="5377"/>
                  <a:pt x="31564" y="13577"/>
                </a:cubicBezTo>
                <a:lnTo>
                  <a:pt x="11509" y="21600"/>
                </a:lnTo>
                <a:lnTo>
                  <a:pt x="0" y="3321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45" name="Arc 25"/>
          <p:cNvSpPr/>
          <p:nvPr/>
        </p:nvSpPr>
        <p:spPr bwMode="auto">
          <a:xfrm>
            <a:off x="6477000" y="4267200"/>
            <a:ext cx="419100" cy="627063"/>
          </a:xfrm>
          <a:custGeom>
            <a:avLst/>
            <a:gdLst>
              <a:gd name="T0" fmla="*/ 202720 w 21600"/>
              <a:gd name="T1" fmla="*/ 0 h 32338"/>
              <a:gd name="T2" fmla="*/ 328198 w 21600"/>
              <a:gd name="T3" fmla="*/ 627063 h 32338"/>
              <a:gd name="T4" fmla="*/ 0 w 21600"/>
              <a:gd name="T5" fmla="*/ 366585 h 323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2338" fill="none" extrusionOk="0">
                <a:moveTo>
                  <a:pt x="10448" y="-1"/>
                </a:moveTo>
                <a:cubicBezTo>
                  <a:pt x="17328" y="3802"/>
                  <a:pt x="21600" y="11043"/>
                  <a:pt x="21600" y="18905"/>
                </a:cubicBezTo>
                <a:cubicBezTo>
                  <a:pt x="21600" y="23783"/>
                  <a:pt x="19948" y="28517"/>
                  <a:pt x="16914" y="32337"/>
                </a:cubicBezTo>
              </a:path>
              <a:path w="21600" h="32338" stroke="0" extrusionOk="0">
                <a:moveTo>
                  <a:pt x="10448" y="-1"/>
                </a:moveTo>
                <a:cubicBezTo>
                  <a:pt x="17328" y="3802"/>
                  <a:pt x="21600" y="11043"/>
                  <a:pt x="21600" y="18905"/>
                </a:cubicBezTo>
                <a:cubicBezTo>
                  <a:pt x="21600" y="23783"/>
                  <a:pt x="19948" y="28517"/>
                  <a:pt x="16914" y="32337"/>
                </a:cubicBezTo>
                <a:lnTo>
                  <a:pt x="0" y="18905"/>
                </a:lnTo>
                <a:lnTo>
                  <a:pt x="10448" y="-1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5081" name="Text Box 26"/>
          <p:cNvSpPr txBox="1">
            <a:spLocks noChangeArrowheads="1"/>
          </p:cNvSpPr>
          <p:nvPr/>
        </p:nvSpPr>
        <p:spPr bwMode="auto">
          <a:xfrm>
            <a:off x="539750" y="620713"/>
            <a:ext cx="7777163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已知线段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和点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O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，画出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绕点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O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逆时针旋转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100°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后的图形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539750" y="1676400"/>
            <a:ext cx="2735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解析：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⑴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连接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OA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539750" y="2060575"/>
            <a:ext cx="3959225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⑵.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画∠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AOC=100°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，在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OC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上截取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OA′=OA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539750" y="3500438"/>
            <a:ext cx="4392613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⑷.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画∠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BOD=100°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，在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OD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上截取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OB′=OB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539750" y="3068638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⑶.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连接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OB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611188" y="5805488"/>
            <a:ext cx="7488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6600FF"/>
                </a:solidFill>
                <a:latin typeface="宋体" panose="02010600030101010101" pitchFamily="2" charset="-122"/>
              </a:rPr>
              <a:t>注：作旋转后的图形可以转化为作旋转后的对应点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4" grpId="0" animBg="1"/>
      <p:bldP spid="30725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utoUpdateAnimBg="0"/>
      <p:bldP spid="30734" grpId="0" animBg="1"/>
      <p:bldP spid="30735" grpId="0" autoUpdateAnimBg="0"/>
      <p:bldP spid="30742" grpId="0" autoUpdateAnimBg="0"/>
      <p:bldP spid="30743" grpId="0" autoUpdateAnimBg="0"/>
      <p:bldP spid="30744" grpId="0" animBg="1"/>
      <p:bldP spid="30745" grpId="0" animBg="1"/>
      <p:bldP spid="30747" grpId="0" autoUpdateAnimBg="0"/>
      <p:bldP spid="30748" grpId="0" autoUpdateAnimBg="0"/>
      <p:bldP spid="30749" grpId="0" autoUpdateAnimBg="0"/>
      <p:bldP spid="30750" grpId="0" autoUpdateAnimBg="0"/>
      <p:bldP spid="3075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/>
          </p:cNvSpPr>
          <p:nvPr/>
        </p:nvSpPr>
        <p:spPr bwMode="auto">
          <a:xfrm>
            <a:off x="1547813" y="1268413"/>
            <a:ext cx="5832475" cy="2736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师生共同探究</a:t>
            </a:r>
          </a:p>
        </p:txBody>
      </p:sp>
      <p:sp>
        <p:nvSpPr>
          <p:cNvPr id="37891" name="WordArt 3"/>
          <p:cNvSpPr>
            <a:spLocks noChangeArrowheads="1" noChangeShapeType="1"/>
          </p:cNvSpPr>
          <p:nvPr/>
        </p:nvSpPr>
        <p:spPr bwMode="auto">
          <a:xfrm>
            <a:off x="5508625" y="4292600"/>
            <a:ext cx="2016125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15</a:t>
            </a:r>
            <a:r>
              <a:rPr lang="zh-CN" altLang="en-US" sz="36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116013" y="1052513"/>
            <a:ext cx="6653212" cy="344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zh-CN" altLang="en-US" sz="4400" b="1" dirty="0">
                <a:solidFill>
                  <a:srgbClr val="009900"/>
                </a:solidFill>
                <a:latin typeface="Verdana" panose="020B0604030504040204" pitchFamily="34" charset="0"/>
              </a:rPr>
              <a:t>总结：</a:t>
            </a:r>
            <a:r>
              <a:rPr lang="zh-CN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     </a:t>
            </a:r>
            <a:r>
              <a:rPr lang="zh-CN" altLang="en-US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在平面内，一个图形经旋转后得到的图形与原来图形之间有：对应点到旋转中心的距离</a:t>
            </a:r>
            <a:r>
              <a:rPr lang="zh-CN" altLang="en-US" sz="3200" b="1" dirty="0">
                <a:solidFill>
                  <a:srgbClr val="FF0000"/>
                </a:solidFill>
                <a:latin typeface="Verdana" panose="020B0604030504040204" pitchFamily="34" charset="0"/>
              </a:rPr>
              <a:t>相等</a:t>
            </a:r>
            <a:r>
              <a:rPr lang="zh-CN" altLang="en-US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；每对对应点与旋转中心连线所成的角都是</a:t>
            </a:r>
            <a:r>
              <a:rPr lang="zh-CN" altLang="en-US" sz="3200" b="1" dirty="0">
                <a:solidFill>
                  <a:srgbClr val="FF0000"/>
                </a:solidFill>
                <a:latin typeface="Verdana" panose="020B0604030504040204" pitchFamily="34" charset="0"/>
              </a:rPr>
              <a:t>相等的角</a:t>
            </a:r>
            <a:r>
              <a:rPr lang="zh-CN" altLang="en-US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，它们等于</a:t>
            </a:r>
            <a:r>
              <a:rPr lang="zh-CN" altLang="en-US" sz="3200" b="1" dirty="0">
                <a:solidFill>
                  <a:srgbClr val="FF0000"/>
                </a:solidFill>
                <a:latin typeface="Verdana" panose="020B0604030504040204" pitchFamily="34" charset="0"/>
              </a:rPr>
              <a:t>旋转角</a:t>
            </a:r>
            <a:r>
              <a:rPr lang="en-US" altLang="zh-CN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38915" name="WordArt 3"/>
          <p:cNvSpPr>
            <a:spLocks noChangeArrowheads="1" noChangeShapeType="1"/>
          </p:cNvSpPr>
          <p:nvPr/>
        </p:nvSpPr>
        <p:spPr bwMode="auto">
          <a:xfrm>
            <a:off x="5724525" y="5013325"/>
            <a:ext cx="2376488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齐读定义 两遍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7305675" y="188913"/>
          <a:ext cx="1589088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4" imgW="904240" imgH="695960" progId="MS_ClipArt_Gallery.2">
                  <p:embed/>
                </p:oleObj>
              </mc:Choice>
              <mc:Fallback>
                <p:oleObj r:id="rId4" imgW="904240" imgH="695960" progId="MS_ClipArt_Gallery.2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188913"/>
                        <a:ext cx="1589088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7" name="MS90292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900116607[1]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019" fill="hold"/>
                                        <p:tgtEl>
                                          <p:spTgt spid="389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73945" y="404664"/>
            <a:ext cx="8893175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>
                <a:solidFill>
                  <a:srgbClr val="000000"/>
                </a:solidFill>
                <a:ea typeface="黑体" panose="02010609060101010101" charset="-122"/>
              </a:rPr>
              <a:t>　</a:t>
            </a:r>
            <a:r>
              <a:rPr lang="zh-CN" altLang="en-US" sz="4400" u="sng" dirty="0">
                <a:solidFill>
                  <a:srgbClr val="FF0000"/>
                </a:solidFill>
                <a:ea typeface="黑体" panose="02010609060101010101" charset="-122"/>
              </a:rPr>
              <a:t>旋转的基本性</a:t>
            </a:r>
            <a:r>
              <a:rPr lang="zh-CN" altLang="en-US" sz="4400" u="sng" dirty="0" smtClean="0">
                <a:solidFill>
                  <a:srgbClr val="FF0000"/>
                </a:solidFill>
                <a:ea typeface="黑体" panose="02010609060101010101" charset="-122"/>
              </a:rPr>
              <a:t>质</a:t>
            </a:r>
            <a:endParaRPr lang="zh-CN" altLang="en-US" sz="5400" u="sng" dirty="0">
              <a:solidFill>
                <a:srgbClr val="FF0000"/>
              </a:solidFill>
              <a:ea typeface="黑体" panose="02010609060101010101" charset="-122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000000"/>
                </a:solidFill>
                <a:ea typeface="黑体" panose="02010609060101010101" charset="-122"/>
              </a:rPr>
              <a:t>   </a:t>
            </a:r>
            <a:r>
              <a:rPr lang="en-US" altLang="zh-CN" sz="4000" dirty="0">
                <a:solidFill>
                  <a:srgbClr val="000000"/>
                </a:solidFill>
                <a:ea typeface="黑体" panose="02010609060101010101" charset="-122"/>
              </a:rPr>
              <a:t>1.</a:t>
            </a:r>
            <a:r>
              <a:rPr lang="zh-CN" altLang="en-US" sz="4000" dirty="0">
                <a:solidFill>
                  <a:srgbClr val="000000"/>
                </a:solidFill>
                <a:ea typeface="黑体" panose="02010609060101010101" charset="-122"/>
              </a:rPr>
              <a:t>旋转不改变图形的大小和形状．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000000"/>
                </a:solidFill>
                <a:ea typeface="黑体" panose="02010609060101010101" charset="-122"/>
              </a:rPr>
              <a:t>   </a:t>
            </a:r>
            <a:r>
              <a:rPr lang="en-US" altLang="zh-CN" sz="4000" dirty="0">
                <a:solidFill>
                  <a:srgbClr val="000000"/>
                </a:solidFill>
                <a:ea typeface="黑体" panose="02010609060101010101" charset="-122"/>
              </a:rPr>
              <a:t>2.</a:t>
            </a:r>
            <a:r>
              <a:rPr lang="zh-CN" altLang="en-US" sz="4000" dirty="0">
                <a:solidFill>
                  <a:srgbClr val="000000"/>
                </a:solidFill>
                <a:ea typeface="黑体" panose="02010609060101010101" charset="-122"/>
              </a:rPr>
              <a:t>经过旋转，图形上的每一点都绕旋转中心沿相同方向转动了相同的角度．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000000"/>
                </a:solidFill>
                <a:ea typeface="黑体" panose="02010609060101010101" charset="-122"/>
              </a:rPr>
              <a:t>     任意一对对应点与旋转中心的连线所成的角度都是旋转角．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000000"/>
                </a:solidFill>
                <a:ea typeface="黑体" panose="02010609060101010101" charset="-122"/>
              </a:rPr>
              <a:t>    对应点到旋转中心的距离相等．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MS9024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116607[1]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WordArt 3"/>
          <p:cNvSpPr>
            <a:spLocks noChangeArrowheads="1" noChangeShapeType="1"/>
          </p:cNvSpPr>
          <p:nvPr/>
        </p:nvSpPr>
        <p:spPr bwMode="auto">
          <a:xfrm>
            <a:off x="1259632" y="1124744"/>
            <a:ext cx="6184900" cy="23860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自主阅读教学目标</a:t>
            </a:r>
          </a:p>
        </p:txBody>
      </p:sp>
      <p:sp>
        <p:nvSpPr>
          <p:cNvPr id="30724" name="WordArt 5"/>
          <p:cNvSpPr>
            <a:spLocks noChangeArrowheads="1" noChangeShapeType="1" noTextEdit="1"/>
          </p:cNvSpPr>
          <p:nvPr/>
        </p:nvSpPr>
        <p:spPr bwMode="auto">
          <a:xfrm>
            <a:off x="6299200" y="3695700"/>
            <a:ext cx="1371600" cy="1028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一分钟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9" fill="hold"/>
                                        <p:tgtEl>
                                          <p:spTgt spid="307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/>
          </p:cNvSpPr>
          <p:nvPr/>
        </p:nvSpPr>
        <p:spPr bwMode="auto">
          <a:xfrm rot="20808585">
            <a:off x="6372225" y="5157788"/>
            <a:ext cx="2163763" cy="8175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gradFill rotWithShape="0">
                  <a:gsLst>
                    <a:gs pos="0">
                      <a:srgbClr val="9900FF"/>
                    </a:gs>
                    <a:gs pos="100000">
                      <a:srgbClr val="FF0066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两分钟</a:t>
            </a:r>
          </a:p>
        </p:txBody>
      </p:sp>
      <p:pic>
        <p:nvPicPr>
          <p:cNvPr id="32771" name="MS9024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116615[1]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WordArt 4"/>
          <p:cNvSpPr>
            <a:spLocks noChangeArrowheads="1" noChangeShapeType="1"/>
          </p:cNvSpPr>
          <p:nvPr/>
        </p:nvSpPr>
        <p:spPr bwMode="auto">
          <a:xfrm>
            <a:off x="1331913" y="1916113"/>
            <a:ext cx="6119812" cy="2305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自主完成知识回顾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7" fill="hold"/>
                                        <p:tgtEl>
                                          <p:spTgt spid="32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秋千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75" y="188913"/>
            <a:ext cx="7705725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lock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22955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00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4941888"/>
            <a:ext cx="1439863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000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476250"/>
            <a:ext cx="25209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未命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63713" y="3933825"/>
            <a:ext cx="4319587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68313" y="1125538"/>
            <a:ext cx="8424862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BBE0E3"/>
              </a:buClr>
              <a:buFont typeface="Wingdings" panose="05000000000000000000" pitchFamily="2" charset="2"/>
              <a:buChar char="Ø"/>
            </a:pPr>
            <a:r>
              <a:rPr lang="zh-CN" altLang="en-US" sz="4800" dirty="0">
                <a:solidFill>
                  <a:srgbClr val="000000"/>
                </a:solidFill>
                <a:ea typeface="黑体" panose="02010609060101010101" charset="-122"/>
              </a:rPr>
              <a:t>上面情景中的转动现象，有什么共同的特征？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BBE0E3"/>
              </a:buClr>
              <a:buFont typeface="Wingdings" panose="05000000000000000000" pitchFamily="2" charset="2"/>
              <a:buChar char="Ø"/>
            </a:pPr>
            <a:r>
              <a:rPr lang="zh-CN" altLang="en-US" sz="4800" dirty="0">
                <a:solidFill>
                  <a:srgbClr val="000000"/>
                </a:solidFill>
                <a:ea typeface="黑体" panose="02010609060101010101" charset="-122"/>
              </a:rPr>
              <a:t>钟表的指针、秋千在转动过程中，其形状、大小、位置是否发生变化呢？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71550" y="333375"/>
            <a:ext cx="3240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想一想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0825" y="908050"/>
            <a:ext cx="8604250" cy="553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在平面内，将一个图形绕一个定点沿某个方向转动一个角度，这样的图形运动叫做</a:t>
            </a:r>
            <a:r>
              <a:rPr lang="zh-CN" altLang="en-US" sz="3600" b="1" u="sng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旋转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，这个定点称为</a:t>
            </a:r>
            <a:r>
              <a:rPr lang="zh-CN" altLang="en-US" sz="3600" b="1" u="sng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旋转中心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，转过的这个角称为</a:t>
            </a:r>
            <a:r>
              <a:rPr lang="zh-CN" altLang="en-US" sz="3600" b="1" u="sng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旋转角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注意：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“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将一个图形绕着某个方向旋转一个角度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”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意味着图形上的每个点都同时都按相同的方向转动相同的角度，因此，旋转具有如下特征：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旋转不改变图形的大小和形状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71550" y="333375"/>
            <a:ext cx="3240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引入新知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187450" y="4508500"/>
            <a:ext cx="795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</a:p>
        </p:txBody>
      </p:sp>
      <p:grpSp>
        <p:nvGrpSpPr>
          <p:cNvPr id="46083" name="Group 3"/>
          <p:cNvGrpSpPr/>
          <p:nvPr/>
        </p:nvGrpSpPr>
        <p:grpSpPr bwMode="auto">
          <a:xfrm>
            <a:off x="755650" y="4032250"/>
            <a:ext cx="2376488" cy="2376488"/>
            <a:chOff x="0" y="0"/>
            <a:chExt cx="1860" cy="1860"/>
          </a:xfrm>
        </p:grpSpPr>
        <p:grpSp>
          <p:nvGrpSpPr>
            <p:cNvPr id="46084" name="Group 4"/>
            <p:cNvGrpSpPr/>
            <p:nvPr/>
          </p:nvGrpSpPr>
          <p:grpSpPr bwMode="auto">
            <a:xfrm>
              <a:off x="0" y="0"/>
              <a:ext cx="1860" cy="1860"/>
              <a:chOff x="0" y="0"/>
              <a:chExt cx="1860" cy="1860"/>
            </a:xfrm>
          </p:grpSpPr>
          <p:sp>
            <p:nvSpPr>
              <p:cNvPr id="46085" name="Oval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860" cy="18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86" name="Oval 6"/>
              <p:cNvSpPr>
                <a:spLocks noChangeArrowheads="1"/>
              </p:cNvSpPr>
              <p:nvPr/>
            </p:nvSpPr>
            <p:spPr bwMode="auto">
              <a:xfrm>
                <a:off x="872" y="61"/>
                <a:ext cx="116" cy="12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87" name="Oval 7"/>
              <p:cNvSpPr>
                <a:spLocks noChangeArrowheads="1"/>
              </p:cNvSpPr>
              <p:nvPr/>
            </p:nvSpPr>
            <p:spPr bwMode="auto">
              <a:xfrm>
                <a:off x="29" y="884"/>
                <a:ext cx="116" cy="12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88" name="Oval 8"/>
              <p:cNvSpPr>
                <a:spLocks noChangeArrowheads="1"/>
              </p:cNvSpPr>
              <p:nvPr/>
            </p:nvSpPr>
            <p:spPr bwMode="auto">
              <a:xfrm>
                <a:off x="1308" y="214"/>
                <a:ext cx="116" cy="12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89" name="Oval 9"/>
              <p:cNvSpPr>
                <a:spLocks noChangeArrowheads="1"/>
              </p:cNvSpPr>
              <p:nvPr/>
            </p:nvSpPr>
            <p:spPr bwMode="auto">
              <a:xfrm>
                <a:off x="465" y="183"/>
                <a:ext cx="116" cy="12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90" name="Oval 10"/>
              <p:cNvSpPr>
                <a:spLocks noChangeArrowheads="1"/>
              </p:cNvSpPr>
              <p:nvPr/>
            </p:nvSpPr>
            <p:spPr bwMode="auto">
              <a:xfrm>
                <a:off x="203" y="457"/>
                <a:ext cx="116" cy="12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91" name="Oval 11"/>
              <p:cNvSpPr>
                <a:spLocks noChangeArrowheads="1"/>
              </p:cNvSpPr>
              <p:nvPr/>
            </p:nvSpPr>
            <p:spPr bwMode="auto">
              <a:xfrm>
                <a:off x="1569" y="1281"/>
                <a:ext cx="116" cy="12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92" name="Oval 12"/>
              <p:cNvSpPr>
                <a:spLocks noChangeArrowheads="1"/>
              </p:cNvSpPr>
              <p:nvPr/>
            </p:nvSpPr>
            <p:spPr bwMode="auto">
              <a:xfrm>
                <a:off x="1569" y="518"/>
                <a:ext cx="116" cy="12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93" name="Oval 13"/>
              <p:cNvSpPr>
                <a:spLocks noChangeArrowheads="1"/>
              </p:cNvSpPr>
              <p:nvPr/>
            </p:nvSpPr>
            <p:spPr bwMode="auto">
              <a:xfrm>
                <a:off x="1715" y="884"/>
                <a:ext cx="116" cy="12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94" name="Oval 14"/>
              <p:cNvSpPr>
                <a:spLocks noChangeArrowheads="1"/>
              </p:cNvSpPr>
              <p:nvPr/>
            </p:nvSpPr>
            <p:spPr bwMode="auto">
              <a:xfrm>
                <a:off x="1249" y="1586"/>
                <a:ext cx="116" cy="12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95" name="Oval 15"/>
              <p:cNvSpPr>
                <a:spLocks noChangeArrowheads="1"/>
              </p:cNvSpPr>
              <p:nvPr/>
            </p:nvSpPr>
            <p:spPr bwMode="auto">
              <a:xfrm>
                <a:off x="174" y="1281"/>
                <a:ext cx="116" cy="12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96" name="Oval 16"/>
              <p:cNvSpPr>
                <a:spLocks noChangeArrowheads="1"/>
              </p:cNvSpPr>
              <p:nvPr/>
            </p:nvSpPr>
            <p:spPr bwMode="auto">
              <a:xfrm>
                <a:off x="465" y="1555"/>
                <a:ext cx="116" cy="12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97" name="Oval 17"/>
              <p:cNvSpPr>
                <a:spLocks noChangeArrowheads="1"/>
              </p:cNvSpPr>
              <p:nvPr/>
            </p:nvSpPr>
            <p:spPr bwMode="auto">
              <a:xfrm>
                <a:off x="872" y="1707"/>
                <a:ext cx="116" cy="12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98" name="AutoShape 18"/>
              <p:cNvSpPr>
                <a:spLocks noChangeArrowheads="1"/>
              </p:cNvSpPr>
              <p:nvPr/>
            </p:nvSpPr>
            <p:spPr bwMode="auto">
              <a:xfrm>
                <a:off x="901" y="61"/>
                <a:ext cx="58" cy="884"/>
              </a:xfrm>
              <a:prstGeom prst="triangle">
                <a:avLst>
                  <a:gd name="adj" fmla="val 5294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99" name="Oval 19"/>
              <p:cNvSpPr>
                <a:spLocks noChangeArrowheads="1"/>
              </p:cNvSpPr>
              <p:nvPr/>
            </p:nvSpPr>
            <p:spPr bwMode="auto">
              <a:xfrm>
                <a:off x="872" y="884"/>
                <a:ext cx="116" cy="12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0" y="0"/>
              <a:ext cx="1860" cy="186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872" y="61"/>
              <a:ext cx="116" cy="12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29" y="884"/>
              <a:ext cx="116" cy="12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1308" y="214"/>
              <a:ext cx="116" cy="12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465" y="183"/>
              <a:ext cx="116" cy="12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203" y="457"/>
              <a:ext cx="116" cy="12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1569" y="1281"/>
              <a:ext cx="116" cy="12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1569" y="518"/>
              <a:ext cx="116" cy="12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1715" y="884"/>
              <a:ext cx="116" cy="12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1249" y="1586"/>
              <a:ext cx="116" cy="12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174" y="1281"/>
              <a:ext cx="116" cy="12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465" y="1555"/>
              <a:ext cx="116" cy="12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872" y="1707"/>
              <a:ext cx="116" cy="12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13" name="AutoShape 33"/>
            <p:cNvSpPr>
              <a:spLocks noChangeArrowheads="1"/>
            </p:cNvSpPr>
            <p:nvPr/>
          </p:nvSpPr>
          <p:spPr bwMode="auto">
            <a:xfrm>
              <a:off x="901" y="61"/>
              <a:ext cx="58" cy="884"/>
            </a:xfrm>
            <a:prstGeom prst="triangle">
              <a:avLst>
                <a:gd name="adj" fmla="val 5294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872" y="884"/>
              <a:ext cx="116" cy="12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6115" name="Group 35"/>
          <p:cNvGrpSpPr/>
          <p:nvPr/>
        </p:nvGrpSpPr>
        <p:grpSpPr bwMode="auto">
          <a:xfrm>
            <a:off x="2051050" y="4968875"/>
            <a:ext cx="790575" cy="287338"/>
            <a:chOff x="0" y="0"/>
            <a:chExt cx="656" cy="234"/>
          </a:xfrm>
        </p:grpSpPr>
        <p:sp>
          <p:nvSpPr>
            <p:cNvPr id="46116" name="未知"/>
            <p:cNvSpPr/>
            <p:nvPr/>
          </p:nvSpPr>
          <p:spPr bwMode="auto">
            <a:xfrm rot="1013208">
              <a:off x="0" y="0"/>
              <a:ext cx="234" cy="234"/>
            </a:xfrm>
            <a:custGeom>
              <a:avLst/>
              <a:gdLst>
                <a:gd name="T0" fmla="*/ 0 w 234"/>
                <a:gd name="T1" fmla="*/ 7 h 234"/>
                <a:gd name="T2" fmla="*/ 91 w 234"/>
                <a:gd name="T3" fmla="*/ 7 h 234"/>
                <a:gd name="T4" fmla="*/ 182 w 234"/>
                <a:gd name="T5" fmla="*/ 52 h 234"/>
                <a:gd name="T6" fmla="*/ 227 w 234"/>
                <a:gd name="T7" fmla="*/ 143 h 234"/>
                <a:gd name="T8" fmla="*/ 227 w 234"/>
                <a:gd name="T9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0" y="7"/>
                  </a:moveTo>
                  <a:cubicBezTo>
                    <a:pt x="30" y="3"/>
                    <a:pt x="61" y="0"/>
                    <a:pt x="91" y="7"/>
                  </a:cubicBezTo>
                  <a:cubicBezTo>
                    <a:pt x="121" y="14"/>
                    <a:pt x="159" y="29"/>
                    <a:pt x="182" y="52"/>
                  </a:cubicBezTo>
                  <a:cubicBezTo>
                    <a:pt x="205" y="75"/>
                    <a:pt x="220" y="113"/>
                    <a:pt x="227" y="143"/>
                  </a:cubicBezTo>
                  <a:cubicBezTo>
                    <a:pt x="234" y="173"/>
                    <a:pt x="234" y="219"/>
                    <a:pt x="227" y="234"/>
                  </a:cubicBezTo>
                </a:path>
              </a:pathLst>
            </a:custGeom>
            <a:noFill/>
            <a:ln w="31750" cmpd="sng">
              <a:solidFill>
                <a:srgbClr val="FF0000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46117" name="Object 37"/>
            <p:cNvGraphicFramePr>
              <a:graphicFrameLocks noChangeAspect="1"/>
            </p:cNvGraphicFramePr>
            <p:nvPr/>
          </p:nvGraphicFramePr>
          <p:xfrm>
            <a:off x="234" y="2"/>
            <a:ext cx="422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r:id="rId4" imgW="330200" imgH="177800" progId="Equation.DSMT4">
                    <p:embed/>
                  </p:oleObj>
                </mc:Choice>
                <mc:Fallback>
                  <p:oleObj r:id="rId4" imgW="330200" imgH="177800" progId="Equation.DSMT4">
                    <p:embed/>
                    <p:pic>
                      <p:nvPicPr>
                        <p:cNvPr id="0" name="图片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" y="2"/>
                          <a:ext cx="422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118" name="Group 38"/>
          <p:cNvGrpSpPr/>
          <p:nvPr/>
        </p:nvGrpSpPr>
        <p:grpSpPr bwMode="auto">
          <a:xfrm>
            <a:off x="755650" y="4032250"/>
            <a:ext cx="2376488" cy="2376488"/>
            <a:chOff x="0" y="0"/>
            <a:chExt cx="1860" cy="1860"/>
          </a:xfrm>
        </p:grpSpPr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0" y="0"/>
              <a:ext cx="1860" cy="186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20" name="AutoShape 40"/>
            <p:cNvSpPr>
              <a:spLocks noChangeArrowheads="1"/>
            </p:cNvSpPr>
            <p:nvPr/>
          </p:nvSpPr>
          <p:spPr bwMode="auto">
            <a:xfrm>
              <a:off x="901" y="61"/>
              <a:ext cx="58" cy="884"/>
            </a:xfrm>
            <a:prstGeom prst="triangle">
              <a:avLst>
                <a:gd name="adj" fmla="val 5294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21" name="Oval 41"/>
            <p:cNvSpPr>
              <a:spLocks noChangeArrowheads="1"/>
            </p:cNvSpPr>
            <p:nvPr/>
          </p:nvSpPr>
          <p:spPr bwMode="auto">
            <a:xfrm>
              <a:off x="0" y="0"/>
              <a:ext cx="1860" cy="186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22" name="AutoShape 42"/>
            <p:cNvSpPr>
              <a:spLocks noChangeArrowheads="1"/>
            </p:cNvSpPr>
            <p:nvPr/>
          </p:nvSpPr>
          <p:spPr bwMode="auto">
            <a:xfrm>
              <a:off x="901" y="61"/>
              <a:ext cx="58" cy="884"/>
            </a:xfrm>
            <a:prstGeom prst="triangle">
              <a:avLst>
                <a:gd name="adj" fmla="val 5294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1476375" y="6553200"/>
            <a:ext cx="1079500" cy="3048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rgbClr val="CCECFF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>
                <a:solidFill>
                  <a:srgbClr val="000000"/>
                </a:solidFill>
              </a:rPr>
              <a:t>动态演示</a:t>
            </a:r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1331913" y="4897438"/>
            <a:ext cx="574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i="1">
                <a:solidFill>
                  <a:srgbClr val="333399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46125" name="Text Box 45"/>
          <p:cNvSpPr txBox="1">
            <a:spLocks noChangeArrowheads="1"/>
          </p:cNvSpPr>
          <p:nvPr/>
        </p:nvSpPr>
        <p:spPr bwMode="auto">
          <a:xfrm>
            <a:off x="2916238" y="5586413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i="1">
                <a:solidFill>
                  <a:srgbClr val="333399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′</a:t>
            </a:r>
            <a:endParaRPr lang="zh-CN" altLang="en-US" sz="28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6126" name="Text Box 46"/>
          <p:cNvSpPr txBox="1">
            <a:spLocks noChangeArrowheads="1"/>
          </p:cNvSpPr>
          <p:nvPr/>
        </p:nvSpPr>
        <p:spPr bwMode="auto">
          <a:xfrm>
            <a:off x="1763713" y="3600450"/>
            <a:ext cx="574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i="1">
                <a:solidFill>
                  <a:srgbClr val="333399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46128" name="Text Box 48"/>
          <p:cNvSpPr txBox="1">
            <a:spLocks noChangeArrowheads="1"/>
          </p:cNvSpPr>
          <p:nvPr/>
        </p:nvSpPr>
        <p:spPr bwMode="auto">
          <a:xfrm>
            <a:off x="0" y="1196975"/>
            <a:ext cx="4687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CC"/>
                </a:solidFill>
              </a:rPr>
              <a:t>         点</a:t>
            </a:r>
            <a:r>
              <a:rPr lang="en-US" altLang="zh-CN" sz="3200" b="1" dirty="0">
                <a:solidFill>
                  <a:srgbClr val="0000CC"/>
                </a:solidFill>
              </a:rPr>
              <a:t>0</a:t>
            </a:r>
            <a:r>
              <a:rPr lang="zh-CN" altLang="en-US" sz="3200" b="1" dirty="0">
                <a:solidFill>
                  <a:srgbClr val="0000CC"/>
                </a:solidFill>
              </a:rPr>
              <a:t>叫做</a:t>
            </a:r>
            <a:r>
              <a:rPr lang="zh-CN" altLang="en-US" sz="3200" b="1" dirty="0">
                <a:solidFill>
                  <a:srgbClr val="CC3300"/>
                </a:solidFill>
              </a:rPr>
              <a:t>旋转中心</a:t>
            </a:r>
            <a:r>
              <a:rPr lang="zh-CN" altLang="en-US" sz="3200" b="1" dirty="0">
                <a:solidFill>
                  <a:srgbClr val="0000CC"/>
                </a:solidFill>
              </a:rPr>
              <a:t>。</a:t>
            </a:r>
            <a:endParaRPr lang="zh-CN" altLang="en-US" sz="3200" dirty="0">
              <a:solidFill>
                <a:srgbClr val="FF33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6129" name="Text Box 49"/>
          <p:cNvSpPr txBox="1">
            <a:spLocks noChangeArrowheads="1"/>
          </p:cNvSpPr>
          <p:nvPr/>
        </p:nvSpPr>
        <p:spPr bwMode="auto">
          <a:xfrm>
            <a:off x="0" y="1700213"/>
            <a:ext cx="7488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3300"/>
                </a:solidFill>
                <a:ea typeface="华文楷体" panose="02010600040101010101" pitchFamily="2" charset="-122"/>
              </a:rPr>
              <a:t>         </a:t>
            </a:r>
            <a:r>
              <a:rPr lang="zh-CN" altLang="en-US" sz="3200" b="1" dirty="0">
                <a:solidFill>
                  <a:srgbClr val="0000CC"/>
                </a:solidFill>
                <a:ea typeface="华文楷体" panose="02010600040101010101" pitchFamily="2" charset="-122"/>
              </a:rPr>
              <a:t>转动的角叫做</a:t>
            </a:r>
            <a:r>
              <a:rPr lang="zh-CN" altLang="en-US" sz="3200" b="1" dirty="0">
                <a:solidFill>
                  <a:srgbClr val="CC3300"/>
                </a:solidFill>
                <a:ea typeface="华文楷体" panose="02010600040101010101" pitchFamily="2" charset="-122"/>
              </a:rPr>
              <a:t>旋转角</a:t>
            </a:r>
            <a:r>
              <a:rPr lang="zh-CN" altLang="en-US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6130" name="Text Box 50"/>
          <p:cNvSpPr txBox="1">
            <a:spLocks noChangeArrowheads="1"/>
          </p:cNvSpPr>
          <p:nvPr/>
        </p:nvSpPr>
        <p:spPr bwMode="auto">
          <a:xfrm>
            <a:off x="250825" y="2205038"/>
            <a:ext cx="7343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</a:t>
            </a:r>
            <a:r>
              <a:rPr lang="zh-CN" altLang="en-US" sz="2800" b="1" dirty="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如果图形上的点</a:t>
            </a:r>
            <a:r>
              <a:rPr lang="en-US" altLang="zh-CN" sz="2800" b="1" i="1" dirty="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P</a:t>
            </a:r>
            <a:r>
              <a:rPr lang="zh-CN" altLang="en-US" sz="2800" b="1" dirty="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经过旋转变为点</a:t>
            </a:r>
            <a:r>
              <a:rPr lang="en-US" altLang="zh-CN" sz="2800" b="1" i="1" dirty="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P</a:t>
            </a:r>
            <a:r>
              <a:rPr lang="en-US" altLang="zh-CN" sz="2800" b="1" dirty="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′</a:t>
            </a:r>
            <a:r>
              <a:rPr lang="zh-CN" altLang="en-US" sz="2800" b="1" dirty="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，那么这两个点</a:t>
            </a:r>
            <a:r>
              <a:rPr lang="en-US" altLang="zh-CN" sz="2800" b="1" i="1" dirty="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P</a:t>
            </a:r>
            <a:r>
              <a:rPr lang="zh-CN" altLang="en-US" sz="2800" b="1" dirty="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en-US" altLang="zh-CN" sz="2800" b="1" i="1" dirty="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P</a:t>
            </a:r>
            <a:r>
              <a:rPr lang="en-US" altLang="zh-CN" sz="2800" b="1" dirty="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′</a:t>
            </a:r>
            <a:r>
              <a:rPr lang="zh-CN" altLang="en-US" sz="2800" b="1" dirty="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叫做这个旋转的</a:t>
            </a:r>
            <a:r>
              <a:rPr lang="zh-CN" altLang="en-US" sz="2800" b="1" u="sng" dirty="0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对应点</a:t>
            </a:r>
          </a:p>
        </p:txBody>
      </p:sp>
      <p:sp>
        <p:nvSpPr>
          <p:cNvPr id="46131" name="Text Box 51"/>
          <p:cNvSpPr txBox="1">
            <a:spLocks noChangeArrowheads="1"/>
          </p:cNvSpPr>
          <p:nvPr/>
        </p:nvSpPr>
        <p:spPr bwMode="auto">
          <a:xfrm>
            <a:off x="0" y="3644900"/>
            <a:ext cx="915988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3300"/>
                </a:solidFill>
                <a:ea typeface="楷体_GB2312" pitchFamily="49" charset="-122"/>
              </a:rPr>
              <a:t>总结</a:t>
            </a:r>
          </a:p>
        </p:txBody>
      </p:sp>
      <p:pic>
        <p:nvPicPr>
          <p:cNvPr id="46132" name="Picture 52" descr="秋千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4663" y="3186113"/>
            <a:ext cx="514985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33" name="AutoShape 53"/>
          <p:cNvSpPr>
            <a:spLocks noChangeArrowheads="1"/>
          </p:cNvSpPr>
          <p:nvPr/>
        </p:nvSpPr>
        <p:spPr bwMode="auto">
          <a:xfrm>
            <a:off x="3419475" y="3644900"/>
            <a:ext cx="2808288" cy="2736850"/>
          </a:xfrm>
          <a:prstGeom prst="triangle">
            <a:avLst>
              <a:gd name="adj" fmla="val 50000"/>
            </a:avLst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134" name="AutoShape 54"/>
          <p:cNvSpPr>
            <a:spLocks noChangeArrowheads="1"/>
          </p:cNvSpPr>
          <p:nvPr/>
        </p:nvSpPr>
        <p:spPr bwMode="auto">
          <a:xfrm rot="5941970">
            <a:off x="6372225" y="3860801"/>
            <a:ext cx="2808287" cy="2665412"/>
          </a:xfrm>
          <a:prstGeom prst="triangle">
            <a:avLst>
              <a:gd name="adj" fmla="val 50000"/>
            </a:avLst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135" name="Text Box 55"/>
          <p:cNvSpPr txBox="1">
            <a:spLocks noChangeArrowheads="1"/>
          </p:cNvSpPr>
          <p:nvPr/>
        </p:nvSpPr>
        <p:spPr bwMode="auto">
          <a:xfrm>
            <a:off x="4284663" y="3284538"/>
            <a:ext cx="647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46136" name="Text Box 56"/>
          <p:cNvSpPr txBox="1">
            <a:spLocks noChangeArrowheads="1"/>
          </p:cNvSpPr>
          <p:nvPr/>
        </p:nvSpPr>
        <p:spPr bwMode="auto">
          <a:xfrm>
            <a:off x="3203575" y="6256338"/>
            <a:ext cx="647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46137" name="Text Box 57"/>
          <p:cNvSpPr txBox="1">
            <a:spLocks noChangeArrowheads="1"/>
          </p:cNvSpPr>
          <p:nvPr/>
        </p:nvSpPr>
        <p:spPr bwMode="auto">
          <a:xfrm>
            <a:off x="8604250" y="5661025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en-US" altLang="zh-CN" sz="36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/</a:t>
            </a:r>
          </a:p>
        </p:txBody>
      </p:sp>
      <p:sp>
        <p:nvSpPr>
          <p:cNvPr id="46138" name="Text Box 58"/>
          <p:cNvSpPr txBox="1">
            <a:spLocks noChangeArrowheads="1"/>
          </p:cNvSpPr>
          <p:nvPr/>
        </p:nvSpPr>
        <p:spPr bwMode="auto">
          <a:xfrm>
            <a:off x="6156325" y="3213100"/>
            <a:ext cx="792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4000" b="1" baseline="30000">
                <a:solidFill>
                  <a:srgbClr val="000000"/>
                </a:solidFill>
                <a:latin typeface="宋体" panose="02010600030101010101" pitchFamily="2" charset="-122"/>
              </a:rPr>
              <a:t>/</a:t>
            </a:r>
          </a:p>
        </p:txBody>
      </p:sp>
      <p:sp>
        <p:nvSpPr>
          <p:cNvPr id="46139" name="Text Box 59"/>
          <p:cNvSpPr txBox="1">
            <a:spLocks noChangeArrowheads="1"/>
          </p:cNvSpPr>
          <p:nvPr/>
        </p:nvSpPr>
        <p:spPr bwMode="auto">
          <a:xfrm>
            <a:off x="6084888" y="6256338"/>
            <a:ext cx="1081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46140" name="AutoShape 60"/>
          <p:cNvSpPr>
            <a:spLocks noChangeArrowheads="1"/>
          </p:cNvSpPr>
          <p:nvPr/>
        </p:nvSpPr>
        <p:spPr bwMode="auto">
          <a:xfrm rot="19345944">
            <a:off x="5902325" y="5992813"/>
            <a:ext cx="504825" cy="50482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141" name="未知"/>
          <p:cNvSpPr/>
          <p:nvPr/>
        </p:nvSpPr>
        <p:spPr bwMode="auto">
          <a:xfrm>
            <a:off x="5940425" y="5734050"/>
            <a:ext cx="865188" cy="455613"/>
          </a:xfrm>
          <a:custGeom>
            <a:avLst/>
            <a:gdLst>
              <a:gd name="T0" fmla="*/ 0 w 545"/>
              <a:gd name="T1" fmla="*/ 61 h 287"/>
              <a:gd name="T2" fmla="*/ 318 w 545"/>
              <a:gd name="T3" fmla="*/ 15 h 287"/>
              <a:gd name="T4" fmla="*/ 454 w 545"/>
              <a:gd name="T5" fmla="*/ 151 h 287"/>
              <a:gd name="T6" fmla="*/ 545 w 545"/>
              <a:gd name="T7" fmla="*/ 287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5" h="287">
                <a:moveTo>
                  <a:pt x="0" y="61"/>
                </a:moveTo>
                <a:cubicBezTo>
                  <a:pt x="121" y="30"/>
                  <a:pt x="243" y="0"/>
                  <a:pt x="318" y="15"/>
                </a:cubicBezTo>
                <a:cubicBezTo>
                  <a:pt x="393" y="30"/>
                  <a:pt x="416" y="106"/>
                  <a:pt x="454" y="151"/>
                </a:cubicBezTo>
                <a:cubicBezTo>
                  <a:pt x="492" y="196"/>
                  <a:pt x="530" y="264"/>
                  <a:pt x="545" y="287"/>
                </a:cubicBezTo>
              </a:path>
            </a:pathLst>
          </a:custGeom>
          <a:noFill/>
          <a:ln w="9525" cmpd="sng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46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6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1" dur="5000" fill="hold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123"/>
                  </p:tgtEl>
                </p:cond>
              </p:nextCondLst>
            </p:seq>
          </p:childTnLst>
        </p:cTn>
      </p:par>
    </p:tnLst>
    <p:bldLst>
      <p:bldP spid="46125" grpId="0" autoUpdateAnimBg="0"/>
      <p:bldP spid="46133" grpId="0" animBg="1"/>
      <p:bldP spid="46134" grpId="0" animBg="1"/>
      <p:bldP spid="46135" grpId="0" autoUpdateAnimBg="0"/>
      <p:bldP spid="46136" grpId="0" autoUpdateAnimBg="0"/>
      <p:bldP spid="46137" grpId="0" autoUpdateAnimBg="0"/>
      <p:bldP spid="46138" grpId="0" autoUpdateAnimBg="0"/>
      <p:bldP spid="46140" grpId="0" animBg="1"/>
      <p:bldP spid="461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52400" y="3886200"/>
            <a:ext cx="9296400" cy="1752600"/>
          </a:xfrm>
        </p:spPr>
        <p:txBody>
          <a:bodyPr/>
          <a:lstStyle/>
          <a:p>
            <a:r>
              <a:rPr lang="zh-CN" altLang="en-US" sz="4400" b="1">
                <a:solidFill>
                  <a:srgbClr val="000404"/>
                </a:solidFill>
              </a:rPr>
              <a:t>旋转的决定因素：</a:t>
            </a:r>
            <a:r>
              <a:rPr lang="zh-CN" altLang="en-US" sz="4400" b="1">
                <a:solidFill>
                  <a:srgbClr val="FF3300"/>
                </a:solidFill>
                <a:ea typeface="隶书" panose="02010509060101010101" pitchFamily="49" charset="-122"/>
              </a:rPr>
              <a:t>旋转中心</a:t>
            </a:r>
            <a:endParaRPr lang="zh-CN" altLang="en-US" sz="4400" b="1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zh-CN" altLang="en-US" sz="4400" b="1">
                <a:solidFill>
                  <a:srgbClr val="FF3300"/>
                </a:solidFill>
                <a:ea typeface="隶书" panose="02010509060101010101" pitchFamily="49" charset="-122"/>
              </a:rPr>
              <a:t>       </a:t>
            </a:r>
            <a:r>
              <a:rPr lang="en-US" altLang="zh-CN" sz="4400" b="1">
                <a:ea typeface="隶书" panose="02010509060101010101" pitchFamily="49" charset="-122"/>
              </a:rPr>
              <a:t>( </a:t>
            </a:r>
            <a:r>
              <a:rPr lang="zh-CN" altLang="en-US" sz="4400" b="1">
                <a:ea typeface="隶书" panose="02010509060101010101" pitchFamily="49" charset="-122"/>
              </a:rPr>
              <a:t>三要素）：</a:t>
            </a:r>
            <a:r>
              <a:rPr lang="zh-CN" altLang="en-US" sz="4400" b="1">
                <a:solidFill>
                  <a:srgbClr val="FF3300"/>
                </a:solidFill>
                <a:ea typeface="隶书" panose="02010509060101010101" pitchFamily="49" charset="-122"/>
              </a:rPr>
              <a:t>    旋转角度</a:t>
            </a:r>
          </a:p>
          <a:p>
            <a:pPr>
              <a:buFontTx/>
              <a:buNone/>
            </a:pPr>
            <a:r>
              <a:rPr lang="zh-CN" altLang="en-US" sz="4400" b="1">
                <a:solidFill>
                  <a:srgbClr val="FF3300"/>
                </a:solidFill>
                <a:ea typeface="隶书" panose="02010509060101010101" pitchFamily="49" charset="-122"/>
              </a:rPr>
              <a:t>                               旋转方向</a:t>
            </a:r>
            <a:endParaRPr lang="zh-CN" altLang="en-US" sz="4400" b="1">
              <a:solidFill>
                <a:srgbClr val="000404"/>
              </a:solidFill>
            </a:endParaRPr>
          </a:p>
        </p:txBody>
      </p:sp>
      <p:pic>
        <p:nvPicPr>
          <p:cNvPr id="49155" name="Picture 3" descr="clock"/>
          <p:cNvPicPr>
            <a:picLocks noGrp="1" noChangeAspect="1" noChangeArrowheads="1" noCrop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609600"/>
            <a:ext cx="3124200" cy="3200400"/>
          </a:xfrm>
        </p:spPr>
      </p:pic>
      <p:pic>
        <p:nvPicPr>
          <p:cNvPr id="49156" name="Picture 4" descr="秋千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52400"/>
            <a:ext cx="7162800" cy="47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0" y="838200"/>
          <a:ext cx="8785225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Image" r:id="rId4" imgW="3151505" imgH="1341120" progId="Photoshop.Image.6">
                  <p:embed/>
                </p:oleObj>
              </mc:Choice>
              <mc:Fallback>
                <p:oleObj name="Image" r:id="rId4" imgW="3151505" imgH="1341120" progId="Photoshop.Image.6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18000" contrast="2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38200"/>
                        <a:ext cx="8785225" cy="367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04800" y="4568825"/>
            <a:ext cx="85915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、以点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为中心旋转的图形是（       ）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、以点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为中心旋转的图形是（       ）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、以点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为中心旋转的图形是（       ）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438400" y="32004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7308850" y="4437063"/>
            <a:ext cx="609600" cy="4397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7308850" y="5300663"/>
            <a:ext cx="609600" cy="4143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7308850" y="6092825"/>
            <a:ext cx="609600" cy="3889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0184" name="WordArt 8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2016125" cy="8366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你理解了吗</a:t>
            </a:r>
            <a:r>
              <a:rPr lang="en-US" altLang="zh-CN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?</a:t>
            </a:r>
            <a:endParaRPr lang="zh-CN" altLang="en-US" b="1" kern="10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 autoUpdateAnimBg="0"/>
      <p:bldP spid="50182" grpId="0" animBg="1" autoUpdateAnimBg="0"/>
      <p:bldP spid="50183" grpId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753</Words>
  <Application>Microsoft Office PowerPoint</Application>
  <PresentationFormat>全屏显示(4:3)</PresentationFormat>
  <Paragraphs>150</Paragraphs>
  <Slides>18</Slides>
  <Notes>2</Notes>
  <HiddenSlides>0</HiddenSlides>
  <MMClips>3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37" baseType="lpstr">
      <vt:lpstr>方正正大黑简体</vt:lpstr>
      <vt:lpstr>黑体</vt:lpstr>
      <vt:lpstr>华文楷体</vt:lpstr>
      <vt:lpstr>华文新魏</vt:lpstr>
      <vt:lpstr>华文中宋</vt:lpstr>
      <vt:lpstr>楷体_GB2312</vt:lpstr>
      <vt:lpstr>隶书</vt:lpstr>
      <vt:lpstr>宋体</vt:lpstr>
      <vt:lpstr>微软雅黑</vt:lpstr>
      <vt:lpstr>Arial</vt:lpstr>
      <vt:lpstr>Arial Black</vt:lpstr>
      <vt:lpstr>Calibri</vt:lpstr>
      <vt:lpstr>Times New Roman</vt:lpstr>
      <vt:lpstr>Verdana</vt:lpstr>
      <vt:lpstr>Wingdings</vt:lpstr>
      <vt:lpstr>WWW.2PPT.COM
</vt:lpstr>
      <vt:lpstr>Equation.DSMT4</vt:lpstr>
      <vt:lpstr>Image</vt:lpstr>
      <vt:lpstr>MS_ClipArt_Gallery.2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4、分别指出旋转中心和旋转角。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2017-09-16T01:52:00Z</dcterms:created>
  <dcterms:modified xsi:type="dcterms:W3CDTF">2023-01-16T20:14:51Z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E788F4B1E4484A30B70BDCD2DBD3FBF6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