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96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4" r:id="rId28"/>
    <p:sldId id="495" r:id="rId2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50" d="100"/>
          <a:sy n="150" d="100"/>
        </p:scale>
        <p:origin x="-504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E07198D-38BC-443C-8A4A-2C9C21B90B8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5312D37-6F01-421B-841A-94861199AD4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8366DBC-7C27-4967-9077-46793D0C030F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E2CD0A-FFDB-49C1-996C-D104CCCB4446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68C72EF-1D61-4361-9201-87EFB928B3C5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461A4F8-3EEF-42B8-AFD7-B42DC2E8A79E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D0EDAB0-912D-4DAD-B36C-13C468BA22B7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E359417-9D5C-435C-B618-4003A8F20DFE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EB5AD72-9D32-47B3-A3F8-98600FEAD6DC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E9E7E9E-F38C-422C-89B0-D5422831F77C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182C49-4EF0-4B33-8813-8C2F4C967661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16A5199-2219-44F7-A4DF-99CFD4E04670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37A4CF2-F034-46F6-852E-5FAA8C2972F2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A62E913-F9BA-40CA-948E-4D54252C1B16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EDB25EB-BA61-4AB8-A470-293E25046DFA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6967EC9-FAB4-42F2-9945-2A2811E41F7A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32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2E6D79-2D35-4750-8693-EC13AA456A93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52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52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AAA08E5-417B-4F8B-B23C-64C655684906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73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73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C9C9870-9AB8-4E83-98CF-59903F7EBF72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93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93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D135727-EEB0-41B5-BF3F-920E059B7276}" type="slidenum">
              <a:rPr lang="zh-CN" altLang="en-US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7CB63E1-EE00-4BEB-A3E3-E731AABD55D7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34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34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651278B-8552-4D57-979B-0936CC5328DA}" type="slidenum">
              <a:rPr lang="zh-CN" altLang="en-US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EEFD816-90F9-4F2B-B399-22BB8BCF16A6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516276-5A73-45F4-A75C-D3FDEA62FC3E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EE3EFB-F718-419A-A22E-7772C15D1E5F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0C98755-D0B3-421A-AC72-0E0DD176C9E9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8D976AD-4297-4BA2-B7A6-E8601EC5BFCD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1F38C18-F69D-40B0-8E91-74C50A5D245C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805AE8-FD9D-44BC-9B46-55DE23616B5C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DD89C-CE16-4991-918D-C00E1B4FBE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A28AA-5938-4A8D-833C-4EF945A453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914317FE-1CB0-493A-A8D9-84FCCD65D3E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69A3A-176F-451F-B500-23A0AE3729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78B7-9D27-4261-8037-60D70A5B10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0528B55F-53EF-460D-81D9-1416F02E07F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78D62E9E-6E0F-4360-987F-C6981A18E389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YR3-4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04" y="671513"/>
            <a:ext cx="2082403" cy="24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171778" y="1491630"/>
            <a:ext cx="5006050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32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b="1" dirty="0" smtClean="0">
                <a:latin typeface="+mn-lt"/>
                <a:ea typeface="+mn-ea"/>
                <a:cs typeface="+mn-ea"/>
                <a:sym typeface="+mn-lt"/>
              </a:rPr>
              <a:t>Diverse 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Cultures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153" y="4299942"/>
            <a:ext cx="908835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11"/>
          <p:cNvSpPr>
            <a:spLocks noChangeArrowheads="1"/>
          </p:cNvSpPr>
          <p:nvPr/>
        </p:nvSpPr>
        <p:spPr bwMode="auto">
          <a:xfrm>
            <a:off x="373857" y="3112294"/>
            <a:ext cx="8428435" cy="47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Section Ⅳ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Discovering Useful Structures——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省略</a:t>
            </a:r>
            <a:endParaRPr lang="zh-CN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87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及物动词后接宾语从句时，连接词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一般可以省略，但如果及物动词后接两个或两个以上由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引导的宾语从句时，那么只有第一个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that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可以省略。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(2)when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where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how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引导的宾语从句有时可以仅保留引导词。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27960" y="1168004"/>
            <a:ext cx="5825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that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77791" y="1577579"/>
            <a:ext cx="5825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that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状语从句的省略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411" name="矩形 11"/>
          <p:cNvSpPr>
            <a:spLocks noChangeArrowheads="1"/>
          </p:cNvSpPr>
          <p:nvPr/>
        </p:nvSpPr>
        <p:spPr bwMode="auto">
          <a:xfrm>
            <a:off x="454819" y="1553766"/>
            <a:ext cx="8428435" cy="20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When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novel is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published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novel will become one of the best sellers of the year.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一旦出版，那本小说会成为年度畅销书之一。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runs as fast as Bob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runs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他和鲍勃跑得一样快。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5" name="矩形 11"/>
          <p:cNvSpPr>
            <a:spLocks noChangeArrowheads="1"/>
          </p:cNvSpPr>
          <p:nvPr/>
        </p:nvSpPr>
        <p:spPr bwMode="auto">
          <a:xfrm>
            <a:off x="413147" y="1113235"/>
            <a:ext cx="842843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when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while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as if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though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until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unless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等连接的状语从句的主语和主句的主语一致，且状语从句中含有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动词或从句的主语为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时，省略状语从句中的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省略句中的谓语动词和主语之间构成主动关系，则使用现在分词；若构成被动关系，则使用过去分词；若谓语动词表示的动作尚未发生，则使用不定式。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than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等引导的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状语从句中常省略某些成分。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640" y="2009775"/>
            <a:ext cx="157158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主语和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动词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59907" y="3198019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比较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四、虚拟语气中的省略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矩形 11"/>
          <p:cNvSpPr>
            <a:spLocks noChangeArrowheads="1"/>
          </p:cNvSpPr>
          <p:nvPr/>
        </p:nvSpPr>
        <p:spPr bwMode="auto">
          <a:xfrm>
            <a:off x="454819" y="1478757"/>
            <a:ext cx="8428435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you come here yesterday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 would have met her.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如果你昨天来这儿的话，你就会见到她了。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insisted that they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should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go with us.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我们坚决要求他们和我们一起走。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is necessary that we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should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learn more words by heart.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我们有必要多用心记一些单词。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虚拟条件句常省略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should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提前构成部分倒装。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在一坚持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(insist)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，二命令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(order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command)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，三建议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(suggest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propose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advise)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，四要求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(demand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require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request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desire)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等后的宾语从句中，含这些词的派生词的其他主语从句、同位语从句、表语从句，以及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is strange/natural/necessary/important that...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从句中常省略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50381" y="1168004"/>
            <a:ext cx="2795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81288" y="2819401"/>
            <a:ext cx="88710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should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11"/>
          <p:cNvSpPr>
            <a:spLocks noChangeArrowheads="1"/>
          </p:cNvSpPr>
          <p:nvPr/>
        </p:nvSpPr>
        <p:spPr bwMode="auto">
          <a:xfrm>
            <a:off x="251222" y="429816"/>
            <a:ext cx="8428434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五、其他常见的省略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动词不定式的省略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507" name="矩形 11"/>
          <p:cNvSpPr>
            <a:spLocks noChangeArrowheads="1"/>
          </p:cNvSpPr>
          <p:nvPr/>
        </p:nvSpPr>
        <p:spPr bwMode="auto">
          <a:xfrm>
            <a:off x="454819" y="1564482"/>
            <a:ext cx="8428435" cy="287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He didn’t come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but he ought to have (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come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他没来，但他本应该来。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I saw him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enter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the room just now.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He was seen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to enter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the room just now by me.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刚才我看见他进了房间。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I can do nothing but 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wait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我能做的只有等待。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His wish is to earn a lot of money and (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) buy his mother a big house.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他的愿望是赚很多钱给妈妈买所大房子。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The purpose of new technologies is to make life easier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not to make it more difficult.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新科技的目的是使生活更方便而不是使它更困难。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251222" y="397669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531" name="矩形 11"/>
          <p:cNvSpPr>
            <a:spLocks noChangeArrowheads="1"/>
          </p:cNvSpPr>
          <p:nvPr/>
        </p:nvSpPr>
        <p:spPr bwMode="auto">
          <a:xfrm>
            <a:off x="454819" y="829867"/>
            <a:ext cx="8689181" cy="394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有些动词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wish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expect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hope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would like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try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forget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等后面的不定式作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语时，为了避免重复，可以省略动词只保留到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，但如果在省略的不定式结构中含有系动词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和助动词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have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，这些动词就要保留。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感官动词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)see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look at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hear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listen to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notice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watch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等和使役动词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make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have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等的后面作宾补的不定式要省略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；但此类动词的被动语态中的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不可省略。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在某些句式中，如介词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except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前有动词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的任何形式，后面的不定式要省略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(4)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两个或两个以上的不定式并列时，第一个带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，后面省去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；但如果两个不定式表示对比、对照关系时，则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不可省略。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71663" y="1253729"/>
            <a:ext cx="3693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宾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72413" y="1232298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52120" y="2387203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3691" y="3575448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8488" y="3954067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介词的省略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555" name="矩形 11"/>
          <p:cNvSpPr>
            <a:spLocks noChangeArrowheads="1"/>
          </p:cNvSpPr>
          <p:nvPr/>
        </p:nvSpPr>
        <p:spPr bwMode="auto">
          <a:xfrm>
            <a:off x="454819" y="1543050"/>
            <a:ext cx="8428435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spends half an hour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doing some reading every day.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她每天花半小时读书。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have a final exam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every term.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每学期我们举行一次期末考试。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579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在英语中一些与动词、名词、形容词搭配的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词常被省略，而只保留后面的动名词。如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spend time/money (in) doing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have difficulty/trouble (in) doing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prevent/stop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(from) doing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的介词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next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last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this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each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yesterday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every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tomorrow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等词之前，一般可省略。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53075" y="1168004"/>
            <a:ext cx="3693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01391" y="2409826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时间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替代性省略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603" name="矩形 11"/>
          <p:cNvSpPr>
            <a:spLocks noChangeArrowheads="1"/>
          </p:cNvSpPr>
          <p:nvPr/>
        </p:nvSpPr>
        <p:spPr bwMode="auto">
          <a:xfrm>
            <a:off x="454819" y="1578769"/>
            <a:ext cx="8428435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—Can they finish their work today?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他们今天能完成工作吗？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—I think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我认为能。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don’t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think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./I think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not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我认为不能。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思维导图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081" y="1168004"/>
            <a:ext cx="6425804" cy="53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 descr="YR3-2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65785" y="1762125"/>
            <a:ext cx="3954065" cy="307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251222" y="573882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627" name="矩形 11"/>
          <p:cNvSpPr>
            <a:spLocks noChangeArrowheads="1"/>
          </p:cNvSpPr>
          <p:nvPr/>
        </p:nvSpPr>
        <p:spPr bwMode="auto">
          <a:xfrm>
            <a:off x="522685" y="1006078"/>
            <a:ext cx="8261747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英语中，可以使用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或其他手段来省略上文或问句中的一部分或整个句子。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1844279"/>
            <a:ext cx="842843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69875" indent="-26987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hope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guess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 afraid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的否定形式只能用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not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的形式，不能用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not...so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的形式。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269875" indent="-26987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—The boys are not doing a good job at all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are they?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269875" indent="-26987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男孩子们工作做得一点儿也不好，是吗？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269875" indent="-26987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 guess not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269875" indent="-26987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我猜是没做好。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75410" y="1059657"/>
            <a:ext cx="5152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比较结构的省略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651" name="矩形 11"/>
          <p:cNvSpPr>
            <a:spLocks noChangeArrowheads="1"/>
          </p:cNvSpPr>
          <p:nvPr/>
        </p:nvSpPr>
        <p:spPr bwMode="auto">
          <a:xfrm>
            <a:off x="454819" y="1508522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sooner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you do 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better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will be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你做得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越快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结果就会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越好。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51222" y="2409825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54819" y="2870597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“the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＋比较级，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the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＋比较级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结构中和由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as</a:t>
            </a:r>
            <a:r>
              <a:rPr lang="zh-CN" altLang="zh-CN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引导的比较句式中，常会有一些成分在上下文清楚的情况下被省略。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41157" y="2927748"/>
            <a:ext cx="6386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than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334566" y="411956"/>
            <a:ext cx="8261747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75" name="矩形 11"/>
          <p:cNvSpPr>
            <a:spLocks noChangeArrowheads="1"/>
          </p:cNvSpPr>
          <p:nvPr/>
        </p:nvSpPr>
        <p:spPr bwMode="auto">
          <a:xfrm>
            <a:off x="334566" y="844154"/>
            <a:ext cx="8262938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用省略结构改写下列句子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①Is there anyone here to wait on us?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②He is a programmer and I am a programmer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too.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③It sounds interesting.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④What a clever boy he is!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4375" y="1708548"/>
            <a:ext cx="31633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Anyone here to wait on us?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7473" y="2549129"/>
            <a:ext cx="40510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 is a programmer and I am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too.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0328" y="3359944"/>
            <a:ext cx="226530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Sounds interesting.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7712" y="4193382"/>
            <a:ext cx="22032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What a clever boy!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1"/>
          <p:cNvSpPr>
            <a:spLocks noChangeArrowheads="1"/>
          </p:cNvSpPr>
          <p:nvPr/>
        </p:nvSpPr>
        <p:spPr bwMode="auto">
          <a:xfrm>
            <a:off x="441722" y="681038"/>
            <a:ext cx="818078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699" name="矩形 11"/>
          <p:cNvSpPr>
            <a:spLocks noChangeArrowheads="1"/>
          </p:cNvSpPr>
          <p:nvPr/>
        </p:nvSpPr>
        <p:spPr bwMode="auto">
          <a:xfrm>
            <a:off x="409575" y="1113235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用省略结构改写下列句子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 work in a factory and my brother works on a farm.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 work in a factory and 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②We’re bound to win someday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when are we to win?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→We’re bound to win someday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 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75398" y="1977629"/>
            <a:ext cx="25120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my brother on a farm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11253" y="2819401"/>
            <a:ext cx="73802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when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1"/>
          <p:cNvSpPr>
            <a:spLocks noChangeArrowheads="1"/>
          </p:cNvSpPr>
          <p:nvPr/>
        </p:nvSpPr>
        <p:spPr bwMode="auto">
          <a:xfrm>
            <a:off x="334566" y="681038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723" name="矩形 11"/>
          <p:cNvSpPr>
            <a:spLocks noChangeArrowheads="1"/>
          </p:cNvSpPr>
          <p:nvPr/>
        </p:nvSpPr>
        <p:spPr bwMode="auto">
          <a:xfrm>
            <a:off x="359569" y="1113235"/>
            <a:ext cx="8428435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用省略结构改写下列复合句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①Who is the man whom you were talking to?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→Who is the man 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②Someone has used my mobile phone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I don’t know who has used it.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→Someone has used my mobile phone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I don’t know  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③When it is heated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piece of ice will turn into water.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piece of ice will turn into water.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9363" y="1977629"/>
            <a:ext cx="226927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you were talking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4360" y="2819401"/>
            <a:ext cx="61138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5344" y="3630216"/>
            <a:ext cx="16257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When heated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1"/>
          <p:cNvSpPr>
            <a:spLocks noChangeArrowheads="1"/>
          </p:cNvSpPr>
          <p:nvPr/>
        </p:nvSpPr>
        <p:spPr bwMode="auto">
          <a:xfrm>
            <a:off x="456010" y="979885"/>
            <a:ext cx="8687990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④Although he was hard-working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couldn’t earn enough to support himself.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couldn’t earn enough to support himself.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⑤He’s the man that you can safely depend 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→He’s the man  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⑥They don’t use more water than it is necessary.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→They don’t use more water  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1766" y="1775968"/>
            <a:ext cx="273619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Although hard-working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11760" y="2594150"/>
            <a:ext cx="297940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you can safely depend 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9952" y="3455544"/>
            <a:ext cx="17915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than necessary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1"/>
          <p:cNvSpPr>
            <a:spLocks noChangeArrowheads="1"/>
          </p:cNvSpPr>
          <p:nvPr/>
        </p:nvSpPr>
        <p:spPr bwMode="auto">
          <a:xfrm>
            <a:off x="375047" y="681038"/>
            <a:ext cx="818078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1" name="矩形 11"/>
          <p:cNvSpPr>
            <a:spLocks noChangeArrowheads="1"/>
          </p:cNvSpPr>
          <p:nvPr/>
        </p:nvSpPr>
        <p:spPr bwMode="auto">
          <a:xfrm>
            <a:off x="413147" y="1113235"/>
            <a:ext cx="842843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用省略结构改写下列各句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①If she were here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would agree too.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would agree too.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②He ordered that we should go out at once.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→He ordered that 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③If Thomas Edison had stored his money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would have died a wealthy man.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would have died a wealthy man.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0192" y="1923678"/>
            <a:ext cx="172579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Were she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37223" y="2787254"/>
            <a:ext cx="21506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 go out at once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3996880"/>
            <a:ext cx="3844835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600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Had Thomas Edison stored his money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1"/>
          <p:cNvSpPr>
            <a:spLocks noChangeArrowheads="1"/>
          </p:cNvSpPr>
          <p:nvPr/>
        </p:nvSpPr>
        <p:spPr bwMode="auto">
          <a:xfrm>
            <a:off x="334566" y="681038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795" name="矩形 11"/>
          <p:cNvSpPr>
            <a:spLocks noChangeArrowheads="1"/>
          </p:cNvSpPr>
          <p:nvPr/>
        </p:nvSpPr>
        <p:spPr bwMode="auto">
          <a:xfrm>
            <a:off x="359569" y="1113235"/>
            <a:ext cx="842843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 had great difficulty  ____________ (find) the suitable food on the menu in that restaurant.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②—Do you think our team will win?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—I don’t think  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③—Will you join us?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—I would love 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④The busier (he is)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 (happy) he feels.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73016" y="1145382"/>
            <a:ext cx="92076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finding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03860" y="2409826"/>
            <a:ext cx="3933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03860" y="3198019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39604" y="3639742"/>
            <a:ext cx="14144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happier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1"/>
          <p:cNvSpPr>
            <a:spLocks noChangeArrowheads="1"/>
          </p:cNvSpPr>
          <p:nvPr/>
        </p:nvSpPr>
        <p:spPr bwMode="auto">
          <a:xfrm>
            <a:off x="375047" y="681038"/>
            <a:ext cx="818078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819" name="矩形 11"/>
          <p:cNvSpPr>
            <a:spLocks noChangeArrowheads="1"/>
          </p:cNvSpPr>
          <p:nvPr/>
        </p:nvSpPr>
        <p:spPr bwMode="auto">
          <a:xfrm>
            <a:off x="409575" y="1163241"/>
            <a:ext cx="842843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exhibition is more interesting than   ____________(expect).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②I have some trouble  ____________(learn) English.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③The boy wanted to ride his bicycle in the street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his mother told him not  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86287" y="1198960"/>
            <a:ext cx="114486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expected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44404" y="1609726"/>
            <a:ext cx="10405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learning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07269" y="2463404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6" descr="语法整体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223" y="627460"/>
            <a:ext cx="8560594" cy="54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251222" y="1275160"/>
            <a:ext cx="8428434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为了避免重复，将句子中的一个或几个成分省去，这种语法现象叫省略。省略是避免重复、突出新信息并使上下文紧密连接的一种语法手段。英语中的省略有下列几种情况。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251222" y="2571751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一、简单句的省略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54819" y="3476626"/>
            <a:ext cx="8428435" cy="85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You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Go down this street and turn right at the second crossing.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请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沿着这条街走，然后在第二个十字路口向右拐。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454819" y="844154"/>
            <a:ext cx="8428435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Is there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Anything else?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还有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其他东西吗？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③—Are you from America?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—Yes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am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from America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你来自美国吗？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是的，我是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来自美国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④What a beautiful city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)!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多么美丽的城市呀！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祈使句的省略。在祈使句中，通常省略主语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②There be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疑问句的答语省略。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感叹句的省略。在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what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how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引起的感叹句中常省略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98319" y="1145382"/>
            <a:ext cx="5492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you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419" y="1587104"/>
            <a:ext cx="11098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There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12119" y="1989535"/>
            <a:ext cx="157158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主语和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动词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二、并列句中的省略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454819" y="1387078"/>
            <a:ext cx="8428435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①Tom picked up the book from the floor and (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Tom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) handed it to his brother.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汤姆从地板上捡起书并把它递给了他的哥哥。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②His performance made us amused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but (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his performance made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) himself tired.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他的表演使我们高兴，但是使他自己很累。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sz="1600" kern="100" dirty="0" err="1">
                <a:latin typeface="+mn-lt"/>
                <a:ea typeface="+mn-ea"/>
                <a:cs typeface="+mn-ea"/>
                <a:sym typeface="+mn-lt"/>
              </a:rPr>
              <a:t>Xiaoming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 must have been playing football at that time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and his sister (</a:t>
            </a:r>
            <a:r>
              <a:rPr lang="en-US" altLang="zh-CN" sz="1600" b="1" kern="100" dirty="0">
                <a:latin typeface="+mn-lt"/>
                <a:ea typeface="+mn-ea"/>
                <a:cs typeface="+mn-ea"/>
                <a:sym typeface="+mn-lt"/>
              </a:rPr>
              <a:t>must have been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) playing the piano.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那时小明一定在踢足球，而他妹妹一定在弹钢琴。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251222" y="95131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矩形 11"/>
          <p:cNvSpPr>
            <a:spLocks noChangeArrowheads="1"/>
          </p:cNvSpPr>
          <p:nvPr/>
        </p:nvSpPr>
        <p:spPr bwMode="auto">
          <a:xfrm>
            <a:off x="454819" y="1383506"/>
            <a:ext cx="8428435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省略共同的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或宾语。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若主语与谓语相同，则省略后面的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成分。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若主语不同，而谓语部分的系动词、助动词或情态动词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，则省略后面的系动词、助动词或情态动词。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65785" y="1415654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主语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9391" y="1847851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主谓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45344" y="2289573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相同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三、复合句中的省略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定语从句的省略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454819" y="1952626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Here is the man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whom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you’ve been looking for.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这位就是你一直在找的人。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280868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54819" y="3294460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如果关系代词在定语从句中作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语，则关系代词可以省略。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79057" y="3348038"/>
            <a:ext cx="3693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宾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251222" y="789385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宾语从句的省略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3" name="矩形 11"/>
          <p:cNvSpPr>
            <a:spLocks noChangeArrowheads="1"/>
          </p:cNvSpPr>
          <p:nvPr/>
        </p:nvSpPr>
        <p:spPr bwMode="auto">
          <a:xfrm>
            <a:off x="454819" y="1624013"/>
            <a:ext cx="8428435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said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 text was very important and that we should learn it by heart.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他说这篇课文很重要，我们应该用心学习。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know that a movie star will come to our city but I don’t know when 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 will come to our city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我知道一个电影明星要来我们城市，但我不知道他什么时候来。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qvzstri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2116</Words>
  <Application>Microsoft Office PowerPoint</Application>
  <PresentationFormat>全屏显示(16:9)</PresentationFormat>
  <Paragraphs>228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2023-01-16T20:14:56Z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BBEC31AB0EA84D61B080311864310D14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