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2" r:id="rId2"/>
    <p:sldId id="273" r:id="rId3"/>
    <p:sldId id="274" r:id="rId4"/>
    <p:sldId id="293" r:id="rId5"/>
    <p:sldId id="300" r:id="rId6"/>
    <p:sldId id="277" r:id="rId7"/>
    <p:sldId id="278" r:id="rId8"/>
    <p:sldId id="295" r:id="rId9"/>
    <p:sldId id="296" r:id="rId10"/>
    <p:sldId id="298" r:id="rId11"/>
    <p:sldId id="279" r:id="rId12"/>
    <p:sldId id="299" r:id="rId13"/>
    <p:sldId id="282" r:id="rId14"/>
    <p:sldId id="29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00"/>
    <a:srgbClr val="0066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2C25A3-4759-4358-8866-8F939235E1B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2C25A3-4759-4358-8866-8F939235E1B7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3B77A-76AB-48CB-A94F-B1A4184AC3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AF87-7D96-4267-8EB1-FC5AB5C94F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BB47-72A1-4226-BA88-CB1F15C5B2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A9E1-EBA6-4E36-923F-2CCC45F539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7622-7B2D-4572-BE38-90E44281CB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7F52-521D-4050-A720-4A7AC2F7F2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075B-95B6-47D9-B9B5-428DE27392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57F4B-0025-46EE-B8CA-17C9950466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DA3C-4970-47C0-9C3B-D11EF03FE8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CB6-CFDA-4863-B98B-C981F7A5EF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D0CCCB-893D-481E-9CEE-6AE026C4A04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12.jpeg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3.wmf"/><Relationship Id="rId5" Type="http://schemas.openxmlformats.org/officeDocument/2006/relationships/image" Target="../media/image13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67544" y="1629225"/>
            <a:ext cx="83169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8000" b="1" dirty="0" smtClean="0">
                <a:solidFill>
                  <a:srgbClr val="FF0000"/>
                </a:solidFill>
                <a:latin typeface="汉仪小隶书简" pitchFamily="49" charset="-122"/>
                <a:ea typeface="汉仪小隶书简" pitchFamily="49" charset="-122"/>
                <a:cs typeface="宋体-18030" pitchFamily="49" charset="-122"/>
              </a:rPr>
              <a:t>12.4 </a:t>
            </a:r>
            <a:r>
              <a:rPr lang="zh-CN" altLang="en-US" sz="8000" b="1" dirty="0" smtClean="0">
                <a:solidFill>
                  <a:srgbClr val="FF0000"/>
                </a:solidFill>
                <a:latin typeface="汉仪小隶书简" pitchFamily="49" charset="-122"/>
                <a:ea typeface="汉仪小隶书简" pitchFamily="49" charset="-122"/>
                <a:cs typeface="宋体-18030" pitchFamily="49" charset="-122"/>
              </a:rPr>
              <a:t>分</a:t>
            </a:r>
            <a:r>
              <a:rPr lang="zh-CN" altLang="en-US" sz="8000" b="1" dirty="0">
                <a:solidFill>
                  <a:srgbClr val="FF0000"/>
                </a:solidFill>
                <a:latin typeface="汉仪小隶书简" pitchFamily="49" charset="-122"/>
                <a:ea typeface="汉仪小隶书简" pitchFamily="49" charset="-122"/>
                <a:cs typeface="宋体-18030" pitchFamily="49" charset="-122"/>
              </a:rPr>
              <a:t>式方</a:t>
            </a:r>
            <a:r>
              <a:rPr lang="zh-CN" altLang="en-US" sz="8000" b="1" dirty="0" smtClean="0">
                <a:solidFill>
                  <a:srgbClr val="FF0000"/>
                </a:solidFill>
                <a:latin typeface="汉仪小隶书简" pitchFamily="49" charset="-122"/>
                <a:ea typeface="汉仪小隶书简" pitchFamily="49" charset="-122"/>
                <a:cs typeface="宋体-18030" pitchFamily="49" charset="-122"/>
              </a:rPr>
              <a:t>程</a:t>
            </a:r>
            <a:endParaRPr lang="zh-CN" altLang="en-US" sz="2400" b="1" dirty="0">
              <a:solidFill>
                <a:srgbClr val="FF0000"/>
              </a:solidFill>
              <a:latin typeface="汉仪小隶书简" pitchFamily="49" charset="-122"/>
              <a:ea typeface="汉仪小隶书简" pitchFamily="49" charset="-122"/>
              <a:cs typeface="宋体-18030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20307" y="5021257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288" y="1916113"/>
            <a:ext cx="4829175" cy="698500"/>
          </a:xfrm>
          <a:prstGeom prst="rect">
            <a:avLst/>
          </a:prstGeom>
          <a:solidFill>
            <a:srgbClr val="66FF66"/>
          </a:solidFill>
          <a:ln w="57150">
            <a:solidFill>
              <a:srgbClr val="3333CC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charset="-122"/>
              </a:rPr>
              <a:t>解分式方程的一般步骤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124200" y="260350"/>
            <a:ext cx="601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charset="-122"/>
              </a:rPr>
              <a:t>解分式方程的思路是：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4213" y="1125538"/>
            <a:ext cx="1943100" cy="636587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分式方程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724525" y="1052513"/>
            <a:ext cx="2016125" cy="636587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整式方程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03575" y="836613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去分母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2627313" y="1268413"/>
            <a:ext cx="3001962" cy="257175"/>
          </a:xfrm>
          <a:prstGeom prst="rightArrow">
            <a:avLst>
              <a:gd name="adj1" fmla="val 50000"/>
              <a:gd name="adj2" fmla="val 291821"/>
            </a:avLst>
          </a:prstGeom>
          <a:solidFill>
            <a:schemeClr val="hlink"/>
          </a:solidFill>
          <a:ln w="9525">
            <a:solidFill>
              <a:srgbClr val="3333CC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300788" y="2924175"/>
            <a:ext cx="2376487" cy="2317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一化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二解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三检验</a:t>
            </a:r>
          </a:p>
        </p:txBody>
      </p:sp>
      <p:sp>
        <p:nvSpPr>
          <p:cNvPr id="46089" name="WordArt 6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2592387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归纳提升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755650" y="2852738"/>
            <a:ext cx="1524000" cy="6096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FFFF00"/>
                </a:solidFill>
                <a:ea typeface="华文新魏" panose="02010800040101010101" pitchFamily="2" charset="-122"/>
              </a:rPr>
              <a:t>分式方程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3886200" y="2819400"/>
            <a:ext cx="1524000" cy="6096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FFFF00"/>
                </a:solidFill>
                <a:ea typeface="华文新魏" panose="02010800040101010101" pitchFamily="2" charset="-122"/>
              </a:rPr>
              <a:t>整式方程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684213" y="5229225"/>
            <a:ext cx="1524000" cy="8382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en-US" sz="2800" b="1">
                <a:solidFill>
                  <a:srgbClr val="FFFF00"/>
                </a:solidFill>
                <a:ea typeface="华文新魏" panose="02010800040101010101" pitchFamily="2" charset="-122"/>
              </a:rPr>
              <a:t>是分式</a:t>
            </a:r>
          </a:p>
          <a:p>
            <a:pPr algn="ctr"/>
            <a:r>
              <a:rPr lang="zh-CN" altLang="en-US" sz="2800" b="1">
                <a:solidFill>
                  <a:srgbClr val="FFFF00"/>
                </a:solidFill>
                <a:ea typeface="华文新魏" panose="02010800040101010101" pitchFamily="2" charset="-122"/>
              </a:rPr>
              <a:t>方程的解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995738" y="4292600"/>
            <a:ext cx="1524000" cy="6096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00"/>
                </a:solidFill>
                <a:ea typeface="华文新魏" panose="02010800040101010101" pitchFamily="2" charset="-122"/>
              </a:rPr>
              <a:t>X=</a:t>
            </a:r>
            <a:r>
              <a:rPr lang="en-US" altLang="zh-CN" sz="2800" b="1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6877050" y="5300663"/>
            <a:ext cx="1676400" cy="838200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en-US" sz="2800" b="1">
                <a:solidFill>
                  <a:srgbClr val="FFFF00"/>
                </a:solidFill>
                <a:ea typeface="华文新魏" panose="02010800040101010101" pitchFamily="2" charset="-122"/>
              </a:rPr>
              <a:t>不是分式</a:t>
            </a:r>
          </a:p>
          <a:p>
            <a:pPr algn="ctr"/>
            <a:r>
              <a:rPr lang="zh-CN" altLang="en-US" sz="2800" b="1">
                <a:solidFill>
                  <a:srgbClr val="FFFF00"/>
                </a:solidFill>
                <a:ea typeface="华文新魏" panose="02010800040101010101" pitchFamily="2" charset="-122"/>
              </a:rPr>
              <a:t>方程的解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438400" y="3124200"/>
            <a:ext cx="1371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4572000" y="3429000"/>
            <a:ext cx="0" cy="838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1524000" y="3429000"/>
            <a:ext cx="0" cy="1828800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4648200" y="4953000"/>
            <a:ext cx="0" cy="685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574925" y="26670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a typeface="华文新魏" panose="02010800040101010101" pitchFamily="2" charset="-122"/>
              </a:rPr>
              <a:t>去分母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4572000" y="357346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a typeface="华文新魏" panose="02010800040101010101" pitchFamily="2" charset="-122"/>
              </a:rPr>
              <a:t>解整式方程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4572000" y="48688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a typeface="华文新魏" panose="02010800040101010101" pitchFamily="2" charset="-122"/>
              </a:rPr>
              <a:t>检验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755650" y="42211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a typeface="华文新魏" panose="02010800040101010101" pitchFamily="2" charset="-122"/>
              </a:rPr>
              <a:t>目标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124075" y="5229225"/>
            <a:ext cx="478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a typeface="华文新魏" panose="02010800040101010101" pitchFamily="2" charset="-122"/>
              </a:rPr>
              <a:t>最简公分母不为０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4643438" y="5229225"/>
            <a:ext cx="304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a typeface="华文新魏" panose="02010800040101010101" pitchFamily="2" charset="-122"/>
              </a:rPr>
              <a:t>最简公分母为０</a:t>
            </a:r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>
            <a:off x="2514600" y="3429000"/>
            <a:ext cx="914400" cy="1828800"/>
          </a:xfrm>
          <a:prstGeom prst="curvedLeftArrow">
            <a:avLst>
              <a:gd name="adj1" fmla="val 44926"/>
              <a:gd name="adj2" fmla="val 80000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4648200" y="5638800"/>
            <a:ext cx="2228850" cy="22225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 flipH="1">
            <a:off x="2195513" y="5638800"/>
            <a:ext cx="2452687" cy="22225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700" grpId="0" autoUpdateAnimBg="0"/>
      <p:bldP spid="29701" grpId="0" animBg="1" autoUpdateAnimBg="0"/>
      <p:bldP spid="29702" grpId="0" animBg="1" autoUpdateAnimBg="0"/>
      <p:bldP spid="29703" grpId="0" autoUpdateAnimBg="0"/>
      <p:bldP spid="29704" grpId="0" animBg="1"/>
      <p:bldP spid="29705" grpId="0" animBg="1" autoUpdateAnimBg="0"/>
      <p:bldP spid="46090" grpId="0" animBg="1"/>
      <p:bldP spid="46091" grpId="0" animBg="1"/>
      <p:bldP spid="46092" grpId="0" animBg="1"/>
      <p:bldP spid="46093" grpId="0" animBg="1"/>
      <p:bldP spid="46094" grpId="0" animBg="1"/>
      <p:bldP spid="46095" grpId="0" animBg="1"/>
      <p:bldP spid="46096" grpId="0" animBg="1"/>
      <p:bldP spid="46097" grpId="0" animBg="1"/>
      <p:bldP spid="46098" grpId="0" animBg="1"/>
      <p:bldP spid="46099" grpId="0"/>
      <p:bldP spid="46100" grpId="0"/>
      <p:bldP spid="46101" grpId="0"/>
      <p:bldP spid="46102" grpId="0"/>
      <p:bldP spid="46103" grpId="0"/>
      <p:bldP spid="46104" grpId="0"/>
      <p:bldP spid="46105" grpId="0" animBg="1"/>
      <p:bldP spid="46106" grpId="0" animBg="1"/>
      <p:bldP spid="461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4213" y="1341438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例</a:t>
            </a:r>
            <a:r>
              <a:rPr lang="en-US" altLang="zh-CN" sz="3600" b="1"/>
              <a:t>1   </a:t>
            </a:r>
            <a:r>
              <a:rPr lang="zh-CN" altLang="en-US" sz="3600" b="1"/>
              <a:t>解方程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276600" y="981075"/>
          <a:ext cx="2087563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609600" imgH="393700" progId="Equation.DSMT4">
                  <p:embed/>
                </p:oleObj>
              </mc:Choice>
              <mc:Fallback>
                <p:oleObj name="Equation" r:id="rId3" imgW="6096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81075"/>
                        <a:ext cx="2087563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84213" y="3284538"/>
            <a:ext cx="270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宋体" panose="02010600030101010101" pitchFamily="2" charset="-122"/>
              </a:rPr>
              <a:t>例</a:t>
            </a:r>
            <a:r>
              <a:rPr lang="en-US" altLang="zh-CN" sz="3600" b="1">
                <a:latin typeface="宋体" panose="02010600030101010101" pitchFamily="2" charset="-122"/>
              </a:rPr>
              <a:t>2  </a:t>
            </a:r>
            <a:r>
              <a:rPr lang="zh-CN" altLang="en-US" sz="3600" b="1">
                <a:latin typeface="宋体" panose="02010600030101010101" pitchFamily="2" charset="-122"/>
              </a:rPr>
              <a:t>解方程</a:t>
            </a:r>
          </a:p>
        </p:txBody>
      </p:sp>
      <p:grpSp>
        <p:nvGrpSpPr>
          <p:cNvPr id="6163" name="Group 19"/>
          <p:cNvGrpSpPr/>
          <p:nvPr/>
        </p:nvGrpSpPr>
        <p:grpSpPr bwMode="auto">
          <a:xfrm>
            <a:off x="3348038" y="3141663"/>
            <a:ext cx="3265487" cy="952500"/>
            <a:chOff x="1927" y="1207"/>
            <a:chExt cx="2057" cy="600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1975" y="151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927" y="1465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x-1</a:t>
              </a: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974" y="1495"/>
              <a:ext cx="9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600" y="1296"/>
              <a:ext cx="4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880" y="1480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(x-1)(x+2)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3282" y="1207"/>
              <a:ext cx="2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2023" y="121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x</a:t>
              </a: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2337" y="1325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-1</a:t>
              </a:r>
            </a:p>
          </p:txBody>
        </p:sp>
      </p:grpSp>
      <p:sp>
        <p:nvSpPr>
          <p:cNvPr id="6164" name="WordArt 6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2881312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应用新知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627313" y="1773238"/>
          <a:ext cx="2376487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公式" r:id="rId3" imgW="711200" imgH="393700" progId="Equation.3">
                  <p:embed/>
                </p:oleObj>
              </mc:Choice>
              <mc:Fallback>
                <p:oleObj name="公式" r:id="rId3" imgW="7112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773238"/>
                        <a:ext cx="2376487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627313" y="3357563"/>
          <a:ext cx="30607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公式" r:id="rId5" imgW="1078865" imgH="393700" progId="Equation.3">
                  <p:embed/>
                </p:oleObj>
              </mc:Choice>
              <mc:Fallback>
                <p:oleObj name="公式" r:id="rId5" imgW="1078865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357563"/>
                        <a:ext cx="3060700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5" name="WordArt 6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2881312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巩固新知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39750" y="1125538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练习：解方程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835150" y="213360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1.</a:t>
            </a:r>
            <a:endParaRPr lang="zh-CN" altLang="en-US" sz="3600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908175" y="3500438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2.</a:t>
            </a:r>
            <a:endParaRPr lang="zh-CN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8313" y="1412875"/>
            <a:ext cx="78279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chemeClr val="tx2"/>
                </a:solidFill>
              </a:rPr>
              <a:t>你认为解分式方程时容易犯的错误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chemeClr val="tx2"/>
                </a:solidFill>
              </a:rPr>
              <a:t>有哪些？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90352" y="1046163"/>
            <a:ext cx="78279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2"/>
                </a:solidFill>
              </a:rPr>
              <a:t>你认为解分式方程时容易犯的错误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2"/>
                </a:solidFill>
              </a:rPr>
              <a:t>有哪些？</a:t>
            </a:r>
            <a:endParaRPr lang="zh-CN" alt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33995" y="2526860"/>
            <a:ext cx="824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3600" b="1" dirty="0"/>
              <a:t>(1)去分母时，原方程的整式部分漏乘．</a:t>
            </a:r>
            <a:endParaRPr lang="zh-CN" altLang="en-US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91939" y="3527425"/>
            <a:ext cx="81359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/>
              <a:t>(2)约去分母后，分子是多项式时</a:t>
            </a:r>
            <a:r>
              <a:rPr lang="zh-CN" altLang="en-US" sz="3600" b="1" dirty="0" smtClean="0"/>
              <a:t>，没</a:t>
            </a:r>
            <a:r>
              <a:rPr lang="zh-CN" altLang="en-US" sz="3600" b="1" dirty="0"/>
              <a:t>有注意添括号．(因分数线有括号的作用）   </a:t>
            </a:r>
            <a:endParaRPr lang="zh-CN" alt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90352" y="4862513"/>
            <a:ext cx="8135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/>
              <a:t>(3)增根不舍掉</a:t>
            </a:r>
            <a:r>
              <a:rPr lang="zh-CN" altLang="en-US" sz="3600" b="1" dirty="0" smtClean="0"/>
              <a:t>。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  <p:bldP spid="307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8839200" cy="262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一艘轮船在静水中的最大航速为20千米/时,它沿江以最大航速顺流航行100千米所用时间,与以最大航速逆流航行60千米所用时间相等,江水的流速为多少?</a:t>
            </a:r>
            <a:endParaRPr lang="en-US" altLang="zh-CN" sz="3200" b="1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3810000"/>
            <a:ext cx="77676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3333CC"/>
                </a:solidFill>
                <a:latin typeface="楷体_GB2312" pitchFamily="49" charset="-122"/>
                <a:ea typeface="楷体_GB2312" pitchFamily="49" charset="-122"/>
              </a:rPr>
              <a:t>解:</a:t>
            </a:r>
            <a:r>
              <a:rPr lang="zh-CN" altLang="en-US" sz="3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设江水的流速为 </a:t>
            </a:r>
            <a:r>
              <a:rPr lang="zh-CN" altLang="en-US" sz="30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 </a:t>
            </a:r>
            <a:r>
              <a:rPr lang="zh-CN" altLang="en-US" sz="3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千米/时，根据题意，得</a:t>
            </a:r>
          </a:p>
        </p:txBody>
      </p:sp>
      <p:graphicFrame>
        <p:nvGraphicFramePr>
          <p:cNvPr id="19460" name="Object 4"/>
          <p:cNvGraphicFramePr/>
          <p:nvPr/>
        </p:nvGraphicFramePr>
        <p:xfrm>
          <a:off x="685800" y="4724400"/>
          <a:ext cx="295275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977265" imgH="393700" progId="Equation.3">
                  <p:embed/>
                </p:oleObj>
              </mc:Choice>
              <mc:Fallback>
                <p:oleObj r:id="rId3" imgW="977265" imgH="3937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295275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427538" y="4652963"/>
            <a:ext cx="4716462" cy="1808162"/>
          </a:xfrm>
          <a:prstGeom prst="wedgeEllipseCallout">
            <a:avLst>
              <a:gd name="adj1" fmla="val -68278"/>
              <a:gd name="adj2" fmla="val -12333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思考：所列方程和以前学过的方程有什么不同？</a:t>
            </a:r>
            <a:endParaRPr lang="en-US" altLang="zh-CN" sz="2800" b="1" dirty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611188" y="0"/>
            <a:ext cx="3419475" cy="105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情景导</a:t>
            </a:r>
            <a:r>
              <a:rPr lang="zh-CN" altLang="en-US" sz="60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fill="hold"/>
                                        <p:tgtEl>
                                          <p:spTgt spid="1945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fill="hold"/>
                                        <p:tgtEl>
                                          <p:spTgt spid="1946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fill="hold"/>
                                        <p:tgtEl>
                                          <p:spTgt spid="1946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548607" y="3284835"/>
            <a:ext cx="698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像这样，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分母中含有未知数的方程叫做</a:t>
            </a:r>
            <a:r>
              <a:rPr lang="zh-CN" altLang="en-US" sz="3200" b="1" dirty="0">
                <a:solidFill>
                  <a:srgbClr val="0066FF"/>
                </a:solidFill>
                <a:latin typeface="Comic Sans MS" panose="030F0702030302020204" pitchFamily="66" charset="0"/>
              </a:rPr>
              <a:t>分式方程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。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20044" y="4869160"/>
            <a:ext cx="6840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以前学过的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分母中不含有未知数的方程叫做</a:t>
            </a:r>
            <a:r>
              <a:rPr lang="zh-CN" altLang="en-US" sz="3200" b="1" dirty="0">
                <a:solidFill>
                  <a:srgbClr val="0066FF"/>
                </a:solidFill>
                <a:latin typeface="Comic Sans MS" panose="030F0702030302020204" pitchFamily="66" charset="0"/>
              </a:rPr>
              <a:t>整式方程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。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2050" name="Object 5"/>
          <p:cNvGraphicFramePr/>
          <p:nvPr/>
        </p:nvGraphicFramePr>
        <p:xfrm>
          <a:off x="2701132" y="1916410"/>
          <a:ext cx="29527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3" imgW="977265" imgH="393700" progId="Equation.3">
                  <p:embed/>
                </p:oleObj>
              </mc:Choice>
              <mc:Fallback>
                <p:oleObj r:id="rId3" imgW="977265" imgH="393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132" y="1916410"/>
                        <a:ext cx="295275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WordArt 6"/>
          <p:cNvSpPr>
            <a:spLocks noChangeArrowheads="1" noChangeShapeType="1" noTextEdit="1"/>
          </p:cNvSpPr>
          <p:nvPr/>
        </p:nvSpPr>
        <p:spPr bwMode="auto">
          <a:xfrm>
            <a:off x="396330" y="692745"/>
            <a:ext cx="3419475" cy="105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概念提升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 descr="水滴"/>
          <p:cNvGraphicFramePr/>
          <p:nvPr/>
        </p:nvGraphicFramePr>
        <p:xfrm>
          <a:off x="533400" y="2286000"/>
          <a:ext cx="15176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r:id="rId3" imgW="812165" imgH="393700" progId="Equation.DSMT4">
                  <p:embed/>
                </p:oleObj>
              </mc:Choice>
              <mc:Fallback>
                <p:oleObj r:id="rId3" imgW="812165" imgH="393700" progId="Equation.DSMT4">
                  <p:embed/>
                  <p:pic>
                    <p:nvPicPr>
                      <p:cNvPr id="0" name="Object 2" descr="水滴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0237" b="-1628"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151765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5"/>
                              <a:srcRect l="30237" b="-1628"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 descr="水滴"/>
          <p:cNvGraphicFramePr/>
          <p:nvPr/>
        </p:nvGraphicFramePr>
        <p:xfrm>
          <a:off x="685800" y="990600"/>
          <a:ext cx="12938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r:id="rId6" imgW="786765" imgH="393700" progId="Equation.DSMT4">
                  <p:embed/>
                </p:oleObj>
              </mc:Choice>
              <mc:Fallback>
                <p:oleObj r:id="rId6" imgW="786765" imgH="393700" progId="Equation.DSMT4">
                  <p:embed/>
                  <p:pic>
                    <p:nvPicPr>
                      <p:cNvPr id="0" name="Object 3" descr="水滴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511" b="-1961"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12938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5"/>
                              <a:srcRect l="23511" b="-1961"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 descr="水滴"/>
          <p:cNvGraphicFramePr/>
          <p:nvPr/>
        </p:nvGraphicFramePr>
        <p:xfrm>
          <a:off x="533400" y="3505200"/>
          <a:ext cx="14462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r:id="rId8" imgW="799465" imgH="393700" progId="Equation.DSMT4">
                  <p:embed/>
                </p:oleObj>
              </mc:Choice>
              <mc:Fallback>
                <p:oleObj r:id="rId8" imgW="799465" imgH="393700" progId="Equation.DSMT4">
                  <p:embed/>
                  <p:pic>
                    <p:nvPicPr>
                      <p:cNvPr id="0" name="Object 4" descr="水滴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551" b="-4025"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14462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5"/>
                              <a:srcRect l="25551" b="-4025"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 descr="水滴"/>
          <p:cNvGraphicFramePr/>
          <p:nvPr/>
        </p:nvGraphicFramePr>
        <p:xfrm>
          <a:off x="3048000" y="2286000"/>
          <a:ext cx="15954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r:id="rId10" imgW="1015365" imgH="393700" progId="Equation.DSMT4">
                  <p:embed/>
                </p:oleObj>
              </mc:Choice>
              <mc:Fallback>
                <p:oleObj r:id="rId10" imgW="1015365" imgH="393700" progId="Equation.DSMT4">
                  <p:embed/>
                  <p:pic>
                    <p:nvPicPr>
                      <p:cNvPr id="0" name="Object 5" descr="水滴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1790" b="-4523"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15954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5"/>
                              <a:srcRect l="21790" b="-4523"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/>
          <p:nvPr/>
        </p:nvGraphicFramePr>
        <p:xfrm>
          <a:off x="2667000" y="3505200"/>
          <a:ext cx="204946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r:id="rId12" imgW="1091565" imgH="393700" progId="Equation.3">
                  <p:embed/>
                </p:oleObj>
              </mc:Choice>
              <mc:Fallback>
                <p:oleObj r:id="rId12" imgW="1091565" imgH="3937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994" b="2040"/>
                      <a:stretch>
                        <a:fillRect/>
                      </a:stretch>
                    </p:blipFill>
                    <p:spPr bwMode="auto">
                      <a:xfrm>
                        <a:off x="2667000" y="3505200"/>
                        <a:ext cx="204946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/>
          <p:nvPr/>
        </p:nvGraphicFramePr>
        <p:xfrm>
          <a:off x="533400" y="4648200"/>
          <a:ext cx="14462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r:id="rId14" imgW="837565" imgH="393700" progId="Equation.3">
                  <p:embed/>
                </p:oleObj>
              </mc:Choice>
              <mc:Fallback>
                <p:oleObj r:id="rId14" imgW="837565" imgH="3937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0438"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144621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/>
          <p:nvPr/>
        </p:nvGraphicFramePr>
        <p:xfrm>
          <a:off x="2819400" y="4722813"/>
          <a:ext cx="182403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7" r:id="rId16" imgW="888365" imgH="393700" progId="Equation.DSMT4">
                  <p:embed/>
                </p:oleObj>
              </mc:Choice>
              <mc:Fallback>
                <p:oleObj r:id="rId16" imgW="888365" imgH="393700" progId="Equation.DSMT4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22813"/>
                        <a:ext cx="182403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/>
          <p:nvPr/>
        </p:nvGraphicFramePr>
        <p:xfrm>
          <a:off x="2971800" y="990600"/>
          <a:ext cx="16716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8" r:id="rId18" imgW="622300" imgH="419100" progId="Equation.DSMT4">
                  <p:embed/>
                </p:oleObj>
              </mc:Choice>
              <mc:Fallback>
                <p:oleObj r:id="rId18" imgW="622300" imgH="419100" progId="Equation.DSMT4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90600"/>
                        <a:ext cx="16716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04800" y="381000"/>
            <a:ext cx="8659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 下列方程中，哪些是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分式方程</a:t>
            </a:r>
            <a:r>
              <a:rPr lang="zh-CN" altLang="en-US" sz="2800" b="1">
                <a:latin typeface="Times New Roman" panose="02020603050405020304" pitchFamily="18" charset="0"/>
              </a:rPr>
              <a:t>？哪些是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整式方程？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4859338" y="908050"/>
            <a:ext cx="3960812" cy="223361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6300788" y="633888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分式方程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6156325" y="3141663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整式方程</a:t>
            </a:r>
          </a:p>
        </p:txBody>
      </p: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5003800" y="3860800"/>
            <a:ext cx="3960813" cy="23764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47 -0.02107 L 0.51979 -0.016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0.22048 0.3886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47674 0.3458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24496 0.4719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84 -0.04213 L 0.52812 -0.2259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6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5069 -0.3414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5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04167 L 0.7092 -0.1256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92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43854 0.026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27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utoUpdateAnimBg="0"/>
      <p:bldP spid="35858" grpId="0" animBg="1"/>
      <p:bldP spid="35861" grpId="0"/>
      <p:bldP spid="35863" grpId="0"/>
      <p:bldP spid="358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7489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回顾</a:t>
            </a:r>
            <a:r>
              <a:rPr lang="zh-CN" altLang="en-US" sz="2800" b="1"/>
              <a:t>：解整式方程：</a:t>
            </a:r>
          </a:p>
        </p:txBody>
      </p:sp>
      <p:graphicFrame>
        <p:nvGraphicFramePr>
          <p:cNvPr id="50185" name="Object 10"/>
          <p:cNvGraphicFramePr/>
          <p:nvPr/>
        </p:nvGraphicFramePr>
        <p:xfrm>
          <a:off x="323850" y="1628775"/>
          <a:ext cx="25193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公式" r:id="rId4" imgW="1040765" imgH="393700" progId="Equation.3">
                  <p:embed/>
                </p:oleObj>
              </mc:Choice>
              <mc:Fallback>
                <p:oleObj name="公式" r:id="rId4" imgW="1040765" imgH="3937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25193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WordArt 6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2881312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探究新知</a:t>
            </a:r>
          </a:p>
        </p:txBody>
      </p:sp>
      <p:sp>
        <p:nvSpPr>
          <p:cNvPr id="50195" name="Line 25"/>
          <p:cNvSpPr>
            <a:spLocks noChangeShapeType="1"/>
          </p:cNvSpPr>
          <p:nvPr/>
        </p:nvSpPr>
        <p:spPr bwMode="auto">
          <a:xfrm>
            <a:off x="7523163" y="5181600"/>
            <a:ext cx="1587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44275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0825" y="2636838"/>
            <a:ext cx="4105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方程两边同乘以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，得：</a:t>
            </a:r>
          </a:p>
        </p:txBody>
      </p:sp>
      <p:graphicFrame>
        <p:nvGraphicFramePr>
          <p:cNvPr id="22533" name="Object 5"/>
          <p:cNvGraphicFramePr/>
          <p:nvPr/>
        </p:nvGraphicFramePr>
        <p:xfrm>
          <a:off x="395288" y="3429000"/>
          <a:ext cx="38163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公式" r:id="rId6" imgW="1435100" imgH="203200" progId="Equation.3">
                  <p:embed/>
                </p:oleObj>
              </mc:Choice>
              <mc:Fallback>
                <p:oleObj name="公式" r:id="rId6" imgW="1435100" imgH="2032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429000"/>
                        <a:ext cx="38163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4149725"/>
            <a:ext cx="4895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解得：</a:t>
            </a:r>
          </a:p>
        </p:txBody>
      </p:sp>
      <p:grpSp>
        <p:nvGrpSpPr>
          <p:cNvPr id="50209" name="Group 33"/>
          <p:cNvGrpSpPr/>
          <p:nvPr/>
        </p:nvGrpSpPr>
        <p:grpSpPr bwMode="auto">
          <a:xfrm>
            <a:off x="1187450" y="4149725"/>
            <a:ext cx="1296988" cy="720725"/>
            <a:chOff x="748" y="2614"/>
            <a:chExt cx="817" cy="454"/>
          </a:xfrm>
        </p:grpSpPr>
        <p:sp>
          <p:nvSpPr>
            <p:cNvPr id="50200" name="Text Box 24"/>
            <p:cNvSpPr txBox="1">
              <a:spLocks noChangeArrowheads="1"/>
            </p:cNvSpPr>
            <p:nvPr/>
          </p:nvSpPr>
          <p:spPr bwMode="auto">
            <a:xfrm>
              <a:off x="748" y="2750"/>
              <a:ext cx="8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X=</a:t>
              </a:r>
            </a:p>
          </p:txBody>
        </p:sp>
        <p:graphicFrame>
          <p:nvGraphicFramePr>
            <p:cNvPr id="50201" name="Object 10"/>
            <p:cNvGraphicFramePr/>
            <p:nvPr/>
          </p:nvGraphicFramePr>
          <p:xfrm>
            <a:off x="1066" y="2614"/>
            <a:ext cx="329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3" name="公式" r:id="rId8" imgW="215900" imgH="393065" progId="Equation.3">
                    <p:embed/>
                  </p:oleObj>
                </mc:Choice>
                <mc:Fallback>
                  <p:oleObj name="公式" r:id="rId8" imgW="215900" imgH="393065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614"/>
                          <a:ext cx="329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210" name="Group 34"/>
          <p:cNvGrpSpPr/>
          <p:nvPr/>
        </p:nvGrpSpPr>
        <p:grpSpPr bwMode="auto">
          <a:xfrm>
            <a:off x="4356100" y="692150"/>
            <a:ext cx="4500563" cy="1584325"/>
            <a:chOff x="2744" y="436"/>
            <a:chExt cx="2835" cy="998"/>
          </a:xfrm>
        </p:grpSpPr>
        <p:sp>
          <p:nvSpPr>
            <p:cNvPr id="50202" name="Text Box 3"/>
            <p:cNvSpPr txBox="1">
              <a:spLocks noChangeArrowheads="1"/>
            </p:cNvSpPr>
            <p:nvPr/>
          </p:nvSpPr>
          <p:spPr bwMode="auto">
            <a:xfrm>
              <a:off x="2744" y="436"/>
              <a:ext cx="28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</a:rPr>
                <a:t>类比</a:t>
              </a:r>
              <a:r>
                <a:rPr lang="zh-CN" altLang="en-US" sz="2800" b="1"/>
                <a:t>：如何解分式方程？</a:t>
              </a:r>
            </a:p>
          </p:txBody>
        </p:sp>
        <p:graphicFrame>
          <p:nvGraphicFramePr>
            <p:cNvPr id="50203" name="Object 10"/>
            <p:cNvGraphicFramePr/>
            <p:nvPr/>
          </p:nvGraphicFramePr>
          <p:xfrm>
            <a:off x="3379" y="799"/>
            <a:ext cx="1587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4" r:id="rId10" imgW="977265" imgH="393700" progId="Equation.3">
                    <p:embed/>
                  </p:oleObj>
                </mc:Choice>
                <mc:Fallback>
                  <p:oleObj r:id="rId10" imgW="977265" imgH="393700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799"/>
                          <a:ext cx="1587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00563" y="2420938"/>
            <a:ext cx="46434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     方程两边同乘以</a:t>
            </a:r>
            <a:r>
              <a:rPr lang="en-US" altLang="zh-CN" sz="2800" b="1"/>
              <a:t>(20+v)(20-v) </a:t>
            </a:r>
            <a:r>
              <a:rPr lang="zh-CN" altLang="en-US" sz="2800" b="1"/>
              <a:t>，得：</a:t>
            </a:r>
          </a:p>
        </p:txBody>
      </p:sp>
      <p:graphicFrame>
        <p:nvGraphicFramePr>
          <p:cNvPr id="3" name="Object 5"/>
          <p:cNvGraphicFramePr/>
          <p:nvPr/>
        </p:nvGraphicFramePr>
        <p:xfrm>
          <a:off x="4787900" y="3429000"/>
          <a:ext cx="40322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公式" r:id="rId12" imgW="1497965" imgH="203200" progId="Equation.3">
                  <p:embed/>
                </p:oleObj>
              </mc:Choice>
              <mc:Fallback>
                <p:oleObj name="公式" r:id="rId12" imgW="1497965" imgH="2032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429000"/>
                        <a:ext cx="40322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0" y="4149725"/>
            <a:ext cx="3529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解得：</a:t>
            </a:r>
          </a:p>
        </p:txBody>
      </p:sp>
      <p:graphicFrame>
        <p:nvGraphicFramePr>
          <p:cNvPr id="22534" name="Object 6"/>
          <p:cNvGraphicFramePr/>
          <p:nvPr/>
        </p:nvGraphicFramePr>
        <p:xfrm>
          <a:off x="5867400" y="4221163"/>
          <a:ext cx="10763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r:id="rId14" imgW="367665" imgH="177800" progId="Equation.3">
                  <p:embed/>
                </p:oleObj>
              </mc:Choice>
              <mc:Fallback>
                <p:oleObj r:id="rId14" imgW="367665" imgH="177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21163"/>
                        <a:ext cx="10763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72000" y="4797425"/>
            <a:ext cx="3959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  <a:latin typeface="Comic Sans MS" panose="030F0702030302020204" pitchFamily="66" charset="0"/>
              </a:rPr>
              <a:t>检验</a:t>
            </a:r>
            <a:r>
              <a:rPr lang="zh-CN" altLang="en-US" sz="2800" b="1">
                <a:latin typeface="Comic Sans MS" panose="030F0702030302020204" pitchFamily="66" charset="0"/>
              </a:rPr>
              <a:t>：将v=5代入分式方程，左边=4=右边，所以v=5是原分式方程的解。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0" grpId="0" autoUpdateAnimBg="0"/>
      <p:bldP spid="2" grpId="0" autoUpdateAnimBg="0"/>
      <p:bldP spid="4" grpId="0" autoUpdateAnimBg="0"/>
      <p:bldP spid="225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3"/>
          <p:cNvSpPr txBox="1">
            <a:spLocks noChangeArrowheads="1"/>
          </p:cNvSpPr>
          <p:nvPr/>
        </p:nvSpPr>
        <p:spPr bwMode="auto">
          <a:xfrm>
            <a:off x="0" y="188913"/>
            <a:ext cx="426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试一试：</a:t>
            </a:r>
            <a:r>
              <a:rPr lang="zh-CN" altLang="en-US" sz="3200" b="1"/>
              <a:t>解分式方程：</a:t>
            </a:r>
          </a:p>
        </p:txBody>
      </p:sp>
      <p:graphicFrame>
        <p:nvGraphicFramePr>
          <p:cNvPr id="5122" name="Object 4"/>
          <p:cNvGraphicFramePr/>
          <p:nvPr/>
        </p:nvGraphicFramePr>
        <p:xfrm>
          <a:off x="2771775" y="765175"/>
          <a:ext cx="27368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3" imgW="1015365" imgH="393700" progId="Equation.3">
                  <p:embed/>
                </p:oleObj>
              </mc:Choice>
              <mc:Fallback>
                <p:oleObj r:id="rId3" imgW="1015365" imgH="3937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765175"/>
                        <a:ext cx="27368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28625" y="1843088"/>
            <a:ext cx="8572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解：方程两边同乘最简公分母（x-5）（x+5），得：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627313" y="2492375"/>
            <a:ext cx="1562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x+5=10</a:t>
            </a:r>
            <a:endParaRPr lang="en-US" altLang="zh-CN" sz="3200" b="1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3575" y="3251200"/>
            <a:ext cx="1408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解得：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627313" y="3355975"/>
            <a:ext cx="873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x=5</a:t>
            </a:r>
            <a:endParaRPr lang="en-US" altLang="zh-CN" sz="3200" b="1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68313" y="4365625"/>
            <a:ext cx="8497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tx2"/>
                </a:solidFill>
              </a:rPr>
              <a:t>检验：将x=5代入</a:t>
            </a:r>
            <a:r>
              <a:rPr lang="en-US" altLang="zh-CN" sz="3200" b="1" dirty="0">
                <a:solidFill>
                  <a:schemeClr val="tx2"/>
                </a:solidFill>
              </a:rPr>
              <a:t>x-5</a:t>
            </a:r>
            <a:r>
              <a:rPr lang="zh-CN" altLang="en-US" sz="3200" b="1" dirty="0">
                <a:solidFill>
                  <a:schemeClr val="tx2"/>
                </a:solidFill>
              </a:rPr>
              <a:t>、x</a:t>
            </a:r>
            <a:r>
              <a:rPr lang="zh-CN" altLang="en-US" sz="3200" b="1" baseline="30000" dirty="0">
                <a:solidFill>
                  <a:schemeClr val="tx2"/>
                </a:solidFill>
              </a:rPr>
              <a:t>2</a:t>
            </a:r>
            <a:r>
              <a:rPr lang="zh-CN" altLang="en-US" sz="3200" b="1" dirty="0">
                <a:solidFill>
                  <a:schemeClr val="tx2"/>
                </a:solidFill>
              </a:rPr>
              <a:t>-25的值都为0，相应分式无意义。所以x=5不是原分式方程的解。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116013" y="5516563"/>
            <a:ext cx="3856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∴原分式方程无解。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59" grpId="0" autoUpdateAnimBg="0"/>
      <p:bldP spid="235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73250" y="94456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533400" y="4648200"/>
            <a:ext cx="25908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178050" y="4068763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608263" y="820738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897188" y="676275"/>
            <a:ext cx="2879725" cy="6413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增根的定义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1188" y="1612900"/>
            <a:ext cx="7777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增根</a:t>
            </a:r>
            <a:r>
              <a:rPr lang="zh-CN" altLang="en-US" sz="3200" b="1" dirty="0">
                <a:latin typeface="Times New Roman" panose="02020603050405020304" pitchFamily="18" charset="0"/>
              </a:rPr>
              <a:t>:在去分母,将分式方程转化为整式方程的过程中出现的不适合于原方程的根.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124075" y="3052763"/>
            <a:ext cx="4824413" cy="579437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使最简公分母为零的根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096963" y="2547938"/>
            <a:ext cx="676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348038" y="2349500"/>
            <a:ext cx="295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······</a:t>
            </a:r>
            <a:endParaRPr lang="en-US" altLang="zh-CN" sz="32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940425" y="234950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···</a:t>
            </a:r>
            <a:endParaRPr lang="en-US" altLang="zh-CN" sz="32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 autoUpdateAnimBg="0"/>
      <p:bldP spid="2458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6099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华文新魏" panose="02010800040101010101" pitchFamily="2" charset="-122"/>
              </a:rPr>
              <a:t>1</a:t>
            </a:r>
            <a:r>
              <a:rPr lang="zh-CN" altLang="en-US" sz="3200" b="1" dirty="0">
                <a:ea typeface="华文新魏" panose="02010800040101010101" pitchFamily="2" charset="-122"/>
              </a:rPr>
              <a:t>、上面两个分式方程中，为什么</a:t>
            </a:r>
          </a:p>
        </p:txBody>
      </p:sp>
      <p:grpSp>
        <p:nvGrpSpPr>
          <p:cNvPr id="41990" name="Group 6"/>
          <p:cNvGrpSpPr/>
          <p:nvPr/>
        </p:nvGrpSpPr>
        <p:grpSpPr bwMode="auto">
          <a:xfrm>
            <a:off x="6156325" y="620713"/>
            <a:ext cx="2438400" cy="920750"/>
            <a:chOff x="2492" y="3203"/>
            <a:chExt cx="1492" cy="580"/>
          </a:xfrm>
        </p:grpSpPr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2544" y="3216"/>
              <a:ext cx="4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100</a:t>
              </a:r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2492" y="350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2496" y="3456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20+V</a:t>
              </a:r>
              <a:endParaRPr lang="en-US" altLang="zh-CN" sz="4000" b="1"/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3460" y="3203"/>
              <a:ext cx="3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60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3408" y="3491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3412" y="3456"/>
              <a:ext cx="5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20</a:t>
              </a:r>
              <a:r>
                <a:rPr lang="en-US" altLang="zh-CN" sz="2800" b="1"/>
                <a:t>-</a:t>
              </a:r>
              <a:r>
                <a:rPr lang="en-US" altLang="zh-CN" sz="2800" b="1">
                  <a:latin typeface="宋体" panose="02010600030101010101" pitchFamily="2" charset="-122"/>
                </a:rPr>
                <a:t>V</a:t>
              </a: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3099" y="3292"/>
              <a:ext cx="25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latin typeface="宋体" panose="02010600030101010101" pitchFamily="2" charset="-122"/>
                </a:rPr>
                <a:t>=</a:t>
              </a:r>
            </a:p>
          </p:txBody>
        </p:sp>
      </p:grp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95288" y="1341438"/>
            <a:ext cx="86042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a typeface="华文新魏" panose="02010800040101010101" pitchFamily="2" charset="-122"/>
              </a:rPr>
              <a:t>去分母后得到的整式方程的解就是它的解，而</a:t>
            </a:r>
          </a:p>
          <a:p>
            <a:r>
              <a:rPr lang="zh-CN" altLang="en-US" sz="3200" b="1" dirty="0">
                <a:ea typeface="华文新魏" panose="02010800040101010101" pitchFamily="2" charset="-122"/>
              </a:rPr>
              <a:t>　　　　　去分母后得到的整式方程的解却不</a:t>
            </a:r>
          </a:p>
          <a:p>
            <a:endParaRPr lang="zh-CN" altLang="en-US" sz="3200" b="1" dirty="0">
              <a:ea typeface="华文新魏" panose="02010800040101010101" pitchFamily="2" charset="-122"/>
            </a:endParaRP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471488" y="21923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2035" name="Group 51"/>
          <p:cNvGrpSpPr/>
          <p:nvPr/>
        </p:nvGrpSpPr>
        <p:grpSpPr bwMode="auto">
          <a:xfrm>
            <a:off x="323850" y="1700213"/>
            <a:ext cx="2151063" cy="952500"/>
            <a:chOff x="295" y="1071"/>
            <a:chExt cx="1355" cy="600"/>
          </a:xfrm>
        </p:grpSpPr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356" y="1084"/>
              <a:ext cx="2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295" y="1344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x-5</a:t>
              </a:r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1073" y="1071"/>
              <a:ext cx="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latin typeface="宋体" panose="02010600030101010101" pitchFamily="2" charset="-122"/>
                </a:rPr>
                <a:t>10</a:t>
              </a:r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1021" y="1359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712" y="1160"/>
              <a:ext cx="2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930" y="1344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x</a:t>
              </a:r>
              <a:r>
                <a:rPr lang="en-US" altLang="zh-CN" sz="2800" b="1" baseline="30000"/>
                <a:t>2</a:t>
              </a:r>
              <a:r>
                <a:rPr lang="en-US" altLang="zh-CN" sz="2800" b="1"/>
                <a:t>-25</a:t>
              </a:r>
            </a:p>
          </p:txBody>
        </p:sp>
      </p:grp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250825" y="2492375"/>
            <a:ext cx="424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ea typeface="华文新魏" panose="02010800040101010101" pitchFamily="2" charset="-122"/>
              </a:rPr>
              <a:t>是原分式方程的解呢？</a:t>
            </a:r>
          </a:p>
        </p:txBody>
      </p:sp>
      <p:grpSp>
        <p:nvGrpSpPr>
          <p:cNvPr id="42007" name="Group 23"/>
          <p:cNvGrpSpPr/>
          <p:nvPr/>
        </p:nvGrpSpPr>
        <p:grpSpPr bwMode="auto">
          <a:xfrm>
            <a:off x="900113" y="4557713"/>
            <a:ext cx="2376487" cy="928687"/>
            <a:chOff x="528" y="2535"/>
            <a:chExt cx="1453" cy="585"/>
          </a:xfrm>
        </p:grpSpPr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635" y="2548"/>
              <a:ext cx="2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 flipV="1">
              <a:off x="576" y="2845"/>
              <a:ext cx="33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528" y="2793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</a:rPr>
                <a:t>x-5</a:t>
              </a: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1352" y="2535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10</a:t>
              </a:r>
            </a:p>
          </p:txBody>
        </p:sp>
        <p:sp>
          <p:nvSpPr>
            <p:cNvPr id="42012" name="Line 28"/>
            <p:cNvSpPr>
              <a:spLocks noChangeShapeType="1"/>
            </p:cNvSpPr>
            <p:nvPr/>
          </p:nvSpPr>
          <p:spPr bwMode="auto">
            <a:xfrm>
              <a:off x="1300" y="2823"/>
              <a:ext cx="57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991" y="2624"/>
              <a:ext cx="2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3333FF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1261" y="2788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</a:rPr>
                <a:t>x</a:t>
              </a:r>
              <a:r>
                <a:rPr lang="en-US" altLang="zh-CN" sz="2800" b="1" baseline="30000">
                  <a:solidFill>
                    <a:srgbClr val="3333FF"/>
                  </a:solidFill>
                </a:rPr>
                <a:t>2</a:t>
              </a:r>
              <a:r>
                <a:rPr lang="en-US" altLang="zh-CN" sz="2800" b="1">
                  <a:solidFill>
                    <a:srgbClr val="3333FF"/>
                  </a:solidFill>
                </a:rPr>
                <a:t>-25</a:t>
              </a:r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4284663" y="2492375"/>
            <a:ext cx="4095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华文新魏" panose="02010800040101010101" pitchFamily="2" charset="-122"/>
              </a:rPr>
              <a:t>我们来观察去分母的过程</a:t>
            </a:r>
          </a:p>
        </p:txBody>
      </p:sp>
      <p:grpSp>
        <p:nvGrpSpPr>
          <p:cNvPr id="42016" name="Group 32"/>
          <p:cNvGrpSpPr/>
          <p:nvPr/>
        </p:nvGrpSpPr>
        <p:grpSpPr bwMode="auto">
          <a:xfrm>
            <a:off x="762000" y="2895600"/>
            <a:ext cx="2438400" cy="920750"/>
            <a:chOff x="2492" y="3203"/>
            <a:chExt cx="1492" cy="580"/>
          </a:xfrm>
        </p:grpSpPr>
        <p:sp>
          <p:nvSpPr>
            <p:cNvPr id="42017" name="Text Box 33"/>
            <p:cNvSpPr txBox="1">
              <a:spLocks noChangeArrowheads="1"/>
            </p:cNvSpPr>
            <p:nvPr/>
          </p:nvSpPr>
          <p:spPr bwMode="auto">
            <a:xfrm>
              <a:off x="2544" y="3216"/>
              <a:ext cx="4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100</a:t>
              </a:r>
            </a:p>
          </p:txBody>
        </p: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2492" y="3504"/>
              <a:ext cx="57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9" name="Text Box 35"/>
            <p:cNvSpPr txBox="1">
              <a:spLocks noChangeArrowheads="1"/>
            </p:cNvSpPr>
            <p:nvPr/>
          </p:nvSpPr>
          <p:spPr bwMode="auto">
            <a:xfrm>
              <a:off x="2496" y="3456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20+V</a:t>
              </a:r>
              <a:endParaRPr lang="en-US" altLang="zh-CN" sz="4000" b="1">
                <a:solidFill>
                  <a:srgbClr val="FF0000"/>
                </a:solidFill>
              </a:endParaRPr>
            </a:p>
          </p:txBody>
        </p:sp>
        <p:sp>
          <p:nvSpPr>
            <p:cNvPr id="42020" name="Text Box 36"/>
            <p:cNvSpPr txBox="1">
              <a:spLocks noChangeArrowheads="1"/>
            </p:cNvSpPr>
            <p:nvPr/>
          </p:nvSpPr>
          <p:spPr bwMode="auto">
            <a:xfrm>
              <a:off x="3460" y="3203"/>
              <a:ext cx="3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60</a:t>
              </a:r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3408" y="3491"/>
              <a:ext cx="57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2" name="Text Box 38"/>
            <p:cNvSpPr txBox="1">
              <a:spLocks noChangeArrowheads="1"/>
            </p:cNvSpPr>
            <p:nvPr/>
          </p:nvSpPr>
          <p:spPr bwMode="auto">
            <a:xfrm>
              <a:off x="3412" y="3456"/>
              <a:ext cx="5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20</a:t>
              </a:r>
              <a:r>
                <a:rPr lang="en-US" altLang="zh-CN" sz="2800" b="1">
                  <a:solidFill>
                    <a:srgbClr val="3333FF"/>
                  </a:solidFill>
                </a:rPr>
                <a:t>-</a:t>
              </a:r>
              <a:r>
                <a:rPr lang="en-US" altLang="zh-CN" sz="2800" b="1">
                  <a:solidFill>
                    <a:srgbClr val="3333FF"/>
                  </a:solidFill>
                  <a:latin typeface="宋体" panose="02010600030101010101" pitchFamily="2" charset="-122"/>
                </a:rPr>
                <a:t>V</a:t>
              </a:r>
            </a:p>
          </p:txBody>
        </p:sp>
        <p:sp>
          <p:nvSpPr>
            <p:cNvPr id="42023" name="Text Box 39"/>
            <p:cNvSpPr txBox="1">
              <a:spLocks noChangeArrowheads="1"/>
            </p:cNvSpPr>
            <p:nvPr/>
          </p:nvSpPr>
          <p:spPr bwMode="auto">
            <a:xfrm>
              <a:off x="3099" y="3292"/>
              <a:ext cx="2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solidFill>
                    <a:srgbClr val="3333FF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</p:grp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3429000" y="3408363"/>
            <a:ext cx="22098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5629275" y="3117850"/>
            <a:ext cx="305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100(20-v)=60(20+v)</a:t>
            </a: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5826125" y="4738688"/>
            <a:ext cx="1474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x+5=10</a:t>
            </a:r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flipV="1">
            <a:off x="3352800" y="5029200"/>
            <a:ext cx="2438400" cy="635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3076575" y="3032125"/>
            <a:ext cx="274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两边同乘</a:t>
            </a:r>
            <a:r>
              <a:rPr lang="en-US" altLang="zh-CN" sz="2000" b="1" dirty="0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(20+v)(20-v)</a:t>
            </a: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2909888" y="3376613"/>
            <a:ext cx="310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当</a:t>
            </a:r>
            <a:r>
              <a:rPr lang="en-US" altLang="zh-CN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v=5</a:t>
            </a:r>
            <a:r>
              <a:rPr lang="zh-CN" altLang="en-US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时</a:t>
            </a:r>
            <a:r>
              <a:rPr lang="en-US" altLang="zh-CN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,(20+v)(20-v)</a:t>
            </a:r>
            <a:r>
              <a:rPr lang="en-US" altLang="zh-CN" b="1">
                <a:solidFill>
                  <a:srgbClr val="CC3300"/>
                </a:solidFill>
              </a:rPr>
              <a:t>≠0</a:t>
            </a:r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3325813" y="4667250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两边同乘</a:t>
            </a:r>
            <a:r>
              <a:rPr lang="en-US" altLang="zh-CN" b="1">
                <a:solidFill>
                  <a:srgbClr val="CC3300"/>
                </a:solidFill>
              </a:rPr>
              <a:t>(x+5)(x-5)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3246438" y="5013325"/>
            <a:ext cx="2620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当</a:t>
            </a:r>
            <a:r>
              <a:rPr lang="en-US" altLang="zh-CN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x=5</a:t>
            </a:r>
            <a:r>
              <a:rPr lang="zh-CN" altLang="en-US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时</a:t>
            </a:r>
            <a:r>
              <a:rPr lang="en-US" altLang="zh-CN" sz="2000" b="1">
                <a:solidFill>
                  <a:srgbClr val="CC3300"/>
                </a:solidFill>
                <a:latin typeface="隶书" panose="02010509060101010101" charset="-122"/>
                <a:ea typeface="隶书" panose="02010509060101010101" charset="-122"/>
              </a:rPr>
              <a:t>, </a:t>
            </a:r>
            <a:r>
              <a:rPr lang="en-US" altLang="zh-CN" b="1">
                <a:solidFill>
                  <a:srgbClr val="CC3300"/>
                </a:solidFill>
              </a:rPr>
              <a:t>(x+5)(x-5)=0</a:t>
            </a: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609600" y="3702050"/>
            <a:ext cx="8283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a typeface="华文新魏" panose="02010800040101010101" pitchFamily="2" charset="-122"/>
              </a:rPr>
              <a:t>分式两边同乘了不为</a:t>
            </a:r>
            <a:r>
              <a:rPr lang="en-US" altLang="zh-CN" sz="3200" b="1" dirty="0">
                <a:ea typeface="华文新魏" panose="02010800040101010101" pitchFamily="2" charset="-122"/>
              </a:rPr>
              <a:t>0</a:t>
            </a:r>
            <a:r>
              <a:rPr lang="zh-CN" altLang="en-US" sz="3200" b="1" dirty="0">
                <a:ea typeface="华文新魏" panose="02010800040101010101" pitchFamily="2" charset="-122"/>
              </a:rPr>
              <a:t>的式子</a:t>
            </a:r>
            <a:r>
              <a:rPr lang="en-US" altLang="zh-CN" sz="3200" b="1" dirty="0">
                <a:ea typeface="华文新魏" panose="02010800040101010101" pitchFamily="2" charset="-122"/>
              </a:rPr>
              <a:t>,</a:t>
            </a:r>
            <a:r>
              <a:rPr lang="zh-CN" altLang="en-US" sz="3200" b="1" dirty="0">
                <a:ea typeface="华文新魏" panose="02010800040101010101" pitchFamily="2" charset="-122"/>
              </a:rPr>
              <a:t>所得整式方程的解与分式方程的解相同</a:t>
            </a:r>
            <a:r>
              <a:rPr lang="en-US" altLang="zh-CN" sz="3200" b="1" dirty="0"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533400" y="5348288"/>
            <a:ext cx="86106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华文新魏" panose="02010800040101010101" pitchFamily="2" charset="-122"/>
              </a:rPr>
              <a:t>分式两边同乘了等于</a:t>
            </a:r>
            <a:r>
              <a:rPr lang="en-US" altLang="zh-CN" sz="3200" b="1">
                <a:ea typeface="华文新魏" panose="02010800040101010101" pitchFamily="2" charset="-122"/>
              </a:rPr>
              <a:t>0</a:t>
            </a:r>
            <a:r>
              <a:rPr lang="zh-CN" altLang="en-US" sz="3200" b="1">
                <a:ea typeface="华文新魏" panose="02010800040101010101" pitchFamily="2" charset="-122"/>
              </a:rPr>
              <a:t>的式子</a:t>
            </a:r>
            <a:r>
              <a:rPr lang="en-US" altLang="zh-CN" sz="3200" b="1">
                <a:ea typeface="华文新魏" panose="02010800040101010101" pitchFamily="2" charset="-122"/>
              </a:rPr>
              <a:t>,</a:t>
            </a:r>
            <a:r>
              <a:rPr lang="zh-CN" altLang="en-US" sz="3200" b="1">
                <a:ea typeface="华文新魏" panose="02010800040101010101" pitchFamily="2" charset="-122"/>
              </a:rPr>
              <a:t>所得整式方程的解使分母为</a:t>
            </a:r>
            <a:r>
              <a:rPr lang="en-US" altLang="zh-CN" sz="3200" b="1">
                <a:ea typeface="华文新魏" panose="02010800040101010101" pitchFamily="2" charset="-122"/>
              </a:rPr>
              <a:t>0,</a:t>
            </a:r>
            <a:r>
              <a:rPr lang="zh-CN" altLang="en-US" sz="3200" b="1">
                <a:ea typeface="华文新魏" panose="02010800040101010101" pitchFamily="2" charset="-122"/>
              </a:rPr>
              <a:t>这个整式方程的解就不是原分式方程的解</a:t>
            </a:r>
            <a:r>
              <a:rPr lang="en-US" altLang="zh-CN" sz="3200" b="1">
                <a:ea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20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2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2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20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/>
      <p:bldP spid="42024" grpId="0" animBg="1"/>
      <p:bldP spid="42026" grpId="0"/>
      <p:bldP spid="42027" grpId="0" animBg="1"/>
      <p:bldP spid="42028" grpId="0"/>
      <p:bldP spid="42029" grpId="0"/>
      <p:bldP spid="42030" grpId="0"/>
      <p:bldP spid="42031" grpId="0"/>
      <p:bldP spid="42032" grpId="0"/>
      <p:bldP spid="420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395288" y="858838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ea typeface="华文新魏" panose="02010800040101010101" pitchFamily="2" charset="-122"/>
              </a:rPr>
              <a:t>2</a:t>
            </a:r>
            <a:r>
              <a:rPr lang="zh-CN" altLang="en-US" sz="3600" b="1">
                <a:ea typeface="华文新魏" panose="02010800040101010101" pitchFamily="2" charset="-122"/>
              </a:rPr>
              <a:t>、怎样检验所得整式方程的解是否是</a:t>
            </a:r>
          </a:p>
          <a:p>
            <a:r>
              <a:rPr lang="zh-CN" altLang="en-US" sz="3600" b="1">
                <a:ea typeface="华文新魏" panose="02010800040101010101" pitchFamily="2" charset="-122"/>
              </a:rPr>
              <a:t>原分式方程的解？</a:t>
            </a:r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1042988" y="2276475"/>
            <a:ext cx="6624637" cy="3097213"/>
          </a:xfrm>
          <a:prstGeom prst="wedgeRoundRectCallout">
            <a:avLst>
              <a:gd name="adj1" fmla="val -33755"/>
              <a:gd name="adj2" fmla="val -27653"/>
              <a:gd name="adj3" fmla="val 16667"/>
            </a:avLst>
          </a:prstGeom>
          <a:solidFill>
            <a:srgbClr val="3366FF"/>
          </a:solidFill>
          <a:ln w="952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FFFF00"/>
                </a:solidFill>
                <a:ea typeface="华文新魏" panose="02010800040101010101" pitchFamily="2" charset="-122"/>
              </a:rPr>
              <a:t>将整式方程的解代入最简公分母，如果最简公分母的值不为０，则整式方程的解是原分式方程的解，否则这个解就不是原分式方程的解．</a:t>
            </a:r>
          </a:p>
        </p:txBody>
      </p:sp>
      <p:sp>
        <p:nvSpPr>
          <p:cNvPr id="43041" name="WordArt 33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9" grpId="0"/>
      <p:bldP spid="43040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全屏显示(4:3)</PresentationFormat>
  <Paragraphs>114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汉仪小隶书简</vt:lpstr>
      <vt:lpstr>华文细黑</vt:lpstr>
      <vt:lpstr>华文新魏</vt:lpstr>
      <vt:lpstr>华文中宋</vt:lpstr>
      <vt:lpstr>楷体_GB2312</vt:lpstr>
      <vt:lpstr>隶书</vt:lpstr>
      <vt:lpstr>宋体</vt:lpstr>
      <vt:lpstr>宋体-18030</vt:lpstr>
      <vt:lpstr>微软雅黑</vt:lpstr>
      <vt:lpstr>Arial</vt:lpstr>
      <vt:lpstr>Comic Sans MS</vt:lpstr>
      <vt:lpstr>Times New Roman</vt:lpstr>
      <vt:lpstr>Wingdings</vt:lpstr>
      <vt:lpstr>WWW.2PPT.COM
</vt:lpstr>
      <vt:lpstr>Equation.3</vt:lpstr>
      <vt:lpstr>Equation.DSMT4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2022-01-07T06:53:57Z</dcterms:created>
  <dcterms:modified xsi:type="dcterms:W3CDTF">2023-01-16T20:15:02Z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1124FEFA79C94CDCAAB0248A33CC5567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