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999CA92-889D-4849-91DC-9136791658A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761BF47-902A-4F72-BA29-30F0003A340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BBA3A-2EF3-4585-8DF5-6D557255633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75B93-7355-427E-AEB6-8DF647533B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75B93-7355-427E-AEB6-8DF647533B59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796A5-ADFE-4BEC-A576-6BBE907F210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F931C-FA0C-49F7-ACBF-6431F9152B6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92C64-42B7-4505-8DB8-FF57301656E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8C9DD-94E0-4C77-97E2-A838E08D680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8F574-19DA-4683-BD22-4A0AEEE5212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935DF-4D07-4E99-8037-EFAC6FAE31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B12BB-8658-400B-A222-B6CF9D7755B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51591-B562-4FBD-9B9A-EB1EB6F9F7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02F47-B047-4313-B677-4261C8E8E91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5C2CC-7FB0-498A-BC6A-44D06B38BDA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BA856-C08B-4BE4-98EB-EB3B4F1E9F4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F3396-1C8D-4C65-AD75-1F548E0708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FF110-D2F3-4AB9-9A6A-BCBA8130EA0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D3579-CA89-471E-AF1B-A75145E33B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A38FF-E0A1-44B2-9091-C743829FE76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E7B84-1271-4E90-8357-6D6B81C161A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F2A9B-875A-4080-B0FC-183B234BDC2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2F86C-DD88-4C48-B8CC-90F117EE0FE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711DB-0D3D-4E32-9DF5-E7907263E5E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1A5DC-6845-4FFF-972D-C95BA498FFB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D49252A8-AF62-456A-9665-B5A65D859E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0B1D32B-1185-4B51-8E3A-49E1E14DD7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555776" y="3429000"/>
            <a:ext cx="388778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Grammar </a:t>
            </a:r>
            <a:r>
              <a:rPr lang="zh-CN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0" y="2060848"/>
            <a:ext cx="9143999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Dream Homes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051720" y="1154113"/>
            <a:ext cx="20875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Unit1</a:t>
            </a:r>
          </a:p>
        </p:txBody>
      </p:sp>
      <p:sp>
        <p:nvSpPr>
          <p:cNvPr id="6" name="矩形 5"/>
          <p:cNvSpPr/>
          <p:nvPr/>
        </p:nvSpPr>
        <p:spPr>
          <a:xfrm>
            <a:off x="2924753" y="537321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Oval 3"/>
          <p:cNvSpPr>
            <a:spLocks noChangeArrowheads="1"/>
          </p:cNvSpPr>
          <p:nvPr/>
        </p:nvSpPr>
        <p:spPr bwMode="auto">
          <a:xfrm>
            <a:off x="1835150" y="1700213"/>
            <a:ext cx="1512888" cy="5762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1763713" y="1196975"/>
            <a:ext cx="936625" cy="50323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900113" y="620713"/>
            <a:ext cx="5419725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AutoNum type="arabicPeriod"/>
            </a:pPr>
            <a:r>
              <a:rPr lang="en-US" altLang="zh-CN" sz="3200" b="1" dirty="0"/>
              <a:t>Mr. Wu has </a:t>
            </a:r>
            <a:r>
              <a:rPr lang="en-US" altLang="zh-CN" sz="3200" b="1" dirty="0">
                <a:solidFill>
                  <a:srgbClr val="F54BB0"/>
                </a:solidFill>
              </a:rPr>
              <a:t>two</a:t>
            </a:r>
            <a:r>
              <a:rPr lang="en-US" altLang="zh-CN" sz="3200" b="1" dirty="0"/>
              <a:t> children.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The</a:t>
            </a:r>
            <a:r>
              <a:rPr lang="en-US" altLang="zh-CN" sz="3200" b="1" dirty="0"/>
              <a:t> </a:t>
            </a:r>
            <a:r>
              <a:rPr lang="en-US" altLang="zh-CN" sz="3200" b="1" dirty="0">
                <a:solidFill>
                  <a:srgbClr val="F54BB0"/>
                </a:solidFill>
              </a:rPr>
              <a:t>first</a:t>
            </a:r>
            <a:r>
              <a:rPr lang="en-US" altLang="zh-CN" sz="3200" b="1" dirty="0"/>
              <a:t> child is a boy.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The</a:t>
            </a:r>
            <a:r>
              <a:rPr lang="en-US" altLang="zh-CN" sz="3200" b="1" dirty="0"/>
              <a:t> </a:t>
            </a:r>
            <a:r>
              <a:rPr lang="en-US" altLang="zh-CN" sz="3200" b="1" dirty="0">
                <a:solidFill>
                  <a:srgbClr val="F54BB0"/>
                </a:solidFill>
              </a:rPr>
              <a:t>second</a:t>
            </a:r>
            <a:r>
              <a:rPr lang="en-US" altLang="zh-CN" sz="3200" b="1" dirty="0"/>
              <a:t> is a girl.</a:t>
            </a:r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6588125" y="3213100"/>
            <a:ext cx="1008063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928688" y="0"/>
            <a:ext cx="42878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FF0000"/>
                </a:solidFill>
              </a:rPr>
              <a:t>Ordinal numbers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158081" y="2420888"/>
            <a:ext cx="6970713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/>
              <a:t>2. There are </a:t>
            </a:r>
            <a:r>
              <a:rPr lang="en-US" altLang="zh-CN" sz="3200" b="1" dirty="0">
                <a:solidFill>
                  <a:srgbClr val="F54BB0"/>
                </a:solidFill>
              </a:rPr>
              <a:t>five</a:t>
            </a:r>
            <a:r>
              <a:rPr lang="en-US" altLang="zh-CN" sz="3200" b="1" dirty="0"/>
              <a:t> floors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/>
              <a:t>in our teaching building.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/>
              <a:t>Our classroom is on </a:t>
            </a:r>
            <a:r>
              <a:rPr lang="en-US" altLang="zh-CN" sz="3200" b="1" dirty="0">
                <a:solidFill>
                  <a:srgbClr val="FF0000"/>
                </a:solidFill>
              </a:rPr>
              <a:t>the</a:t>
            </a:r>
            <a:r>
              <a:rPr lang="en-US" altLang="zh-CN" sz="3200" b="1" dirty="0"/>
              <a:t> </a:t>
            </a:r>
            <a:r>
              <a:rPr lang="en-US" altLang="zh-CN" sz="3200" b="1" dirty="0">
                <a:solidFill>
                  <a:srgbClr val="F54BB0"/>
                </a:solidFill>
              </a:rPr>
              <a:t>third</a:t>
            </a:r>
            <a:r>
              <a:rPr lang="en-US" altLang="zh-CN" sz="3200" b="1" dirty="0"/>
              <a:t> floor.</a:t>
            </a:r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4643438" y="4365625"/>
            <a:ext cx="1296987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4586" name="Oval 10"/>
          <p:cNvSpPr>
            <a:spLocks noChangeArrowheads="1"/>
          </p:cNvSpPr>
          <p:nvPr/>
        </p:nvSpPr>
        <p:spPr bwMode="auto">
          <a:xfrm>
            <a:off x="4211638" y="4868863"/>
            <a:ext cx="865187" cy="6477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611188" y="4179093"/>
            <a:ext cx="8207375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/>
              <a:t>3. There are </a:t>
            </a:r>
            <a:r>
              <a:rPr lang="en-US" altLang="zh-CN" sz="3200" b="1" dirty="0">
                <a:solidFill>
                  <a:srgbClr val="F54BB0"/>
                </a:solidFill>
              </a:rPr>
              <a:t>seven</a:t>
            </a:r>
            <a:r>
              <a:rPr lang="en-US" altLang="zh-CN" sz="3200" b="1" dirty="0"/>
              <a:t> days in a week.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/>
              <a:t>    Wednesday is </a:t>
            </a:r>
            <a:r>
              <a:rPr lang="en-US" altLang="zh-CN" sz="3200" b="1" dirty="0">
                <a:solidFill>
                  <a:srgbClr val="FF0000"/>
                </a:solidFill>
              </a:rPr>
              <a:t>the</a:t>
            </a:r>
            <a:r>
              <a:rPr lang="en-US" altLang="zh-CN" sz="3200" b="1" dirty="0"/>
              <a:t> </a:t>
            </a:r>
            <a:r>
              <a:rPr lang="en-US" altLang="zh-CN" sz="3200" b="1" dirty="0">
                <a:solidFill>
                  <a:srgbClr val="F54BB0"/>
                </a:solidFill>
              </a:rPr>
              <a:t>fourth</a:t>
            </a:r>
            <a:r>
              <a:rPr lang="en-US" altLang="zh-CN" sz="3200" b="1" dirty="0"/>
              <a:t> day of a week.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/>
              <a:t>    Thursday is </a:t>
            </a:r>
            <a:r>
              <a:rPr lang="en-US" altLang="zh-CN" sz="3200" b="1" dirty="0">
                <a:solidFill>
                  <a:srgbClr val="FF0000"/>
                </a:solidFill>
              </a:rPr>
              <a:t>the</a:t>
            </a:r>
            <a:r>
              <a:rPr lang="en-US" altLang="zh-CN" sz="3200" b="1" dirty="0"/>
              <a:t> </a:t>
            </a:r>
            <a:r>
              <a:rPr lang="en-US" altLang="zh-CN" sz="3200" b="1" dirty="0">
                <a:solidFill>
                  <a:srgbClr val="F54BB0"/>
                </a:solidFill>
              </a:rPr>
              <a:t>fifth</a:t>
            </a:r>
            <a:r>
              <a:rPr lang="en-US" altLang="zh-CN" sz="3200" b="1" dirty="0"/>
              <a:t> day of a week.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0" grpId="0"/>
      <p:bldP spid="24582" grpId="0"/>
      <p:bldP spid="24585" grpId="0"/>
      <p:bldP spid="2458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827088" y="0"/>
            <a:ext cx="6477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latin typeface="Times New Roman" panose="02020603050405020304" pitchFamily="18" charset="0"/>
              </a:rPr>
              <a:t>ordinal number</a:t>
            </a:r>
            <a:r>
              <a:rPr lang="zh-CN" altLang="en-US" sz="3600" b="1">
                <a:latin typeface="Times New Roman" panose="02020603050405020304" pitchFamily="18" charset="0"/>
              </a:rPr>
              <a:t>序数词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755576" y="836613"/>
            <a:ext cx="6481763" cy="558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1 = one                  1</a:t>
            </a:r>
            <a:r>
              <a:rPr lang="en-US" altLang="zh-CN" sz="36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st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= </a:t>
            </a:r>
            <a:r>
              <a:rPr lang="en-US" altLang="zh-CN" sz="3600" b="1">
                <a:solidFill>
                  <a:srgbClr val="F54BB0"/>
                </a:solidFill>
                <a:latin typeface="Times New Roman" panose="02020603050405020304" pitchFamily="18" charset="0"/>
              </a:rPr>
              <a:t>first</a:t>
            </a:r>
            <a:r>
              <a:rPr lang="en-US" altLang="zh-CN" sz="3600" b="1">
                <a:solidFill>
                  <a:srgbClr val="D60093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2 = two                  2</a:t>
            </a:r>
            <a:r>
              <a:rPr lang="en-US" altLang="zh-CN" sz="36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nd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3600" b="1">
                <a:solidFill>
                  <a:srgbClr val="D60093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F54BB0"/>
                </a:solidFill>
                <a:latin typeface="Times New Roman" panose="02020603050405020304" pitchFamily="18" charset="0"/>
              </a:rPr>
              <a:t>second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   3 = three                3</a:t>
            </a:r>
            <a:r>
              <a:rPr lang="en-US" altLang="zh-CN" sz="36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rd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= </a:t>
            </a:r>
            <a:r>
              <a:rPr lang="en-US" altLang="zh-CN" sz="3600" b="1">
                <a:solidFill>
                  <a:srgbClr val="F54BB0"/>
                </a:solidFill>
                <a:latin typeface="Times New Roman" panose="02020603050405020304" pitchFamily="18" charset="0"/>
              </a:rPr>
              <a:t>third</a:t>
            </a:r>
            <a:r>
              <a:rPr lang="en-US" altLang="zh-CN" sz="3600" b="1">
                <a:solidFill>
                  <a:srgbClr val="D60093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</a:t>
            </a:r>
            <a:r>
              <a:rPr lang="en-US" altLang="zh-CN" sz="3600" b="1">
                <a:latin typeface="Times New Roman" panose="02020603050405020304" pitchFamily="18" charset="0"/>
              </a:rPr>
              <a:t>4 = four                  4</a:t>
            </a:r>
            <a:r>
              <a:rPr lang="en-US" altLang="zh-CN" sz="3600" b="1" baseline="30000">
                <a:latin typeface="Times New Roman" panose="02020603050405020304" pitchFamily="18" charset="0"/>
              </a:rPr>
              <a:t>th</a:t>
            </a:r>
            <a:r>
              <a:rPr lang="en-US" altLang="zh-CN" sz="3600" b="1">
                <a:latin typeface="Times New Roman" panose="02020603050405020304" pitchFamily="18" charset="0"/>
              </a:rPr>
              <a:t> = fourth                 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5 = five                   5</a:t>
            </a:r>
            <a:r>
              <a:rPr lang="en-US" altLang="zh-CN" sz="36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th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=</a:t>
            </a:r>
            <a:r>
              <a:rPr lang="en-US" altLang="zh-CN" sz="3600" b="1">
                <a:solidFill>
                  <a:srgbClr val="D60093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F54BB0"/>
                </a:solidFill>
                <a:latin typeface="Times New Roman" panose="02020603050405020304" pitchFamily="18" charset="0"/>
              </a:rPr>
              <a:t>fifth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   </a:t>
            </a:r>
            <a:r>
              <a:rPr lang="en-US" altLang="zh-CN" sz="3600" b="1">
                <a:latin typeface="Times New Roman" panose="02020603050405020304" pitchFamily="18" charset="0"/>
              </a:rPr>
              <a:t>6 = six                     6</a:t>
            </a:r>
            <a:r>
              <a:rPr lang="en-US" altLang="zh-CN" sz="3600" b="1" baseline="30000">
                <a:latin typeface="Times New Roman" panose="02020603050405020304" pitchFamily="18" charset="0"/>
              </a:rPr>
              <a:t>th</a:t>
            </a:r>
            <a:r>
              <a:rPr lang="en-US" altLang="zh-CN" sz="3600" b="1">
                <a:latin typeface="Times New Roman" panose="02020603050405020304" pitchFamily="18" charset="0"/>
              </a:rPr>
              <a:t> = sixth                    7 = seven                7</a:t>
            </a:r>
            <a:r>
              <a:rPr lang="en-US" altLang="zh-CN" sz="3600" b="1" baseline="30000">
                <a:latin typeface="Times New Roman" panose="02020603050405020304" pitchFamily="18" charset="0"/>
              </a:rPr>
              <a:t>th</a:t>
            </a:r>
            <a:r>
              <a:rPr lang="en-US" altLang="zh-CN" sz="3600" b="1">
                <a:latin typeface="Times New Roman" panose="02020603050405020304" pitchFamily="18" charset="0"/>
              </a:rPr>
              <a:t> = seventh              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8 = eight                 8</a:t>
            </a:r>
            <a:r>
              <a:rPr lang="en-US" altLang="zh-CN" sz="36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th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= eighth                  9 = nine                  9</a:t>
            </a:r>
            <a:r>
              <a:rPr lang="en-US" altLang="zh-CN" sz="36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th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zh-CN" sz="3600" b="1">
                <a:solidFill>
                  <a:srgbClr val="F54BB0"/>
                </a:solidFill>
                <a:latin typeface="Times New Roman" panose="02020603050405020304" pitchFamily="18" charset="0"/>
              </a:rPr>
              <a:t>ninth</a:t>
            </a:r>
            <a:r>
              <a:rPr lang="en-US" altLang="zh-CN" sz="3600" b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D60093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600" b="1">
                <a:latin typeface="Times New Roman" panose="02020603050405020304" pitchFamily="18" charset="0"/>
              </a:rPr>
              <a:t>            10 = ten                  10</a:t>
            </a:r>
            <a:r>
              <a:rPr lang="en-US" altLang="zh-CN" sz="3600" b="1" baseline="30000">
                <a:latin typeface="Times New Roman" panose="02020603050405020304" pitchFamily="18" charset="0"/>
              </a:rPr>
              <a:t>th</a:t>
            </a:r>
            <a:r>
              <a:rPr lang="en-US" altLang="zh-CN" sz="3600" b="1">
                <a:latin typeface="Times New Roman" panose="02020603050405020304" pitchFamily="18" charset="0"/>
              </a:rPr>
              <a:t> = tenth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79512" y="116632"/>
            <a:ext cx="8892480" cy="6741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11 = eleven                    11</a:t>
            </a:r>
            <a:r>
              <a:rPr lang="en-US" altLang="zh-CN" sz="3600" b="1" baseline="30000" dirty="0">
                <a:latin typeface="Times New Roman" panose="02020603050405020304" pitchFamily="18" charset="0"/>
              </a:rPr>
              <a:t>th</a:t>
            </a:r>
            <a:r>
              <a:rPr lang="en-US" altLang="zh-CN" sz="3600" b="1" dirty="0">
                <a:latin typeface="Times New Roman" panose="02020603050405020304" pitchFamily="18" charset="0"/>
              </a:rPr>
              <a:t> = eleventh           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12 = twelve                    12</a:t>
            </a:r>
            <a:r>
              <a:rPr lang="en-US" altLang="zh-CN" sz="36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th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zh-CN" sz="3600" b="1" dirty="0">
                <a:solidFill>
                  <a:srgbClr val="F54BB0"/>
                </a:solidFill>
                <a:latin typeface="Times New Roman" panose="02020603050405020304" pitchFamily="18" charset="0"/>
              </a:rPr>
              <a:t>twelfth </a:t>
            </a:r>
            <a:r>
              <a:rPr lang="en-US" altLang="zh-CN" sz="3600" b="1" dirty="0">
                <a:latin typeface="Times New Roman" panose="02020603050405020304" pitchFamily="18" charset="0"/>
              </a:rPr>
              <a:t>                    13 = thirteen                 13</a:t>
            </a:r>
            <a:r>
              <a:rPr lang="en-US" altLang="zh-CN" sz="3600" b="1" baseline="30000" dirty="0">
                <a:latin typeface="Times New Roman" panose="02020603050405020304" pitchFamily="18" charset="0"/>
              </a:rPr>
              <a:t>th</a:t>
            </a:r>
            <a:r>
              <a:rPr lang="en-US" altLang="zh-CN" sz="3600" b="1" dirty="0">
                <a:latin typeface="Times New Roman" panose="02020603050405020304" pitchFamily="18" charset="0"/>
              </a:rPr>
              <a:t> = thirteenth         14 = fourteen                14</a:t>
            </a:r>
            <a:r>
              <a:rPr lang="en-US" altLang="zh-CN" sz="3600" b="1" baseline="30000" dirty="0">
                <a:latin typeface="Times New Roman" panose="02020603050405020304" pitchFamily="18" charset="0"/>
              </a:rPr>
              <a:t>th</a:t>
            </a:r>
            <a:r>
              <a:rPr lang="en-US" altLang="zh-CN" sz="3600" b="1" dirty="0">
                <a:latin typeface="Times New Roman" panose="02020603050405020304" pitchFamily="18" charset="0"/>
              </a:rPr>
              <a:t> =fourteenth         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15 = fifteen                    15</a:t>
            </a:r>
            <a:r>
              <a:rPr lang="en-US" altLang="zh-CN" sz="36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th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= fifteenth</a:t>
            </a:r>
            <a:r>
              <a:rPr lang="en-US" altLang="zh-CN" sz="3600" b="1" dirty="0">
                <a:latin typeface="Times New Roman" panose="02020603050405020304" pitchFamily="18" charset="0"/>
              </a:rPr>
              <a:t>             16 = sixteen                   16</a:t>
            </a:r>
            <a:r>
              <a:rPr lang="en-US" altLang="zh-CN" sz="3600" b="1" baseline="30000" dirty="0">
                <a:latin typeface="Times New Roman" panose="02020603050405020304" pitchFamily="18" charset="0"/>
              </a:rPr>
              <a:t>th</a:t>
            </a:r>
            <a:r>
              <a:rPr lang="en-US" altLang="zh-CN" sz="3600" b="1" dirty="0">
                <a:latin typeface="Times New Roman" panose="02020603050405020304" pitchFamily="18" charset="0"/>
              </a:rPr>
              <a:t> =sixteenth              17 = seventeen               17</a:t>
            </a:r>
            <a:r>
              <a:rPr lang="en-US" altLang="zh-CN" sz="3600" b="1" baseline="30000" dirty="0">
                <a:latin typeface="Times New Roman" panose="02020603050405020304" pitchFamily="18" charset="0"/>
              </a:rPr>
              <a:t>th</a:t>
            </a:r>
            <a:r>
              <a:rPr lang="en-US" altLang="zh-CN" sz="3600" b="1" dirty="0">
                <a:latin typeface="Times New Roman" panose="02020603050405020304" pitchFamily="18" charset="0"/>
              </a:rPr>
              <a:t> = seventeenth        18 = eighteen                 18</a:t>
            </a:r>
            <a:r>
              <a:rPr lang="en-US" altLang="zh-CN" sz="3600" b="1" baseline="30000" dirty="0">
                <a:latin typeface="Times New Roman" panose="02020603050405020304" pitchFamily="18" charset="0"/>
              </a:rPr>
              <a:t>th</a:t>
            </a:r>
            <a:r>
              <a:rPr lang="en-US" altLang="zh-CN" sz="3600" b="1" dirty="0">
                <a:latin typeface="Times New Roman" panose="02020603050405020304" pitchFamily="18" charset="0"/>
              </a:rPr>
              <a:t> =eighteenth                    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19 = nineteen                 19</a:t>
            </a:r>
            <a:r>
              <a:rPr lang="en-US" altLang="zh-CN" sz="36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th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=nineteenth       </a:t>
            </a:r>
            <a:r>
              <a:rPr lang="en-US" altLang="zh-CN" sz="3600" b="1" dirty="0">
                <a:latin typeface="Times New Roman" panose="02020603050405020304" pitchFamily="18" charset="0"/>
              </a:rPr>
              <a:t>  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20 = twenty                     20</a:t>
            </a:r>
            <a:r>
              <a:rPr lang="en-US" altLang="zh-CN" sz="36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th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zh-CN" sz="3600" b="1" dirty="0">
                <a:solidFill>
                  <a:srgbClr val="F54BB0"/>
                </a:solidFill>
                <a:latin typeface="Times New Roman" panose="02020603050405020304" pitchFamily="18" charset="0"/>
              </a:rPr>
              <a:t>twentieth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    21 = twenty-one              21</a:t>
            </a:r>
            <a:r>
              <a:rPr lang="en-US" altLang="zh-CN" sz="36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st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= twenty-first       22 = twenty-two             22</a:t>
            </a:r>
            <a:r>
              <a:rPr lang="en-US" altLang="zh-CN" sz="36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nd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= twenty-second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763713" y="1341438"/>
            <a:ext cx="6480175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30 = thirty          30</a:t>
            </a:r>
            <a:r>
              <a:rPr lang="en-US" altLang="zh-CN" sz="3600" b="1" baseline="30000">
                <a:latin typeface="Times New Roman" panose="02020603050405020304" pitchFamily="18" charset="0"/>
              </a:rPr>
              <a:t>th</a:t>
            </a:r>
            <a:r>
              <a:rPr lang="en-US" altLang="zh-CN" sz="3600" b="1">
                <a:latin typeface="Times New Roman" panose="02020603050405020304" pitchFamily="18" charset="0"/>
              </a:rPr>
              <a:t> = thirt</a:t>
            </a:r>
            <a:r>
              <a:rPr lang="en-US" altLang="zh-CN" sz="3600" b="1">
                <a:solidFill>
                  <a:srgbClr val="F54BB0"/>
                </a:solidFill>
                <a:latin typeface="Times New Roman" panose="02020603050405020304" pitchFamily="18" charset="0"/>
              </a:rPr>
              <a:t>ieth</a:t>
            </a:r>
            <a:r>
              <a:rPr lang="en-US" altLang="zh-CN" sz="3600" b="1">
                <a:latin typeface="Times New Roman" panose="02020603050405020304" pitchFamily="18" charset="0"/>
              </a:rPr>
              <a:t>          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40 = forty</a:t>
            </a:r>
            <a:r>
              <a:rPr lang="en-US" altLang="zh-CN" sz="3600" b="1">
                <a:latin typeface="Times New Roman" panose="02020603050405020304" pitchFamily="18" charset="0"/>
              </a:rPr>
              <a:t>           40</a:t>
            </a:r>
            <a:r>
              <a:rPr lang="en-US" altLang="zh-CN" sz="3600" b="1" baseline="30000">
                <a:latin typeface="Times New Roman" panose="02020603050405020304" pitchFamily="18" charset="0"/>
              </a:rPr>
              <a:t>th</a:t>
            </a:r>
            <a:r>
              <a:rPr lang="en-US" altLang="zh-CN" sz="3600" b="1">
                <a:latin typeface="Times New Roman" panose="02020603050405020304" pitchFamily="18" charset="0"/>
              </a:rPr>
              <a:t> = fort</a:t>
            </a:r>
            <a:r>
              <a:rPr lang="en-US" altLang="zh-CN" sz="3600" b="1">
                <a:solidFill>
                  <a:srgbClr val="F54BB0"/>
                </a:solidFill>
                <a:latin typeface="Times New Roman" panose="02020603050405020304" pitchFamily="18" charset="0"/>
              </a:rPr>
              <a:t>ieth</a:t>
            </a:r>
            <a:r>
              <a:rPr lang="en-US" altLang="zh-CN" sz="3600" b="1">
                <a:latin typeface="Times New Roman" panose="02020603050405020304" pitchFamily="18" charset="0"/>
              </a:rPr>
              <a:t>                    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50 = fifty</a:t>
            </a:r>
            <a:r>
              <a:rPr lang="en-US" altLang="zh-CN" sz="3600" b="1">
                <a:latin typeface="Times New Roman" panose="02020603050405020304" pitchFamily="18" charset="0"/>
              </a:rPr>
              <a:t>            50</a:t>
            </a:r>
            <a:r>
              <a:rPr lang="en-US" altLang="zh-CN" sz="3600" b="1" baseline="30000">
                <a:latin typeface="Times New Roman" panose="02020603050405020304" pitchFamily="18" charset="0"/>
              </a:rPr>
              <a:t>th</a:t>
            </a:r>
            <a:r>
              <a:rPr lang="en-US" altLang="zh-CN" sz="3600" b="1">
                <a:latin typeface="Times New Roman" panose="02020603050405020304" pitchFamily="18" charset="0"/>
              </a:rPr>
              <a:t> = fift</a:t>
            </a:r>
            <a:r>
              <a:rPr lang="en-US" altLang="zh-CN" sz="3600" b="1">
                <a:solidFill>
                  <a:srgbClr val="F54BB0"/>
                </a:solidFill>
                <a:latin typeface="Times New Roman" panose="02020603050405020304" pitchFamily="18" charset="0"/>
              </a:rPr>
              <a:t>ieth</a:t>
            </a:r>
            <a:r>
              <a:rPr lang="en-US" altLang="zh-CN" sz="3600" b="1">
                <a:latin typeface="Times New Roman" panose="02020603050405020304" pitchFamily="18" charset="0"/>
              </a:rPr>
              <a:t>              60 = sixty           60</a:t>
            </a:r>
            <a:r>
              <a:rPr lang="en-US" altLang="zh-CN" sz="3600" b="1" baseline="30000">
                <a:latin typeface="Times New Roman" panose="02020603050405020304" pitchFamily="18" charset="0"/>
              </a:rPr>
              <a:t>th</a:t>
            </a:r>
            <a:r>
              <a:rPr lang="en-US" altLang="zh-CN" sz="3600" b="1">
                <a:latin typeface="Times New Roman" panose="02020603050405020304" pitchFamily="18" charset="0"/>
              </a:rPr>
              <a:t> =sixt</a:t>
            </a:r>
            <a:r>
              <a:rPr lang="en-US" altLang="zh-CN" sz="3600" b="1">
                <a:solidFill>
                  <a:srgbClr val="F54BB0"/>
                </a:solidFill>
                <a:latin typeface="Times New Roman" panose="02020603050405020304" pitchFamily="18" charset="0"/>
              </a:rPr>
              <a:t>ieth</a:t>
            </a:r>
            <a:r>
              <a:rPr lang="en-US" altLang="zh-CN" sz="3600" b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latin typeface="Times New Roman" panose="02020603050405020304" pitchFamily="18" charset="0"/>
              </a:rPr>
              <a:t>             70= seventy       70</a:t>
            </a:r>
            <a:r>
              <a:rPr lang="en-US" altLang="zh-CN" sz="3600" b="1" baseline="30000">
                <a:latin typeface="Times New Roman" panose="02020603050405020304" pitchFamily="18" charset="0"/>
              </a:rPr>
              <a:t>th</a:t>
            </a:r>
            <a:r>
              <a:rPr lang="en-US" altLang="zh-CN" sz="3600" b="1">
                <a:latin typeface="Times New Roman" panose="02020603050405020304" pitchFamily="18" charset="0"/>
              </a:rPr>
              <a:t> = sevent</a:t>
            </a:r>
            <a:r>
              <a:rPr lang="en-US" altLang="zh-CN" sz="3600" b="1">
                <a:solidFill>
                  <a:srgbClr val="F54BB0"/>
                </a:solidFill>
                <a:latin typeface="Times New Roman" panose="02020603050405020304" pitchFamily="18" charset="0"/>
              </a:rPr>
              <a:t>ieth</a:t>
            </a:r>
            <a:r>
              <a:rPr lang="en-US" altLang="zh-CN" sz="3600" b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latin typeface="Times New Roman" panose="02020603050405020304" pitchFamily="18" charset="0"/>
              </a:rPr>
              <a:t>           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80 = eighty</a:t>
            </a:r>
            <a:r>
              <a:rPr lang="en-US" altLang="zh-CN" sz="3600" b="1">
                <a:latin typeface="Times New Roman" panose="02020603050405020304" pitchFamily="18" charset="0"/>
              </a:rPr>
              <a:t>        80</a:t>
            </a:r>
            <a:r>
              <a:rPr lang="en-US" altLang="zh-CN" sz="3600" b="1" baseline="30000">
                <a:latin typeface="Times New Roman" panose="02020603050405020304" pitchFamily="18" charset="0"/>
              </a:rPr>
              <a:t>th</a:t>
            </a:r>
            <a:r>
              <a:rPr lang="en-US" altLang="zh-CN" sz="3600" b="1">
                <a:latin typeface="Times New Roman" panose="02020603050405020304" pitchFamily="18" charset="0"/>
              </a:rPr>
              <a:t> =eight</a:t>
            </a:r>
            <a:r>
              <a:rPr lang="en-US" altLang="zh-CN" sz="3600" b="1">
                <a:solidFill>
                  <a:srgbClr val="F54BB0"/>
                </a:solidFill>
                <a:latin typeface="Times New Roman" panose="02020603050405020304" pitchFamily="18" charset="0"/>
              </a:rPr>
              <a:t>ieth</a:t>
            </a:r>
            <a:r>
              <a:rPr lang="en-US" altLang="zh-CN" sz="3600" b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latin typeface="Times New Roman" panose="02020603050405020304" pitchFamily="18" charset="0"/>
              </a:rPr>
              <a:t>             90= ninety         90</a:t>
            </a:r>
            <a:r>
              <a:rPr lang="en-US" altLang="zh-CN" sz="3600" b="1" baseline="30000">
                <a:latin typeface="Times New Roman" panose="02020603050405020304" pitchFamily="18" charset="0"/>
              </a:rPr>
              <a:t>th</a:t>
            </a:r>
            <a:r>
              <a:rPr lang="en-US" altLang="zh-CN" sz="3600" b="1">
                <a:latin typeface="Times New Roman" panose="02020603050405020304" pitchFamily="18" charset="0"/>
              </a:rPr>
              <a:t> = ninet</a:t>
            </a:r>
            <a:r>
              <a:rPr lang="en-US" altLang="zh-CN" sz="3600" b="1">
                <a:solidFill>
                  <a:srgbClr val="F54BB0"/>
                </a:solidFill>
                <a:latin typeface="Times New Roman" panose="02020603050405020304" pitchFamily="18" charset="0"/>
              </a:rPr>
              <a:t>ieth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-74613" y="152400"/>
            <a:ext cx="92662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54BB0"/>
                </a:solidFill>
              </a:rPr>
              <a:t>Can you read and write the following phrases?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95536" y="908050"/>
            <a:ext cx="2735263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January 1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February 2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March 3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April 4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May 5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June 6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3050232" y="692150"/>
            <a:ext cx="418623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①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January the first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② the first of January 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3049836" y="1628775"/>
            <a:ext cx="48482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①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February the second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② the second of February 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3132386" y="2565400"/>
            <a:ext cx="4064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①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March the third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② the third of March 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3132014" y="3573463"/>
            <a:ext cx="40259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①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April the fourth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② the fourth of April 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3132014" y="4581525"/>
            <a:ext cx="35464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①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the fifth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② the fifth of May 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3132014" y="5516563"/>
            <a:ext cx="3684588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①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 the sixth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② the sixth of June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autoUpdateAnimBg="0"/>
      <p:bldP spid="28678" grpId="0" autoUpdateAnimBg="0"/>
      <p:bldP spid="28679" grpId="0" autoUpdateAnimBg="0"/>
      <p:bldP spid="28680" grpId="0" autoUpdateAnimBg="0"/>
      <p:bldP spid="28681" grpId="0" autoUpdateAnimBg="0"/>
      <p:bldP spid="2868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92075" y="76200"/>
            <a:ext cx="4784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/>
              <a:t>用所给词的适当形式填空</a:t>
            </a:r>
            <a:r>
              <a:rPr lang="en-US" altLang="zh-CN" sz="3200" b="1" dirty="0"/>
              <a:t>.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0" y="685800"/>
            <a:ext cx="9202738" cy="545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AutoNum type="arabicPeriod"/>
            </a:pPr>
            <a:r>
              <a:rPr lang="en-US" altLang="zh-CN" sz="3200" b="1" dirty="0">
                <a:solidFill>
                  <a:srgbClr val="000000"/>
                </a:solidFill>
              </a:rPr>
              <a:t>He gets the</a:t>
            </a:r>
            <a:r>
              <a:rPr lang="en-US" altLang="zh-CN" sz="3200" b="1" u="sng" dirty="0">
                <a:solidFill>
                  <a:srgbClr val="000000"/>
                </a:solidFill>
              </a:rPr>
              <a:t>               </a:t>
            </a:r>
            <a:r>
              <a:rPr lang="en-US" altLang="zh-CN" sz="3200" b="1" dirty="0">
                <a:solidFill>
                  <a:srgbClr val="000000"/>
                </a:solidFill>
              </a:rPr>
              <a:t> (one) in the English test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00"/>
                </a:solidFill>
              </a:rPr>
              <a:t>   this time.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00"/>
                </a:solidFill>
              </a:rPr>
              <a:t>2. Tom will come on the</a:t>
            </a:r>
            <a:r>
              <a:rPr lang="en-US" altLang="zh-CN" sz="3200" b="1" u="sng" dirty="0">
                <a:solidFill>
                  <a:srgbClr val="000000"/>
                </a:solidFill>
              </a:rPr>
              <a:t>           </a:t>
            </a:r>
            <a:r>
              <a:rPr lang="en-US" altLang="zh-CN" sz="3200" b="1" dirty="0">
                <a:solidFill>
                  <a:srgbClr val="000000"/>
                </a:solidFill>
              </a:rPr>
              <a:t>(twelve) of this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00"/>
                </a:solidFill>
              </a:rPr>
              <a:t>    month.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00"/>
                </a:solidFill>
              </a:rPr>
              <a:t>3. There are </a:t>
            </a:r>
            <a:r>
              <a:rPr lang="en-US" altLang="zh-CN" sz="3200" b="1" u="sng" dirty="0">
                <a:solidFill>
                  <a:srgbClr val="000000"/>
                </a:solidFill>
              </a:rPr>
              <a:t>          </a:t>
            </a:r>
            <a:r>
              <a:rPr lang="en-US" altLang="zh-CN" sz="3200" b="1" dirty="0">
                <a:solidFill>
                  <a:srgbClr val="000000"/>
                </a:solidFill>
              </a:rPr>
              <a:t>days in a week. Saturday is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00"/>
                </a:solidFill>
              </a:rPr>
              <a:t>    the  </a:t>
            </a:r>
            <a:r>
              <a:rPr lang="en-US" altLang="zh-CN" sz="3200" b="1" u="sng" dirty="0">
                <a:solidFill>
                  <a:srgbClr val="000000"/>
                </a:solidFill>
              </a:rPr>
              <a:t>               </a:t>
            </a:r>
            <a:r>
              <a:rPr lang="en-US" altLang="zh-CN" sz="3200" b="1" dirty="0">
                <a:solidFill>
                  <a:srgbClr val="000000"/>
                </a:solidFill>
              </a:rPr>
              <a:t> day . (seven)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00"/>
                </a:solidFill>
              </a:rPr>
              <a:t>4. This is my</a:t>
            </a:r>
            <a:r>
              <a:rPr lang="en-US" altLang="zh-CN" sz="3200" b="1" u="sng" dirty="0">
                <a:solidFill>
                  <a:srgbClr val="000000"/>
                </a:solidFill>
              </a:rPr>
              <a:t>             </a:t>
            </a:r>
            <a:r>
              <a:rPr lang="en-US" altLang="zh-CN" sz="3200" b="1" dirty="0">
                <a:solidFill>
                  <a:srgbClr val="000000"/>
                </a:solidFill>
              </a:rPr>
              <a:t>(three) time to come to NJ.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00"/>
                </a:solidFill>
              </a:rPr>
              <a:t>5. Mr. Green has</a:t>
            </a:r>
            <a:r>
              <a:rPr lang="en-US" altLang="zh-CN" sz="3200" b="1" u="sng" dirty="0">
                <a:solidFill>
                  <a:srgbClr val="000000"/>
                </a:solidFill>
              </a:rPr>
              <a:t>            </a:t>
            </a:r>
            <a:r>
              <a:rPr lang="en-US" altLang="zh-CN" sz="3200" b="1" dirty="0">
                <a:solidFill>
                  <a:srgbClr val="000000"/>
                </a:solidFill>
              </a:rPr>
              <a:t>children. Tom is the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00"/>
                </a:solidFill>
              </a:rPr>
              <a:t>    youngest. He is the</a:t>
            </a:r>
            <a:r>
              <a:rPr lang="en-US" altLang="zh-CN" sz="3200" b="1" u="sng" dirty="0">
                <a:solidFill>
                  <a:srgbClr val="000000"/>
                </a:solidFill>
              </a:rPr>
              <a:t>               </a:t>
            </a:r>
            <a:r>
              <a:rPr lang="en-US" altLang="zh-CN" sz="3200" b="1" dirty="0">
                <a:solidFill>
                  <a:srgbClr val="000000"/>
                </a:solidFill>
              </a:rPr>
              <a:t>child. (nine)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00"/>
                </a:solidFill>
              </a:rPr>
              <a:t>6. He is the </a:t>
            </a:r>
            <a:r>
              <a:rPr lang="en-US" altLang="zh-CN" sz="3200" b="1" u="sng" dirty="0">
                <a:solidFill>
                  <a:srgbClr val="000000"/>
                </a:solidFill>
              </a:rPr>
              <a:t>                        </a:t>
            </a:r>
            <a:r>
              <a:rPr lang="en-US" altLang="zh-CN" sz="3200" b="1" dirty="0">
                <a:solidFill>
                  <a:srgbClr val="000000"/>
                </a:solidFill>
              </a:rPr>
              <a:t> (twenty-one) League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00"/>
                </a:solidFill>
              </a:rPr>
              <a:t>     Member in our class.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971800" y="639763"/>
            <a:ext cx="9509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first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4572000" y="1630363"/>
            <a:ext cx="14906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twelfth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2362200" y="2620963"/>
            <a:ext cx="13335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seven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1447800" y="3124200"/>
            <a:ext cx="17160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seventh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2667000" y="3611563"/>
            <a:ext cx="10858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third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3352800" y="4068763"/>
            <a:ext cx="10175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nine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4387850" y="4525963"/>
            <a:ext cx="11747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ninth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2514600" y="5059363"/>
            <a:ext cx="23701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twenty-first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utoUpdateAnimBg="0"/>
      <p:bldP spid="29702" grpId="0" autoUpdateAnimBg="0"/>
      <p:bldP spid="29703" grpId="0" autoUpdateAnimBg="0"/>
      <p:bldP spid="29706" grpId="0" autoUpdateAnimBg="0"/>
      <p:bldP spid="29707" grpId="0" autoUpdateAnimBg="0"/>
      <p:bldP spid="2970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714625" y="142875"/>
            <a:ext cx="26463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B050"/>
                </a:solidFill>
              </a:rPr>
              <a:t>Translation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36525" y="777875"/>
            <a:ext cx="51641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FF"/>
                </a:solidFill>
              </a:rPr>
              <a:t>1. Tom</a:t>
            </a:r>
            <a:r>
              <a:rPr lang="zh-CN" altLang="en-US" sz="3200" b="1" dirty="0">
                <a:solidFill>
                  <a:srgbClr val="0000FF"/>
                </a:solidFill>
              </a:rPr>
              <a:t>是他家的第二孩子</a:t>
            </a:r>
            <a:r>
              <a:rPr lang="zh-CN" altLang="en-US" sz="3200" b="1" dirty="0"/>
              <a:t>．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533400" y="1249363"/>
            <a:ext cx="73739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Tom is the second child in his family.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22238" y="1858963"/>
            <a:ext cx="46021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FF"/>
                </a:solidFill>
              </a:rPr>
              <a:t>２</a:t>
            </a:r>
            <a:r>
              <a:rPr lang="en-US" altLang="zh-CN" sz="3200" b="1" dirty="0">
                <a:solidFill>
                  <a:srgbClr val="0000FF"/>
                </a:solidFill>
              </a:rPr>
              <a:t>. </a:t>
            </a:r>
            <a:r>
              <a:rPr lang="zh-CN" altLang="en-US" sz="3200" b="1" dirty="0">
                <a:solidFill>
                  <a:srgbClr val="0000FF"/>
                </a:solidFill>
              </a:rPr>
              <a:t>六月五号是我的生日</a:t>
            </a:r>
            <a:r>
              <a:rPr lang="en-US" altLang="zh-CN" sz="32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609600" y="2316163"/>
            <a:ext cx="67849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My birthday is on the fifth of June.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223838" y="2925763"/>
            <a:ext cx="56435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FF"/>
                </a:solidFill>
              </a:rPr>
              <a:t>3. </a:t>
            </a:r>
            <a:r>
              <a:rPr lang="zh-CN" altLang="en-US" sz="3200" b="1" dirty="0">
                <a:solidFill>
                  <a:srgbClr val="0000FF"/>
                </a:solidFill>
              </a:rPr>
              <a:t>这是我第三次在大海里游泳</a:t>
            </a:r>
            <a:r>
              <a:rPr lang="en-US" altLang="zh-CN" sz="32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531813" y="3382963"/>
            <a:ext cx="78501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This is my third time to swim in the sea.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228600" y="4068763"/>
            <a:ext cx="40116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FF"/>
                </a:solidFill>
              </a:rPr>
              <a:t>4. </a:t>
            </a:r>
            <a:r>
              <a:rPr lang="zh-CN" altLang="en-US" sz="3200" b="1" dirty="0">
                <a:solidFill>
                  <a:srgbClr val="0000FF"/>
                </a:solidFill>
              </a:rPr>
              <a:t>他住在第二十二楼</a:t>
            </a:r>
            <a:r>
              <a:rPr lang="en-US" altLang="zh-CN" sz="32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533400" y="4602163"/>
            <a:ext cx="71247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He lives on the twenty-second floor.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228600" y="5257800"/>
            <a:ext cx="441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FF"/>
                </a:solidFill>
              </a:rPr>
              <a:t>5. </a:t>
            </a:r>
            <a:r>
              <a:rPr lang="zh-CN" altLang="en-US" sz="3200" b="1" dirty="0">
                <a:solidFill>
                  <a:srgbClr val="0000FF"/>
                </a:solidFill>
              </a:rPr>
              <a:t>他一周去图书馆一次</a:t>
            </a:r>
            <a:r>
              <a:rPr lang="en-US" altLang="zh-CN" sz="32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609600" y="5745163"/>
            <a:ext cx="69469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He goes to the library once a week.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autoUpdateAnimBg="0"/>
      <p:bldP spid="30727" grpId="0" autoUpdateAnimBg="0"/>
      <p:bldP spid="3072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 descr="885a95189d155fcf42a9ad0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410" y="268218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116013" y="2276475"/>
            <a:ext cx="2736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000">
                <a:latin typeface="Times New Roman" panose="02020603050405020304" pitchFamily="18" charset="0"/>
              </a:rPr>
              <a:t>That’s all! 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1116013" y="3068638"/>
            <a:ext cx="26917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000" dirty="0">
                <a:latin typeface="Times New Roman" panose="02020603050405020304" pitchFamily="18" charset="0"/>
              </a:rPr>
              <a:t>Thank you</a:t>
            </a:r>
            <a:r>
              <a:rPr lang="en-US" altLang="zh-CN" sz="4000" dirty="0" smtClean="0">
                <a:latin typeface="Times New Roman" panose="02020603050405020304" pitchFamily="18" charset="0"/>
              </a:rPr>
              <a:t>! </a:t>
            </a:r>
            <a:endParaRPr lang="en-US" altLang="zh-CN" sz="4000" dirty="0">
              <a:latin typeface="Times New Roman" panose="02020603050405020304" pitchFamily="18" charset="0"/>
            </a:endParaRP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4788024" y="1484313"/>
            <a:ext cx="3529012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dirty="0"/>
              <a:t>Homework: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dirty="0"/>
              <a:t>1.</a:t>
            </a:r>
            <a:r>
              <a:rPr lang="zh-CN" altLang="en-US" sz="3200" dirty="0"/>
              <a:t>背诵本节课生词。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dirty="0"/>
              <a:t>2.</a:t>
            </a:r>
            <a:r>
              <a:rPr lang="zh-CN" altLang="en-US" sz="3200" dirty="0"/>
              <a:t>听</a:t>
            </a:r>
            <a:r>
              <a:rPr lang="en-US" altLang="zh-CN" sz="3200" dirty="0"/>
              <a:t>Reading</a:t>
            </a:r>
            <a:r>
              <a:rPr lang="zh-CN" altLang="en-US" sz="3200" dirty="0"/>
              <a:t>部分磁带。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2009962043567826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85813" y="500063"/>
            <a:ext cx="42195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Cardinal numbers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971550" y="1125538"/>
            <a:ext cx="736441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We can meet and use numbers every day.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Give students some examples. 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755650" y="2349500"/>
            <a:ext cx="78486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1- __________           2- ____________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3- __________           4-____________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5- __________           6- ____________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7- __________           8- ____________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9- __________           10- ____________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295400" y="2392363"/>
            <a:ext cx="7937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one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4876800" y="2362200"/>
            <a:ext cx="815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two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274763" y="2849563"/>
            <a:ext cx="10874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three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4876800" y="2819400"/>
            <a:ext cx="9286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four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219200" y="3276600"/>
            <a:ext cx="815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five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4876800" y="3276600"/>
            <a:ext cx="6588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six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1143000" y="3840163"/>
            <a:ext cx="11334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seven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4876800" y="3840163"/>
            <a:ext cx="1041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eight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1143000" y="4343400"/>
            <a:ext cx="9286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nine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4953000" y="4267200"/>
            <a:ext cx="7254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autoUpdateAnimBg="0"/>
      <p:bldP spid="16391" grpId="0" autoUpdateAnimBg="0"/>
      <p:bldP spid="16392" grpId="0" autoUpdateAnimBg="0"/>
      <p:bldP spid="16393" grpId="0" autoUpdateAnimBg="0"/>
      <p:bldP spid="16394" grpId="0" autoUpdateAnimBg="0"/>
      <p:bldP spid="16395" grpId="0" autoUpdateAnimBg="0"/>
      <p:bldP spid="16396" grpId="0" autoUpdateAnimBg="0"/>
      <p:bldP spid="16397" grpId="0" autoUpdateAnimBg="0"/>
      <p:bldP spid="16398" grpId="0" autoUpdateAnimBg="0"/>
      <p:bldP spid="1639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2009962043567826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755650" y="765175"/>
            <a:ext cx="8077200" cy="447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11- __________           12- ____________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13- __________           15-____________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18- __________           19- ____________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20- __________           30- ____________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40- __________           50- ____________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100- ___________    1,000- ____________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10,000- ____________________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100,000- _______________________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1,000,000- ______________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547813" y="765175"/>
            <a:ext cx="12684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eleven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364163" y="765175"/>
            <a:ext cx="12906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twelve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476375" y="1196975"/>
            <a:ext cx="15605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thirteen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5292725" y="1341438"/>
            <a:ext cx="12890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fifteen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476375" y="1773238"/>
            <a:ext cx="16287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eighteen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5364163" y="1773238"/>
            <a:ext cx="1651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nineteen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1547813" y="2205038"/>
            <a:ext cx="13573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twenty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5292725" y="2205038"/>
            <a:ext cx="11763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thirty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1547813" y="2708275"/>
            <a:ext cx="1041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forty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5435600" y="2708275"/>
            <a:ext cx="904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fifty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1547813" y="3213100"/>
            <a:ext cx="23844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one hundred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5435600" y="3213100"/>
            <a:ext cx="24971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one thousand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2051050" y="3716338"/>
            <a:ext cx="2428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ten thousand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2700338" y="4149725"/>
            <a:ext cx="40878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one hundred thousand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2555875" y="4652963"/>
            <a:ext cx="3886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one million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  <p:bldP spid="17413" grpId="0" autoUpdateAnimBg="0"/>
      <p:bldP spid="17414" grpId="0" autoUpdateAnimBg="0"/>
      <p:bldP spid="17415" grpId="0" autoUpdateAnimBg="0"/>
      <p:bldP spid="17416" grpId="0" autoUpdateAnimBg="0"/>
      <p:bldP spid="17417" grpId="0" autoUpdateAnimBg="0"/>
      <p:bldP spid="17418" grpId="0" autoUpdateAnimBg="0"/>
      <p:bldP spid="17419" grpId="0" autoUpdateAnimBg="0"/>
      <p:bldP spid="17420" grpId="0" autoUpdateAnimBg="0"/>
      <p:bldP spid="17421" grpId="0" autoUpdateAnimBg="0"/>
      <p:bldP spid="17422" grpId="0" autoUpdateAnimBg="0"/>
      <p:bldP spid="17423" grpId="0" autoUpdateAnimBg="0"/>
      <p:bldP spid="17424" grpId="0" autoUpdateAnimBg="0"/>
      <p:bldP spid="17425" grpId="0" autoUpdateAnimBg="0"/>
      <p:bldP spid="1742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467544" y="260350"/>
            <a:ext cx="8093075" cy="558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chemeClr val="tx2"/>
                </a:solidFill>
                <a:latin typeface="Times New Roman" panose="02020603050405020304" pitchFamily="18" charset="0"/>
                <a:ea typeface="Batang" pitchFamily="18" charset="-127"/>
              </a:rPr>
              <a:t>                        </a:t>
            </a:r>
          </a:p>
          <a:p>
            <a:pPr>
              <a:buFont typeface="Arial" panose="020B0604020202020204" pitchFamily="34" charset="0"/>
              <a:buNone/>
            </a:pPr>
            <a:endParaRPr lang="zh-CN" altLang="en-US" sz="3600" b="1" dirty="0">
              <a:solidFill>
                <a:schemeClr val="tx2"/>
              </a:solidFill>
              <a:latin typeface="Times New Roman" panose="02020603050405020304" pitchFamily="18" charset="0"/>
              <a:ea typeface="Batang" pitchFamily="18" charset="-127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chemeClr val="tx2"/>
                </a:solidFill>
                <a:latin typeface="Times New Roman" panose="02020603050405020304" pitchFamily="18" charset="0"/>
                <a:ea typeface="Batang" pitchFamily="18" charset="-127"/>
              </a:rPr>
              <a:t>      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Batang" pitchFamily="18" charset="-127"/>
              </a:rPr>
              <a:t>2,007=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Batang" pitchFamily="18" charset="-127"/>
              </a:rPr>
              <a:t>    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Batang" pitchFamily="18" charset="-127"/>
              </a:rPr>
              <a:t>     28,324=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Batang" pitchFamily="18" charset="-127"/>
              </a:rPr>
              <a:t>  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Batang" pitchFamily="18" charset="-127"/>
              </a:rPr>
              <a:t> 567,215=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sz="3600" b="1" dirty="0">
              <a:solidFill>
                <a:srgbClr val="0000FF"/>
              </a:solidFill>
              <a:latin typeface="Times New Roman" panose="02020603050405020304" pitchFamily="18" charset="0"/>
              <a:ea typeface="Batang" pitchFamily="18" charset="-127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Batang" pitchFamily="18" charset="-127"/>
              </a:rPr>
              <a:t>5,778,125=</a:t>
            </a:r>
          </a:p>
          <a:p>
            <a:pPr>
              <a:buFont typeface="Arial" panose="020B0604020202020204" pitchFamily="34" charset="0"/>
              <a:buNone/>
            </a:pPr>
            <a:endParaRPr lang="zh-CN" altLang="en-US" sz="3600" b="1" dirty="0">
              <a:solidFill>
                <a:srgbClr val="0000FF"/>
              </a:solidFill>
              <a:latin typeface="Times New Roman" panose="02020603050405020304" pitchFamily="18" charset="0"/>
              <a:ea typeface="Batang" pitchFamily="18" charset="-127"/>
            </a:endParaRP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2571750" y="428625"/>
            <a:ext cx="42370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54BB0"/>
                </a:solidFill>
                <a:latin typeface="Times New Roman" panose="02020603050405020304" pitchFamily="18" charset="0"/>
              </a:rPr>
              <a:t>How do we say them</a:t>
            </a:r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2915568" y="1341438"/>
            <a:ext cx="43259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Batang" pitchFamily="18" charset="-127"/>
              </a:rPr>
              <a:t>two thousand </a:t>
            </a:r>
            <a:r>
              <a:rPr lang="en-US" altLang="zh-CN" sz="3200" b="1" dirty="0">
                <a:solidFill>
                  <a:schemeClr val="folHlink"/>
                </a:solidFill>
                <a:latin typeface="Times New Roman" panose="02020603050405020304" pitchFamily="18" charset="0"/>
                <a:ea typeface="Batang" pitchFamily="18" charset="-127"/>
              </a:rPr>
              <a:t>and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Batang" pitchFamily="18" charset="-127"/>
              </a:rPr>
              <a:t> seven</a:t>
            </a:r>
          </a:p>
        </p:txBody>
      </p:sp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2843982" y="2205038"/>
            <a:ext cx="6705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Batang" pitchFamily="18" charset="-127"/>
              </a:rPr>
              <a:t>twenty-eight thousand, three hundred </a:t>
            </a:r>
            <a:r>
              <a:rPr lang="en-US" altLang="zh-CN" sz="3200" b="1" dirty="0">
                <a:solidFill>
                  <a:schemeClr val="folHlink"/>
                </a:solidFill>
                <a:latin typeface="Times New Roman" panose="02020603050405020304" pitchFamily="18" charset="0"/>
                <a:ea typeface="Batang" pitchFamily="18" charset="-127"/>
              </a:rPr>
              <a:t>and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Batang" pitchFamily="18" charset="-127"/>
              </a:rPr>
              <a:t> twenty-four</a:t>
            </a:r>
          </a:p>
        </p:txBody>
      </p:sp>
      <p:sp>
        <p:nvSpPr>
          <p:cNvPr id="18439" name="Text Box 8"/>
          <p:cNvSpPr txBox="1">
            <a:spLocks noChangeArrowheads="1"/>
          </p:cNvSpPr>
          <p:nvPr/>
        </p:nvSpPr>
        <p:spPr bwMode="auto">
          <a:xfrm>
            <a:off x="2483768" y="3357563"/>
            <a:ext cx="63404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Batang" pitchFamily="18" charset="-127"/>
              </a:rPr>
              <a:t>five hundred and sixty-seven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Batang" pitchFamily="18" charset="-127"/>
              </a:rPr>
              <a:t>thousand, two hundred </a:t>
            </a:r>
            <a:r>
              <a:rPr lang="en-US" altLang="zh-CN" sz="3200" b="1" dirty="0">
                <a:solidFill>
                  <a:schemeClr val="folHlink"/>
                </a:solidFill>
                <a:latin typeface="Times New Roman" panose="02020603050405020304" pitchFamily="18" charset="0"/>
                <a:ea typeface="Batang" pitchFamily="18" charset="-127"/>
              </a:rPr>
              <a:t>and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Batang" pitchFamily="18" charset="-127"/>
              </a:rPr>
              <a:t> fifteen</a:t>
            </a:r>
          </a:p>
        </p:txBody>
      </p:sp>
      <p:sp>
        <p:nvSpPr>
          <p:cNvPr id="18440" name="Text Box 9"/>
          <p:cNvSpPr txBox="1">
            <a:spLocks noChangeArrowheads="1"/>
          </p:cNvSpPr>
          <p:nvPr/>
        </p:nvSpPr>
        <p:spPr bwMode="auto">
          <a:xfrm>
            <a:off x="2772693" y="4508500"/>
            <a:ext cx="578326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Batang" pitchFamily="18" charset="-127"/>
              </a:rPr>
              <a:t>five million, seven hundred </a:t>
            </a:r>
            <a:r>
              <a:rPr lang="en-US" altLang="zh-CN" sz="3200" b="1" dirty="0">
                <a:solidFill>
                  <a:schemeClr val="folHlink"/>
                </a:solidFill>
                <a:latin typeface="Times New Roman" panose="02020603050405020304" pitchFamily="18" charset="0"/>
                <a:ea typeface="Batang" pitchFamily="18" charset="-127"/>
              </a:rPr>
              <a:t>and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Batang" pitchFamily="18" charset="-127"/>
              </a:rPr>
              <a:t>seventy-eight thousand,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Batang" pitchFamily="18" charset="-127"/>
              </a:rPr>
              <a:t>one hundred </a:t>
            </a:r>
            <a:r>
              <a:rPr lang="en-US" altLang="zh-CN" sz="3200" b="1" dirty="0">
                <a:solidFill>
                  <a:schemeClr val="folHlink"/>
                </a:solidFill>
                <a:latin typeface="Times New Roman" panose="02020603050405020304" pitchFamily="18" charset="0"/>
                <a:ea typeface="Batang" pitchFamily="18" charset="-127"/>
              </a:rPr>
              <a:t>and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Batang" pitchFamily="18" charset="-127"/>
              </a:rPr>
              <a:t> twenty-five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utoUpdateAnimBg="0"/>
      <p:bldP spid="18438" grpId="0" autoUpdateAnimBg="0"/>
      <p:bldP spid="18439" grpId="0" autoUpdateAnimBg="0"/>
      <p:bldP spid="1844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286000" y="214313"/>
            <a:ext cx="46212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54BB0"/>
                </a:solidFill>
                <a:latin typeface="Times New Roman" panose="02020603050405020304" pitchFamily="18" charset="0"/>
              </a:rPr>
              <a:t>How do we write them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971550" y="836613"/>
            <a:ext cx="5588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1. one hundred and twenty-five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971550" y="1412875"/>
            <a:ext cx="7462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2. two thousand three hundred and eleven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187624" y="2420938"/>
            <a:ext cx="47767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3. ten thousand and eleven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42938" y="3286125"/>
            <a:ext cx="81835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4.one hundred thousand one hundred and two</a:t>
            </a:r>
            <a:endParaRPr lang="zh-CN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468313" y="4149725"/>
            <a:ext cx="6762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5. Two million three hundred and two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539750" y="5013325"/>
            <a:ext cx="80597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6. nine hundred million eight thousand seven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    hundred and eight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6659563" y="836613"/>
            <a:ext cx="7937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125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7740650" y="1916113"/>
            <a:ext cx="1098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2,311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6516688" y="2492375"/>
            <a:ext cx="1301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10,011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7164388" y="3716338"/>
            <a:ext cx="15049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100,102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6858000" y="4581525"/>
            <a:ext cx="2286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2,000,302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4716463" y="5589588"/>
            <a:ext cx="18097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9,008,708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6" grpId="0" autoUpdateAnimBg="0"/>
      <p:bldP spid="19467" grpId="0" autoUpdateAnimBg="0"/>
      <p:bldP spid="19468" grpId="0" autoUpdateAnimBg="0"/>
      <p:bldP spid="19469" grpId="0" autoUpdateAnimBg="0"/>
      <p:bldP spid="19470" grpId="0" autoUpdateAnimBg="0"/>
      <p:bldP spid="1947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714375" y="1285875"/>
            <a:ext cx="2030413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dirty="0">
                <a:latin typeface="Arial Black" panose="020B0A04020102020204" pitchFamily="34" charset="0"/>
              </a:rPr>
              <a:t>￥</a:t>
            </a:r>
            <a:r>
              <a:rPr lang="en-US" altLang="zh-CN" sz="2800" dirty="0">
                <a:latin typeface="Arial Black" panose="020B0A04020102020204" pitchFamily="34" charset="0"/>
              </a:rPr>
              <a:t>598.00 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714375" y="2500313"/>
            <a:ext cx="2386013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>
                <a:latin typeface="Arial Black" panose="020B0A04020102020204" pitchFamily="34" charset="0"/>
              </a:rPr>
              <a:t>￥</a:t>
            </a:r>
            <a:r>
              <a:rPr lang="en-US" altLang="zh-CN" sz="2800">
                <a:latin typeface="Arial Black" panose="020B0A04020102020204" pitchFamily="34" charset="0"/>
              </a:rPr>
              <a:t>7,493.00 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714375" y="4214813"/>
            <a:ext cx="1976438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/>
              <a:t>￥</a:t>
            </a:r>
            <a:r>
              <a:rPr lang="zh-CN" altLang="en-US"/>
              <a:t> </a:t>
            </a:r>
            <a:r>
              <a:rPr lang="en-US" altLang="zh-CN" sz="2800">
                <a:latin typeface="Arial Black" panose="020B0A04020102020204" pitchFamily="34" charset="0"/>
              </a:rPr>
              <a:t>422.00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11188" y="1844675"/>
            <a:ext cx="79406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five hundred and ninety-eight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84213" y="3141663"/>
            <a:ext cx="79406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seven thousand, four hundred and ninety-three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755650" y="4941888"/>
            <a:ext cx="5962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four hundred and twenty-two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autoUpdateAnimBg="0"/>
      <p:bldP spid="20487" grpId="0" autoUpdateAnimBg="0"/>
      <p:bldP spid="2048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116013" y="1341438"/>
            <a:ext cx="2332037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/>
              <a:t>￥</a:t>
            </a:r>
            <a:r>
              <a:rPr lang="zh-CN" altLang="en-US"/>
              <a:t> </a:t>
            </a:r>
            <a:r>
              <a:rPr lang="en-US" altLang="zh-CN" sz="2800">
                <a:latin typeface="Arial Black" panose="020B0A04020102020204" pitchFamily="34" charset="0"/>
              </a:rPr>
              <a:t>6,390.00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042988" y="2781300"/>
            <a:ext cx="2568575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/>
              <a:t>￥</a:t>
            </a:r>
            <a:r>
              <a:rPr lang="zh-CN" altLang="en-US"/>
              <a:t> </a:t>
            </a:r>
            <a:r>
              <a:rPr lang="en-US" altLang="zh-CN" sz="2800">
                <a:latin typeface="Arial Black" panose="020B0A04020102020204" pitchFamily="34" charset="0"/>
              </a:rPr>
              <a:t>12,312.00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79450" y="1905000"/>
            <a:ext cx="7854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six thousand, three hundred and ninety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827088" y="3573463"/>
            <a:ext cx="73310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twelve thousand, three hundred and twelve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utoUpdateAnimBg="0"/>
      <p:bldP spid="2151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042988" y="188913"/>
            <a:ext cx="70294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54BB0"/>
                </a:solidFill>
              </a:rPr>
              <a:t>Can you read and write them?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628527" y="928688"/>
            <a:ext cx="2362200" cy="545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/>
              <a:t>5553 2901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sz="3200" b="1"/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/>
              <a:t>5558 6390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sz="3200" b="1"/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/>
              <a:t>5554 3986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sz="3200" b="1"/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/>
              <a:t>5552 0928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sz="3200" b="1"/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/>
              <a:t>5556 7385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sz="3200" b="1"/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/>
              <a:t>5557 2118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4716463" y="692150"/>
            <a:ext cx="382428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five, five, five,  three,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two, nine, zero,  one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773364" y="1700213"/>
            <a:ext cx="37846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five, five, five,  eight,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six, three, nine,  zero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4628902" y="2708275"/>
            <a:ext cx="390366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five, five, five,  four,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three, nine, eight,  six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4844802" y="3644900"/>
            <a:ext cx="390366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five, five, five,  two,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zero, nine, two,  eight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4347914" y="4581525"/>
            <a:ext cx="42703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five, five, five,  six,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seven, three, eight,  five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4486027" y="5516563"/>
            <a:ext cx="387826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five, five, five,  seven,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two, one, one,  eight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utoUpdateAnimBg="0"/>
      <p:bldP spid="22534" grpId="0" autoUpdateAnimBg="0"/>
      <p:bldP spid="22535" grpId="0" autoUpdateAnimBg="0"/>
      <p:bldP spid="22536" grpId="0" build="allAtOnce" autoUpdateAnimBg="0"/>
      <p:bldP spid="22537" grpId="0" autoUpdateAnimBg="0"/>
      <p:bldP spid="2253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11560" y="695102"/>
            <a:ext cx="84597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Here are some years. Can you read and write them?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827460" y="1774602"/>
            <a:ext cx="1085850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/>
              <a:t>1320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/>
              <a:t>1546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/>
              <a:t>1378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/>
              <a:t>1785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/>
              <a:t>1872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/>
              <a:t>1999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/>
              <a:t>2000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/>
              <a:t>2007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2073648" y="1720627"/>
            <a:ext cx="29638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thirteen, twenty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2014910" y="2258789"/>
            <a:ext cx="29860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fifteen, forty-six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2040310" y="2792189"/>
            <a:ext cx="40814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thirteen, seventy-eight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2040310" y="3249389"/>
            <a:ext cx="39227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seventeen, eighty-five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2040310" y="3706589"/>
            <a:ext cx="39227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eighteen, seventy-two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2002210" y="4149502"/>
            <a:ext cx="38528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nineteen, ninety-nine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2145085" y="4721002"/>
            <a:ext cx="2543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thousand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2145085" y="5221064"/>
            <a:ext cx="43672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thousand and seven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utoUpdateAnimBg="0"/>
      <p:bldP spid="23558" grpId="0" autoUpdateAnimBg="0"/>
      <p:bldP spid="23559" grpId="0" autoUpdateAnimBg="0"/>
      <p:bldP spid="23560" grpId="0" autoUpdateAnimBg="0"/>
      <p:bldP spid="23561" grpId="0" autoUpdateAnimBg="0"/>
      <p:bldP spid="23562" grpId="0" autoUpdateAnimBg="0"/>
      <p:bldP spid="23563" grpId="0" autoUpdateAnimBg="0"/>
      <p:bldP spid="23564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ABC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C模板">
      <a:majorFont>
        <a:latin typeface="Arial"/>
        <a:ea typeface="微软雅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BC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主题38</Template>
  <TotalTime>0</TotalTime>
  <Words>970</Words>
  <Application>Microsoft Office PowerPoint</Application>
  <PresentationFormat>全屏显示(4:3)</PresentationFormat>
  <Paragraphs>203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Batang</vt:lpstr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2017-01-21T06:37:00Z</dcterms:created>
  <dcterms:modified xsi:type="dcterms:W3CDTF">2023-01-16T20:15:20Z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49C88D04FEB7452A9C1866EF3CC3E1EA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