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 dirty="0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A8BEB9C-7AA2-409E-8604-B1B490570A6C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1B31FC5-2735-4B56-B189-03877A59DABA}" type="slidenum">
              <a:rPr lang="en-US" altLang="zh-CN"/>
              <a:t>2</a:t>
            </a:fld>
            <a:endParaRPr lang="en-US" altLang="zh-CN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73CFAF5-F42F-4F69-8364-B8D64945469C}" type="slidenum">
              <a:rPr lang="en-US" altLang="zh-CN"/>
              <a:t>3</a:t>
            </a:fld>
            <a:endParaRPr lang="en-US" altLang="zh-CN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BEB9C-7AA2-409E-8604-B1B490570A6C}" type="slidenum">
              <a:rPr lang="en-US" altLang="zh-CN" smtClean="0"/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7E36D-78C8-417F-AA40-6F21888B4155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0F67B-ED3F-4450-BD9D-F40D4F8EFF29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59EE5-5F5C-4774-BEEF-85BAAC14EC88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05F90-64D1-4A72-8F00-CF289DB3CB05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58EA8-DC6C-4B06-B345-4EB10BCBCC78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B6342-F9BD-4EFD-9719-98974E039A9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82042-AB25-4394-8AAB-47DBE3EBDB27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C1908-FF23-4D0F-BF92-46A128D0E57A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664F7-2C08-4F71-B119-BD9A752AB6C6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C4641-7239-4DE1-B416-D8B23DC0F1E6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00D43-DCF9-46AA-AEE0-9818F96A9DDC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7B368B9-0A46-4A9B-A42A-FEFF638C9C79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85750" y="1219200"/>
            <a:ext cx="8534399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rgbClr val="FF00FF"/>
                </a:solidFill>
                <a:latin typeface="Comic Sans MS" panose="030F0702030302020204" pitchFamily="66" charset="0"/>
              </a:rPr>
              <a:t>Unit 6 I'm giong to study computer science.</a:t>
            </a:r>
          </a:p>
          <a:p>
            <a:endParaRPr lang="zh-CN" altLang="en-US" sz="4000" b="1" dirty="0">
              <a:solidFill>
                <a:srgbClr val="FF00FF"/>
              </a:solidFill>
              <a:latin typeface="Comic Sans MS" panose="030F0702030302020204" pitchFamily="66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Section A (2a-2d)</a:t>
            </a:r>
          </a:p>
        </p:txBody>
      </p:sp>
      <p:sp>
        <p:nvSpPr>
          <p:cNvPr id="3" name="矩形 2"/>
          <p:cNvSpPr/>
          <p:nvPr/>
        </p:nvSpPr>
        <p:spPr>
          <a:xfrm>
            <a:off x="2779267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WordArt 2"/>
          <p:cNvSpPr>
            <a:spLocks noChangeArrowheads="1" noChangeShapeType="1" noTextEdit="1"/>
          </p:cNvSpPr>
          <p:nvPr/>
        </p:nvSpPr>
        <p:spPr bwMode="auto">
          <a:xfrm>
            <a:off x="252413" y="352425"/>
            <a:ext cx="2232025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新魏" panose="02010800040101010101" charset="-122"/>
                <a:ea typeface="华文新魏" panose="02010800040101010101" charset="-122"/>
              </a:rPr>
              <a:t>问题探究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84213" y="1125538"/>
            <a:ext cx="7777162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sure 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）我对这个答案有把握。</a:t>
            </a:r>
            <a:r>
              <a:rPr lang="en-US" altLang="zh-CN" sz="2400" b="1" dirty="0">
                <a:latin typeface="Times New Roman" panose="02020603050405020304" pitchFamily="18" charset="0"/>
              </a:rPr>
              <a:t>I am sure about this answer.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）我确信能做好这件事。</a:t>
            </a:r>
            <a:r>
              <a:rPr lang="en-US" altLang="zh-CN" sz="2400" b="1" dirty="0">
                <a:latin typeface="Times New Roman" panose="02020603050405020304" pitchFamily="18" charset="0"/>
              </a:rPr>
              <a:t>I’m sure to do this thing well.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）我确信他会努力学习。</a:t>
            </a:r>
            <a:r>
              <a:rPr lang="en-US" altLang="zh-CN" sz="2400" b="1" dirty="0">
                <a:latin typeface="Times New Roman" panose="02020603050405020304" pitchFamily="18" charset="0"/>
              </a:rPr>
              <a:t>I’m sure he will study hard.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</a:rPr>
              <a:t>—</a:t>
            </a:r>
            <a:r>
              <a:rPr lang="zh-CN" altLang="en-US" sz="2400" b="1" dirty="0">
                <a:latin typeface="Times New Roman" panose="02020603050405020304" pitchFamily="18" charset="0"/>
              </a:rPr>
              <a:t>你能关上门吗？</a:t>
            </a:r>
            <a:r>
              <a:rPr lang="en-US" altLang="zh-CN" sz="2400" b="1" dirty="0">
                <a:latin typeface="Times New Roman" panose="02020603050405020304" pitchFamily="18" charset="0"/>
              </a:rPr>
              <a:t>—</a:t>
            </a:r>
            <a:r>
              <a:rPr lang="zh-CN" altLang="en-US" sz="2400" b="1" dirty="0">
                <a:latin typeface="Times New Roman" panose="02020603050405020304" pitchFamily="18" charset="0"/>
              </a:rPr>
              <a:t>当然可以。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---Would you please close the door?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---Sure.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）他确定他已经关上窗户了。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He makes sure that he has closed the window.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900113" y="609600"/>
            <a:ext cx="7488237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</a:rPr>
              <a:t>be sure + of / about + </a:t>
            </a:r>
            <a:r>
              <a:rPr lang="zh-CN" altLang="en-US" sz="2000" b="1" dirty="0">
                <a:latin typeface="Times New Roman" panose="02020603050405020304" pitchFamily="18" charset="0"/>
              </a:rPr>
              <a:t>名词或动名词， 意为 “ 确信</a:t>
            </a:r>
            <a:r>
              <a:rPr lang="en-US" altLang="zh-CN" sz="2000" b="1" dirty="0">
                <a:latin typeface="Times New Roman" panose="02020603050405020304" pitchFamily="18" charset="0"/>
              </a:rPr>
              <a:t>… ” ; “ </a:t>
            </a:r>
            <a:r>
              <a:rPr lang="zh-CN" altLang="en-US" sz="2000" b="1" dirty="0">
                <a:latin typeface="Times New Roman" panose="02020603050405020304" pitchFamily="18" charset="0"/>
              </a:rPr>
              <a:t>对 </a:t>
            </a:r>
            <a:r>
              <a:rPr lang="en-US" altLang="zh-CN" sz="2000" b="1" dirty="0">
                <a:latin typeface="Times New Roman" panose="02020603050405020304" pitchFamily="18" charset="0"/>
              </a:rPr>
              <a:t>… </a:t>
            </a:r>
            <a:r>
              <a:rPr lang="zh-CN" altLang="en-US" sz="2000" b="1" dirty="0">
                <a:latin typeface="Times New Roman" panose="02020603050405020304" pitchFamily="18" charset="0"/>
              </a:rPr>
              <a:t>有把握 ”。</a:t>
            </a:r>
          </a:p>
          <a:p>
            <a:pPr algn="l"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</a:rPr>
              <a:t>be sure + </a:t>
            </a:r>
            <a:r>
              <a:rPr lang="zh-CN" altLang="en-US" sz="2000" b="1" dirty="0">
                <a:latin typeface="Times New Roman" panose="02020603050405020304" pitchFamily="18" charset="0"/>
              </a:rPr>
              <a:t>不定式，表示说话人对句子主语做出的判断，认为句子主语“ 必定 ”、“ 必然会 ”、“ 准会 ”如何如何。</a:t>
            </a:r>
          </a:p>
          <a:p>
            <a:pPr algn="l"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3</a:t>
            </a:r>
            <a:r>
              <a:rPr lang="zh-CN" altLang="en-US" sz="2000" b="1" dirty="0"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</a:rPr>
              <a:t>be sure + </a:t>
            </a:r>
            <a:r>
              <a:rPr lang="zh-CN" altLang="en-US" sz="2000" b="1" dirty="0">
                <a:latin typeface="Times New Roman" panose="02020603050405020304" pitchFamily="18" charset="0"/>
              </a:rPr>
              <a:t>宾语从句，表示主语对宾语从句中所涉及的事物做出的判断，意为 “ 确信某事一定会</a:t>
            </a:r>
            <a:r>
              <a:rPr lang="en-US" altLang="zh-CN" sz="2000" b="1" dirty="0">
                <a:latin typeface="Times New Roman" panose="02020603050405020304" pitchFamily="18" charset="0"/>
              </a:rPr>
              <a:t>… ”</a:t>
            </a:r>
            <a:r>
              <a:rPr lang="zh-CN" altLang="en-US" sz="2000" b="1" dirty="0">
                <a:latin typeface="Times New Roman" panose="02020603050405020304" pitchFamily="18" charset="0"/>
              </a:rPr>
              <a:t>。</a:t>
            </a:r>
          </a:p>
          <a:p>
            <a:pPr algn="l"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4</a:t>
            </a:r>
            <a:r>
              <a:rPr lang="zh-CN" altLang="en-US" sz="2000" b="1" dirty="0">
                <a:latin typeface="Times New Roman" panose="02020603050405020304" pitchFamily="18" charset="0"/>
              </a:rPr>
              <a:t>）主要用于口语，此时的 “ </a:t>
            </a:r>
            <a:r>
              <a:rPr lang="en-US" altLang="zh-CN" sz="2000" b="1" dirty="0">
                <a:latin typeface="Times New Roman" panose="02020603050405020304" pitchFamily="18" charset="0"/>
              </a:rPr>
              <a:t>sure ” </a:t>
            </a:r>
            <a:r>
              <a:rPr lang="zh-CN" altLang="en-US" sz="2000" b="1" dirty="0">
                <a:latin typeface="Times New Roman" panose="02020603050405020304" pitchFamily="18" charset="0"/>
              </a:rPr>
              <a:t>相当于 “ </a:t>
            </a:r>
            <a:r>
              <a:rPr lang="en-US" altLang="zh-CN" sz="2000" b="1" dirty="0">
                <a:latin typeface="Times New Roman" panose="02020603050405020304" pitchFamily="18" charset="0"/>
              </a:rPr>
              <a:t>OK ” </a:t>
            </a:r>
            <a:r>
              <a:rPr lang="zh-CN" altLang="en-US" sz="2000" b="1" dirty="0">
                <a:latin typeface="Times New Roman" panose="02020603050405020304" pitchFamily="18" charset="0"/>
              </a:rPr>
              <a:t>或 “ </a:t>
            </a:r>
            <a:r>
              <a:rPr lang="en-US" altLang="zh-CN" sz="2000" b="1" dirty="0">
                <a:latin typeface="Times New Roman" panose="02020603050405020304" pitchFamily="18" charset="0"/>
              </a:rPr>
              <a:t>Certainly ”</a:t>
            </a:r>
            <a:r>
              <a:rPr lang="zh-CN" altLang="en-US" sz="2000" b="1" dirty="0">
                <a:latin typeface="Times New Roman" panose="02020603050405020304" pitchFamily="18" charset="0"/>
              </a:rPr>
              <a:t>。</a:t>
            </a:r>
          </a:p>
          <a:p>
            <a:pPr algn="l"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5</a:t>
            </a:r>
            <a:r>
              <a:rPr lang="zh-CN" altLang="en-US" sz="2000" b="1" dirty="0"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</a:rPr>
              <a:t>sure </a:t>
            </a:r>
            <a:r>
              <a:rPr lang="zh-CN" altLang="en-US" sz="2000" b="1" dirty="0">
                <a:latin typeface="Times New Roman" panose="02020603050405020304" pitchFamily="18" charset="0"/>
              </a:rPr>
              <a:t>经常用到的短语是 </a:t>
            </a:r>
            <a:r>
              <a:rPr lang="en-US" altLang="zh-CN" sz="2000" b="1" dirty="0">
                <a:latin typeface="Times New Roman" panose="02020603050405020304" pitchFamily="18" charset="0"/>
              </a:rPr>
              <a:t>make sure , </a:t>
            </a:r>
            <a:r>
              <a:rPr lang="zh-CN" altLang="en-US" sz="2000" b="1" dirty="0">
                <a:latin typeface="Times New Roman" panose="02020603050405020304" pitchFamily="18" charset="0"/>
              </a:rPr>
              <a:t>有弄清、确保之意，经常跟宾语从句</a:t>
            </a:r>
            <a:r>
              <a:rPr lang="zh-CN" altLang="en-US" sz="2000" b="1" dirty="0" smtClean="0">
                <a:latin typeface="Times New Roman" panose="02020603050405020304" pitchFamily="18" charset="0"/>
              </a:rPr>
              <a:t>。 </a:t>
            </a:r>
            <a:endParaRPr lang="zh-CN" altLang="en-US" sz="2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4" descr="color011"/>
          <p:cNvSpPr>
            <a:spLocks noChangeArrowheads="1"/>
          </p:cNvSpPr>
          <p:nvPr/>
        </p:nvSpPr>
        <p:spPr bwMode="auto">
          <a:xfrm>
            <a:off x="323850" y="747713"/>
            <a:ext cx="15240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2a</a:t>
            </a:r>
            <a:endParaRPr lang="en-US" altLang="zh-CN" sz="36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73731" name="Text Box 3" descr="color011"/>
          <p:cNvSpPr txBox="1">
            <a:spLocks noChangeArrowheads="1"/>
          </p:cNvSpPr>
          <p:nvPr/>
        </p:nvSpPr>
        <p:spPr bwMode="auto">
          <a:xfrm>
            <a:off x="1979613" y="519113"/>
            <a:ext cx="67325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9900"/>
                </a:solidFill>
                <a:latin typeface="Comic Sans MS" panose="030F0702030302020204" pitchFamily="66" charset="0"/>
              </a:rPr>
              <a:t>Listen and check ( </a:t>
            </a:r>
            <a:r>
              <a:rPr kumimoji="1" lang="en-US" altLang="zh-CN" sz="3600" b="1" dirty="0">
                <a:solidFill>
                  <a:srgbClr val="FF3300"/>
                </a:solidFill>
                <a:sym typeface="Wingdings 2" panose="05020102010507070707" pitchFamily="18" charset="2"/>
              </a:rPr>
              <a:t></a:t>
            </a:r>
            <a:r>
              <a:rPr lang="en-US" altLang="zh-CN" sz="3600" b="1" dirty="0">
                <a:solidFill>
                  <a:srgbClr val="009900"/>
                </a:solidFill>
                <a:latin typeface="Comic Sans MS" panose="030F0702030302020204" pitchFamily="66" charset="0"/>
              </a:rPr>
              <a:t> ) the correct boxes in the picture.</a:t>
            </a:r>
          </a:p>
        </p:txBody>
      </p:sp>
      <p:pic>
        <p:nvPicPr>
          <p:cNvPr id="73732" name="Picture 4" descr="2a"/>
          <p:cNvPicPr>
            <a:picLocks noChangeAspect="1" noChangeArrowheads="1"/>
          </p:cNvPicPr>
          <p:nvPr/>
        </p:nvPicPr>
        <p:blipFill>
          <a:blip r:embed="rId4">
            <a:lum bright="-6000" contrast="42000"/>
          </a:blip>
          <a:srcRect/>
          <a:stretch>
            <a:fillRect/>
          </a:stretch>
        </p:blipFill>
        <p:spPr bwMode="auto">
          <a:xfrm>
            <a:off x="1036638" y="2317750"/>
            <a:ext cx="7351712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643438" y="2060575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4800" b="1" dirty="0">
                <a:solidFill>
                  <a:srgbClr val="FF3300"/>
                </a:solidFill>
                <a:latin typeface="Comic Sans MS" panose="030F0702030302020204" pitchFamily="66" charset="0"/>
                <a:sym typeface="Wingdings 2" panose="05020102010507070707" pitchFamily="18" charset="2"/>
              </a:rPr>
              <a:t>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4" descr="color011"/>
          <p:cNvSpPr>
            <a:spLocks noChangeArrowheads="1"/>
          </p:cNvSpPr>
          <p:nvPr/>
        </p:nvSpPr>
        <p:spPr bwMode="auto">
          <a:xfrm>
            <a:off x="685800" y="914400"/>
            <a:ext cx="1371600" cy="762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2b</a:t>
            </a:r>
            <a:endParaRPr lang="en-US" altLang="zh-CN" sz="36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908175" y="914400"/>
            <a:ext cx="5865813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200" b="1" dirty="0">
                <a:latin typeface="Comic Sans MS" panose="030F0702030302020204" pitchFamily="66" charset="0"/>
              </a:rPr>
              <a:t>  Listen and fill in the chart.</a:t>
            </a:r>
          </a:p>
        </p:txBody>
      </p:sp>
      <p:graphicFrame>
        <p:nvGraphicFramePr>
          <p:cNvPr id="76804" name="Group 4"/>
          <p:cNvGraphicFramePr>
            <a:graphicFrameLocks noGrp="1"/>
          </p:cNvGraphicFramePr>
          <p:nvPr/>
        </p:nvGraphicFramePr>
        <p:xfrm>
          <a:off x="450850" y="2276475"/>
          <a:ext cx="8153400" cy="374491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Cheng Han is going to be a teacher.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Where 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1979613" y="29972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Cheng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Han is going to move to Shanghai.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2279650" y="3810000"/>
            <a:ext cx="603726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Cheng Han is going to learn how to teach childern.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2279650" y="5013325"/>
            <a:ext cx="65532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is going to finish high school and college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1" grpId="0" autoUpdateAnimBg="0"/>
      <p:bldP spid="76822" grpId="0" autoUpdateAnimBg="0"/>
      <p:bldP spid="768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042988" y="1052513"/>
            <a:ext cx="756126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D60093"/>
                </a:solidFill>
                <a:latin typeface="Comic Sans MS" panose="030F0702030302020204" pitchFamily="66" charset="0"/>
              </a:rPr>
              <a:t>Ask and answer questions about Cheng Han’s plans.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384300" y="3116263"/>
            <a:ext cx="67071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buFontTx/>
              <a:buAutoNum type="alphaU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What does Cheng Han want to be?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B. He wants to be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WordArt 2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2232025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5736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新魏" panose="02010800040101010101" charset="-122"/>
                <a:ea typeface="华文新魏" panose="02010800040101010101" charset="-122"/>
              </a:rPr>
              <a:t>小结训练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39750" y="1698625"/>
            <a:ext cx="8167688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/>
              <a:t>1. </a:t>
            </a:r>
            <a:r>
              <a:rPr lang="zh-CN" altLang="en-US" sz="2400" b="1" dirty="0"/>
              <a:t>你的弟弟想做什么工作？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/>
              <a:t>_______________________________________________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/>
              <a:t>2. </a:t>
            </a:r>
            <a:r>
              <a:rPr lang="zh-CN" altLang="en-US" sz="2400" b="1" dirty="0"/>
              <a:t>我打算明天去拜访我的老师。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/>
              <a:t>_______________________________________________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/>
              <a:t>3. </a:t>
            </a:r>
            <a:r>
              <a:rPr lang="zh-CN" altLang="en-US" sz="2400" b="1" dirty="0"/>
              <a:t>他将怎样做才能说好英语呢？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/>
              <a:t>_______________________________________________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84213" y="2405063"/>
            <a:ext cx="569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does your brother want to be?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84213" y="3773488"/>
            <a:ext cx="623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I’m going to visit my teacher tomorrow.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755650" y="5070475"/>
            <a:ext cx="604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is he going to speak English well?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QQ图片20130908174634"/>
          <p:cNvPicPr>
            <a:picLocks noChangeAspect="1" noChangeArrowheads="1"/>
          </p:cNvPicPr>
          <p:nvPr/>
        </p:nvPicPr>
        <p:blipFill>
          <a:blip r:embed="rId2">
            <a:lum bright="-24000" contrast="54000"/>
          </a:blip>
          <a:srcRect/>
          <a:stretch>
            <a:fillRect/>
          </a:stretch>
        </p:blipFill>
        <p:spPr bwMode="auto">
          <a:xfrm>
            <a:off x="971550" y="1628775"/>
            <a:ext cx="7345363" cy="446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116013" y="671513"/>
            <a:ext cx="4557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0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Read and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187450" y="336550"/>
            <a:ext cx="631507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30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What is Ken doing?</a:t>
            </a:r>
          </a:p>
          <a:p>
            <a:pPr>
              <a:lnSpc>
                <a:spcPct val="30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What does Ken want to be?</a:t>
            </a:r>
          </a:p>
          <a:p>
            <a:pPr>
              <a:lnSpc>
                <a:spcPct val="28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How is Ken going to become a writer?</a:t>
            </a:r>
          </a:p>
          <a:p>
            <a:pPr>
              <a:lnSpc>
                <a:spcPct val="28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Does Amy want to be a doctor?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311275" y="1484313"/>
            <a:ext cx="578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is reading The Old Man and the Sea by Hemingway.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344613" y="2900363"/>
            <a:ext cx="329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wants to be a writer.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331913" y="4124325"/>
            <a:ext cx="500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He’s going to keep on writing stories.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400175" y="52768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No, she doesn’t.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QQ图片20130908174634"/>
          <p:cNvPicPr>
            <a:picLocks noChangeAspect="1" noChangeArrowheads="1"/>
          </p:cNvPicPr>
          <p:nvPr/>
        </p:nvPicPr>
        <p:blipFill>
          <a:blip r:embed="rId2">
            <a:lum bright="-30000" contrast="60000"/>
          </a:blip>
          <a:srcRect/>
          <a:stretch>
            <a:fillRect/>
          </a:stretch>
        </p:blipFill>
        <p:spPr bwMode="auto">
          <a:xfrm>
            <a:off x="971550" y="1484313"/>
            <a:ext cx="7345363" cy="44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116013" y="620713"/>
            <a:ext cx="6980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0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Role-play the conversation.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WordArt 2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2232025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5736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新魏" panose="02010800040101010101" charset="-122"/>
                <a:ea typeface="华文新魏" panose="02010800040101010101" charset="-122"/>
              </a:rPr>
              <a:t>小结训练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900113" y="1249363"/>
            <a:ext cx="7561262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)1. Look, the girl _____ English stories.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A.Read                B. is reading 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C. reads               D. is going to read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)2. ______ your sister good at ____ stories.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A. Does, writing               B. Is, write 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 C. Is, writing                    D. Does, write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)3. After a short break, he keeps on ____.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A. work        B. to work         C. working       D. worked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)4. I hear we are going to have a test, but I am not sure ____ it.</a:t>
            </a:r>
          </a:p>
          <a:p>
            <a:pPr>
              <a:lnSpc>
                <a:spcPct val="15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   A. In        B. on        C. at        D. about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049338" y="5084763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042988" y="4149725"/>
            <a:ext cx="466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049338" y="2708275"/>
            <a:ext cx="466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042988" y="1249363"/>
            <a:ext cx="473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全屏显示(4:3)</PresentationFormat>
  <Paragraphs>73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Comic Sans MS</vt:lpstr>
      <vt:lpstr>Times New Roman</vt:lpstr>
      <vt:lpstr>Verdana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AFA3BBAB7C0F4C26879C6C3FBC74CE66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