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3"/>
  </p:notesMasterIdLst>
  <p:sldIdLst>
    <p:sldId id="256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25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语文园地（四）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四年级上册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分享会</a:t>
            </a:r>
          </a:p>
        </p:txBody>
      </p:sp>
      <p:sp>
        <p:nvSpPr>
          <p:cNvPr id="2" name="矩形 3"/>
          <p:cNvSpPr>
            <a:spLocks noChangeArrowheads="1"/>
          </p:cNvSpPr>
          <p:nvPr/>
        </p:nvSpPr>
        <p:spPr bwMode="auto">
          <a:xfrm>
            <a:off x="1257300" y="3835877"/>
            <a:ext cx="9677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和同学交流你读到过的神奇的情节</a:t>
            </a: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4556125" y="2204560"/>
            <a:ext cx="3078163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分享会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四年级上册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159235" y="2374133"/>
            <a:ext cx="7890132" cy="1694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 同学们，最近我们在课内外阅读了一些神话故事，学习神话的兴趣越来越浓了。那你们在读神话故事时，知道了哪些关于神话故事的特点呢？  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59234" y="1616895"/>
            <a:ext cx="3357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一、激趣导入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546" y="2670201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3" name="标题 1"/>
          <p:cNvSpPr txBox="1">
            <a:spLocks noChangeArrowheads="1"/>
          </p:cNvSpPr>
          <p:nvPr/>
        </p:nvSpPr>
        <p:spPr>
          <a:xfrm>
            <a:off x="1042219" y="1593235"/>
            <a:ext cx="9934114" cy="19383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0000"/>
              </a:lnSpc>
              <a:defRPr/>
            </a:pPr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二、自由读“交流平台”中的内容，思考：这三句话主要围绕什么方面来说的？他们有哪些发现？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37009" y="2883105"/>
            <a:ext cx="9934114" cy="294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神话故事是民间文学的一种。远古时代人民的集体口头创作。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包括神鬼的故事和神（鬼）化的英雄传说，因此神话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充满神奇的想象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，神话中的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人物大多个性鲜明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，古人创造了许多神的故事，来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表达他们对世界的认识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识字加油站</a:t>
            </a:r>
          </a:p>
        </p:txBody>
      </p:sp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1128149" y="2279957"/>
            <a:ext cx="644525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花圃   花卉</a:t>
            </a:r>
            <a:r>
              <a:rPr kumimoji="0" lang="en-US" altLang="zh-CN" sz="44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花蕊    </a:t>
            </a:r>
            <a:endParaRPr kumimoji="0" lang="en-US" altLang="zh-CN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132313" y="3538845"/>
            <a:ext cx="18224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mò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lì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966234" y="3538845"/>
            <a:ext cx="2155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mǔ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dān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217299" y="3538845"/>
            <a:ext cx="1216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méi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1763149" y="1722745"/>
            <a:ext cx="7667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pǔ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endParaRPr kumimoji="0" lang="en-US" altLang="zh-CN" sz="36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4"/>
          <p:cNvSpPr>
            <a:spLocks noChangeArrowheads="1"/>
          </p:cNvSpPr>
          <p:nvPr/>
        </p:nvSpPr>
        <p:spPr bwMode="auto">
          <a:xfrm>
            <a:off x="3269687" y="1730682"/>
            <a:ext cx="11636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huì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866711" y="1722745"/>
            <a:ext cx="1019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ruǐ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44074" y="3538845"/>
            <a:ext cx="12652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táng</a:t>
            </a: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2" name="矩形 4"/>
          <p:cNvSpPr>
            <a:spLocks noChangeArrowheads="1"/>
          </p:cNvSpPr>
          <p:nvPr/>
        </p:nvSpPr>
        <p:spPr bwMode="auto">
          <a:xfrm>
            <a:off x="1128149" y="4050020"/>
            <a:ext cx="84963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海棠   玫瑰   茉 莉   牡 丹</a:t>
            </a:r>
            <a:endParaRPr kumimoji="0" lang="zh-CN" altLang="en-US" sz="44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828" y="2474042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1193084" y="1813027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说说下面的词语让你想到了哪些人物或故事。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93084" y="2768702"/>
            <a:ext cx="95027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腾云驾雾  上天入地  神机妙算  各显神通</a:t>
            </a:r>
            <a:b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/>
            </a:r>
            <a:b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</a:b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三头六臂  眼观六路  耳听八方  刀枪不入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828" y="2474042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7" name="矩形 3"/>
          <p:cNvSpPr>
            <a:spLocks noChangeArrowheads="1"/>
          </p:cNvSpPr>
          <p:nvPr/>
        </p:nvSpPr>
        <p:spPr bwMode="auto">
          <a:xfrm>
            <a:off x="1658938" y="5168900"/>
            <a:ext cx="4051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腾云驾雾、上天入地</a:t>
            </a:r>
          </a:p>
        </p:txBody>
      </p:sp>
      <p:sp>
        <p:nvSpPr>
          <p:cNvPr id="9" name="矩形 10"/>
          <p:cNvSpPr>
            <a:spLocks noChangeArrowheads="1"/>
          </p:cNvSpPr>
          <p:nvPr/>
        </p:nvSpPr>
        <p:spPr bwMode="auto">
          <a:xfrm>
            <a:off x="7640638" y="5168900"/>
            <a:ext cx="194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神机妙算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0" name="Picture 2" descr="D:\四语上课件 陈晓梦 6.6\语文园地四\图片\MwwiHJpW7ujpTS9KKCdEEbqdmKAyamT4NwKHaQ0aW=HSu1496909422451.jpgMwwiHJpW7ujpTS9KKCdEEbqdmKAyamT4NwKHaQ0aW=HSu14969094224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6" y="2010727"/>
            <a:ext cx="3260724" cy="283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D:\四语上课件 陈晓梦 6.6\语文园地四\图片\seiakrN==FDlyVjnA=pYbW=taYdHvJfr6tXq8Sn=4CyUJ1538706028158compressflag.jpegseiakrN==FDlyVjnA=pYbW=taYdHvJfr6tXq8Sn=4CyUJ1538706028158compressflag"/>
          <p:cNvPicPr>
            <a:picLocks noChangeAspect="1" noChangeArrowheads="1"/>
          </p:cNvPicPr>
          <p:nvPr/>
        </p:nvPicPr>
        <p:blipFill>
          <a:blip r:embed="rId4" cstate="print">
            <a:lum bright="30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4" y="2248307"/>
            <a:ext cx="3046410" cy="25989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2" name="TextBox 3"/>
          <p:cNvSpPr txBox="1">
            <a:spLocks noChangeArrowheads="1"/>
          </p:cNvSpPr>
          <p:nvPr/>
        </p:nvSpPr>
        <p:spPr bwMode="auto">
          <a:xfrm>
            <a:off x="981075" y="1675351"/>
            <a:ext cx="9886950" cy="131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读下面的句子，感受想象的神奇。你在其他神话故事中，也读到过让你感到神奇的情节吗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?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和同学交流。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81075" y="3294063"/>
            <a:ext cx="10477500" cy="265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轻而清的东西，缓缓上升，变成了天</a:t>
            </a: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; 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重而浊的东西，慢慢下降，变成了地。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当阿波罗驾着太阳车从天空驰过的时候，普罗米修斯跑到太阳车那里，从喷射着火焰的车轮上，拿取了一颗火星，带到人间。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女娲把它装在一个大盆里，端到天边，对准那个大黑窟窿，往上一泼，只见金光四射，大窟窿立刻被补好了。</a:t>
            </a:r>
            <a:endParaRPr kumimoji="0" lang="en-US" altLang="zh-CN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89050" y="1644650"/>
            <a:ext cx="9817100" cy="1315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轻而清的东西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，缓缓上升，变成了天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;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重而浊的东西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，慢慢下降，变成了地。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16013" y="3219450"/>
            <a:ext cx="9990137" cy="2554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这个句子的想象神奇又合理。神奇体现在天地竟然是由一些不知名的东西变成的；而“轻而清”的东西上升，“浊而重”的东西下降，符合物理原理。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6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1352550" y="1941413"/>
            <a:ext cx="9144000" cy="14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当阿波罗驾着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太阳车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从天空驰过的时候，普罗米修斯跑到太阳车那里，从喷射着火焰的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车轮上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拿取了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一颗火星，带到人间。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352550" y="4113113"/>
            <a:ext cx="9144000" cy="1463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ea typeface="思源黑体 CN Regular" panose="020B0500000000000000" pitchFamily="34" charset="-122"/>
                <a:sym typeface="Arial" panose="020B0604020202020204" pitchFamily="34" charset="0"/>
              </a:rPr>
              <a:t>    这个句子让我们感受到神的强大、人类之渺小。原来，我们人间的火种，仅仅只是普罗米修斯从太阳车车轮上拿取的一颗火星。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543</Words>
  <Application>Microsoft Office PowerPoint</Application>
  <PresentationFormat>宽屏</PresentationFormat>
  <Paragraphs>55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思源黑体 CN Light</vt:lpstr>
      <vt:lpstr>Arial</vt:lpstr>
      <vt:lpstr>思源黑体 CN Bold</vt:lpstr>
      <vt:lpstr>思源黑体 CN Regular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2021-05-10T01:17:44Z</dcterms:created>
  <dcterms:modified xsi:type="dcterms:W3CDTF">2023-01-10T06:10:03Z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68BEDCB6D77745FCA8FD7C66FC93D910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