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00" r:id="rId2"/>
    <p:sldId id="363" r:id="rId3"/>
    <p:sldId id="480" r:id="rId4"/>
    <p:sldId id="418" r:id="rId5"/>
    <p:sldId id="481" r:id="rId6"/>
    <p:sldId id="413" r:id="rId7"/>
  </p:sldIdLst>
  <p:sldSz cx="9144000" cy="5143500" type="screen16x9"/>
  <p:notesSz cx="6858000" cy="9144000"/>
  <p:custDataLst>
    <p:tags r:id="rId9"/>
  </p:custDataLst>
  <p:defaultTextStyle>
    <a:defPPr>
      <a:defRPr lang="zh-CN"/>
    </a:defPPr>
    <a:lvl1pPr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C1C1C"/>
    <a:srgbClr val="FF00FF"/>
    <a:srgbClr val="319095"/>
    <a:srgbClr val="D16809"/>
    <a:srgbClr val="F3F3F3"/>
    <a:srgbClr val="F5F5F5"/>
    <a:srgbClr val="5FC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99816" autoAdjust="0"/>
  </p:normalViewPr>
  <p:slideViewPr>
    <p:cSldViewPr snapToGrid="0"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4CD413F-E65D-4FCC-9157-23C078A3482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CA239EA-F16A-48FE-AB3E-259B45695C5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8AA266-2570-4C7A-AD73-05334DA438C9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83CDB5-4337-4BBB-A02B-08E5FDBA612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6997F-D229-4592-BE4F-441811D0E33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80DC6-12CB-4B00-AC17-E346CD5F780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9FE0F-7788-43FD-B0FF-57B3249C69C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95F4EC-66AF-4055-8965-13D4E9C560A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AC2E0-662A-4DD9-B630-63C4D1DA49A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F9FE55-3860-4734-A47F-6E4CAFA6AE9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C70BE-B5E0-4019-842D-4A723F0D4D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547BB-4FAF-47D2-B320-2A6E1A2025E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B09C4-B5F5-4C90-B286-B21707E3736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01F5D3-A6D7-4302-9FA7-353FF589B33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30FF8-0E33-4B17-A784-BF1C463F375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E80478-825A-4A2F-8D4C-FE11F1FB1F9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019D-5CAA-48E4-8CF8-55CC9495483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A8CB76-7F5E-42FC-A5AF-F057DDBF550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48ADE-D278-4C0E-B98B-27EEC1CCD19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55894-737D-4125-9E4E-FED4ED5C543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EC895-8516-47A7-97FB-666AFC0CE93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C1DE96-216C-4308-830D-2399F2F2AD5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615DA-623C-432A-BC9E-4D015E259C7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C58DFC4-523C-498C-A417-A66DC040179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>
                <a:latin typeface="Calibri" panose="020F0502020204030204" pitchFamily="34" charset="0"/>
              </a:defRPr>
            </a:lvl1pPr>
          </a:lstStyle>
          <a:p>
            <a:fld id="{9BE5B174-6AC1-498A-B78F-B251812387F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2425" y="5068"/>
            <a:ext cx="62261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151830"/>
            <a:ext cx="91440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7"/>
          <p:cNvGrpSpPr/>
          <p:nvPr/>
        </p:nvGrpSpPr>
        <p:grpSpPr bwMode="auto">
          <a:xfrm>
            <a:off x="347481" y="225730"/>
            <a:ext cx="3805420" cy="1213833"/>
            <a:chOff x="6240567" y="2969619"/>
            <a:chExt cx="3941794" cy="1474402"/>
          </a:xfrm>
        </p:grpSpPr>
        <p:grpSp>
          <p:nvGrpSpPr>
            <p:cNvPr id="9224" name="组合 72"/>
            <p:cNvGrpSpPr/>
            <p:nvPr/>
          </p:nvGrpSpPr>
          <p:grpSpPr bwMode="auto">
            <a:xfrm>
              <a:off x="6367374" y="2969619"/>
              <a:ext cx="3814987" cy="1474402"/>
              <a:chOff x="6367374" y="2969619"/>
              <a:chExt cx="3814987" cy="1474402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67374" y="2969619"/>
                <a:ext cx="3814987" cy="137871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srgbClr val="A0BF0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青岛版</a:t>
                </a:r>
                <a:r>
                  <a:rPr lang="en-US" altLang="zh-CN" sz="2400" b="1" dirty="0">
                    <a:solidFill>
                      <a:srgbClr val="A0BF0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·</a:t>
                </a:r>
                <a:r>
                  <a:rPr lang="zh-CN" altLang="en-US" sz="2400" b="1" dirty="0">
                    <a:solidFill>
                      <a:srgbClr val="A0BF0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数学</a:t>
                </a:r>
                <a:endParaRPr lang="en-US" altLang="zh-CN" sz="2400" b="1" dirty="0">
                  <a:solidFill>
                    <a:srgbClr val="A0BF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srgbClr val="A0BF0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zh-CN" altLang="en-US" sz="2400" b="1" dirty="0">
                    <a:solidFill>
                      <a:srgbClr val="D1680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八年级下</a:t>
                </a: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938" y="3087615"/>
                <a:ext cx="3585761" cy="1356406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9225" name="组合 45"/>
            <p:cNvGrpSpPr/>
            <p:nvPr/>
          </p:nvGrpSpPr>
          <p:grpSpPr bwMode="auto"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226" name="Freeform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148399 w 758"/>
                  <a:gd name="T1" fmla="*/ 564858 h 1081"/>
                  <a:gd name="T2" fmla="*/ 396080 w 758"/>
                  <a:gd name="T3" fmla="*/ 0 h 1081"/>
                  <a:gd name="T4" fmla="*/ 0 w 758"/>
                  <a:gd name="T5" fmla="*/ 150489 h 1081"/>
                  <a:gd name="T6" fmla="*/ 148399 w 758"/>
                  <a:gd name="T7" fmla="*/ 564858 h 10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8"/>
                  <a:gd name="T13" fmla="*/ 0 h 1081"/>
                  <a:gd name="T14" fmla="*/ 758 w 758"/>
                  <a:gd name="T15" fmla="*/ 1081 h 10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Freeform 30"/>
              <p:cNvSpPr/>
              <p:nvPr/>
            </p:nvSpPr>
            <p:spPr bwMode="auto">
              <a:xfrm rot="-6303818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25714 w 261"/>
                  <a:gd name="T3" fmla="*/ 329602 h 312"/>
                  <a:gd name="T4" fmla="*/ 125714 w 261"/>
                  <a:gd name="T5" fmla="*/ 329602 h 312"/>
                  <a:gd name="T6" fmla="*/ 275725 w 261"/>
                  <a:gd name="T7" fmla="*/ 0 h 312"/>
                  <a:gd name="T8" fmla="*/ 0 w 261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"/>
                  <a:gd name="T16" fmla="*/ 0 h 312"/>
                  <a:gd name="T17" fmla="*/ 261 w 261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Freeform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400474 w 1067"/>
                  <a:gd name="T1" fmla="*/ 0 h 793"/>
                  <a:gd name="T2" fmla="*/ 0 w 1067"/>
                  <a:gd name="T3" fmla="*/ 147489 h 793"/>
                  <a:gd name="T4" fmla="*/ 546427 w 1067"/>
                  <a:gd name="T5" fmla="*/ 406107 h 793"/>
                  <a:gd name="T6" fmla="*/ 400474 w 1067"/>
                  <a:gd name="T7" fmla="*/ 0 h 7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7"/>
                  <a:gd name="T13" fmla="*/ 0 h 793"/>
                  <a:gd name="T14" fmla="*/ 1067 w 1067"/>
                  <a:gd name="T15" fmla="*/ 793 h 7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" name="文本框 78"/>
          <p:cNvSpPr txBox="1">
            <a:spLocks noChangeArrowheads="1"/>
          </p:cNvSpPr>
          <p:nvPr/>
        </p:nvSpPr>
        <p:spPr bwMode="auto">
          <a:xfrm>
            <a:off x="0" y="1668893"/>
            <a:ext cx="9144000" cy="7463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10.1</a:t>
            </a:r>
            <a:r>
              <a:rPr lang="zh-CN" alt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函</a:t>
            </a:r>
            <a:r>
              <a:rPr lang="zh-CN" altLang="en-US" sz="4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数的图象</a:t>
            </a:r>
          </a:p>
        </p:txBody>
      </p:sp>
      <p:sp>
        <p:nvSpPr>
          <p:cNvPr id="14" name="矩形 13"/>
          <p:cNvSpPr/>
          <p:nvPr/>
        </p:nvSpPr>
        <p:spPr>
          <a:xfrm>
            <a:off x="3182036" y="410677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1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56071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6888" y="919163"/>
            <a:ext cx="125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5489575" cy="48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函数的表示方法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图象法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957263" y="1503363"/>
            <a:ext cx="7159625" cy="992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由于西部干旱缺水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清华大学的志愿者开展了献爱心、建“母亲水窖”的活动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下图是该母亲水窖的横断面示意图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bq331.jpg" descr="id:2147523262;FounderCE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81150" y="2813050"/>
            <a:ext cx="21367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Q332.EPS" descr="id:2147523269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2860675"/>
            <a:ext cx="23209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56071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6888" y="919163"/>
            <a:ext cx="125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5489575" cy="48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函数的表示方法</a:t>
            </a: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图象法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17663" y="1512888"/>
            <a:ext cx="5810250" cy="992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如果这个母亲水窖以固定的流量注水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下图就能大致表示水的深度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和时间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之间的关系的图象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BQ333.EPS" descr="id:2147523276;FounderCES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32175" y="2700338"/>
            <a:ext cx="2281238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1800" y="1112838"/>
            <a:ext cx="12303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/>
          <p:nvPr/>
        </p:nvGrpSpPr>
        <p:grpSpPr bwMode="auto">
          <a:xfrm>
            <a:off x="252413" y="0"/>
            <a:ext cx="419735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09912" y="208310"/>
              <a:ext cx="418795" cy="2176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425" y="208310"/>
              <a:ext cx="418795" cy="2176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4049712" cy="48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描点法画函数图象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736725" y="1566863"/>
            <a:ext cx="6107113" cy="938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在太阳和月球引力的影响下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海水定时涨落的现象称为潮汐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下图是我国某港某天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时到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时的实时潮汐图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bq336.jpg" descr="id:2147523355;FounderCES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6900" y="2684463"/>
            <a:ext cx="2792413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5763" y="4016375"/>
            <a:ext cx="112553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67163" y="4652963"/>
            <a:ext cx="18954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1800" y="1112838"/>
            <a:ext cx="12303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/>
          <p:nvPr/>
        </p:nvGrpSpPr>
        <p:grpSpPr bwMode="auto">
          <a:xfrm>
            <a:off x="252413" y="0"/>
            <a:ext cx="4197350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09912" y="208310"/>
              <a:ext cx="418795" cy="2176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425" y="208310"/>
              <a:ext cx="418795" cy="2176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4049712" cy="48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描点法画函数图象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736725" y="1566863"/>
            <a:ext cx="6107113" cy="993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下图中的平滑曲线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如实记录了当天每一时刻的潮位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揭示了这一天里潮位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与时间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(h)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之间的函数关系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BQ337.EPS" descr="id:2147523362;FounderCES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70238" y="2798763"/>
            <a:ext cx="30448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3" y="0"/>
            <a:ext cx="4174304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1013" y="1106488"/>
            <a:ext cx="12842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67663" y="3946525"/>
            <a:ext cx="9715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4049712" cy="48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描点法画函数图象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065213" y="1749425"/>
            <a:ext cx="6929437" cy="237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函数图象上任意一点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都满足函数表达式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满足函数表达式的任意一对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的值所对应的点一定在函数图象上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判断点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zh-CN" sz="2000" i="1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是不是在某个函数图象上的方法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把点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P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的横坐标代入函数表达式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得到的函数值若等于</a:t>
            </a:r>
            <a:r>
              <a:rPr lang="en-US" altLang="zh-CN" sz="20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y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则这个点就在这个函数图象上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否则不在这个函数图象上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a5d2505d-2417-42c2-be8b-77431aab028b}"/>
</p:tagLst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全屏显示(16:9)</PresentationFormat>
  <Paragraphs>16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2015-03-10T09:38:00Z</dcterms:created>
  <dcterms:modified xsi:type="dcterms:W3CDTF">2023-01-16T20:15:42Z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F009855B365342D89A2890C9B14C7EAE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